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handoutMasterIdLst>
    <p:handoutMasterId r:id="rId28"/>
  </p:handoutMasterIdLst>
  <p:sldIdLst>
    <p:sldId id="256" r:id="rId3"/>
    <p:sldId id="257" r:id="rId4"/>
    <p:sldId id="258" r:id="rId5"/>
    <p:sldId id="259" r:id="rId6"/>
    <p:sldId id="261" r:id="rId7"/>
    <p:sldId id="260" r:id="rId8"/>
    <p:sldId id="266" r:id="rId9"/>
    <p:sldId id="267" r:id="rId10"/>
    <p:sldId id="264" r:id="rId11"/>
    <p:sldId id="263" r:id="rId12"/>
    <p:sldId id="270" r:id="rId13"/>
    <p:sldId id="271" r:id="rId14"/>
    <p:sldId id="268" r:id="rId15"/>
    <p:sldId id="274" r:id="rId16"/>
    <p:sldId id="275" r:id="rId17"/>
    <p:sldId id="276" r:id="rId18"/>
    <p:sldId id="279" r:id="rId19"/>
    <p:sldId id="278" r:id="rId20"/>
    <p:sldId id="280" r:id="rId21"/>
    <p:sldId id="277" r:id="rId22"/>
    <p:sldId id="273" r:id="rId23"/>
    <p:sldId id="283" r:id="rId24"/>
    <p:sldId id="281" r:id="rId25"/>
    <p:sldId id="282" r:id="rId26"/>
    <p:sldId id="284" r:id="rId27"/>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page" id="{BF7EEB75-BBC3-4240-86D2-F3F77E4A649D}">
          <p14:sldIdLst>
            <p14:sldId id="256"/>
          </p14:sldIdLst>
        </p14:section>
        <p14:section name="content" id="{B2AB9DB4-F157-4A8E-B730-DE4BB926F007}">
          <p14:sldIdLst>
            <p14:sldId id="257"/>
          </p14:sldIdLst>
        </p14:section>
        <p14:section name="intoduction" id="{9723E5A2-612B-4A47-97E2-01510A007B10}">
          <p14:sldIdLst>
            <p14:sldId id="258"/>
            <p14:sldId id="259"/>
          </p14:sldIdLst>
        </p14:section>
        <p14:section name="Stakeholders" id="{9DA72D4B-AB8C-411A-9D48-A27799075E47}">
          <p14:sldIdLst>
            <p14:sldId id="261"/>
            <p14:sldId id="260"/>
          </p14:sldIdLst>
        </p14:section>
        <p14:section name="Risk Identification" id="{1D896437-138C-41E6-A9E4-A5900CC2D92B}">
          <p14:sldIdLst>
            <p14:sldId id="266"/>
            <p14:sldId id="267"/>
          </p14:sldIdLst>
        </p14:section>
        <p14:section name="Swot analysis" id="{C969D65A-A884-427A-A965-326A6EEDCD88}">
          <p14:sldIdLst>
            <p14:sldId id="264"/>
            <p14:sldId id="263"/>
          </p14:sldIdLst>
        </p14:section>
        <p14:section name="Transition state" id="{82C89743-3853-4DC8-8DD3-ECE2F703A7FF}">
          <p14:sldIdLst>
            <p14:sldId id="270"/>
            <p14:sldId id="271"/>
            <p14:sldId id="268"/>
          </p14:sldIdLst>
        </p14:section>
        <p14:section name="Business requirement" id="{6F0BB7CF-A6E5-4294-98B5-EBF3A2E5A295}">
          <p14:sldIdLst>
            <p14:sldId id="274"/>
            <p14:sldId id="275"/>
            <p14:sldId id="276"/>
          </p14:sldIdLst>
        </p14:section>
        <p14:section name="Functional and non functional Requirement" id="{0B7512B8-83BF-49A9-85E1-7D8FB0F67183}">
          <p14:sldIdLst>
            <p14:sldId id="279"/>
            <p14:sldId id="278"/>
            <p14:sldId id="280"/>
          </p14:sldIdLst>
        </p14:section>
        <p14:section name="Business Objectives" id="{F2E96A05-C3CB-46DA-95B7-E08E4A0D9A54}">
          <p14:sldIdLst>
            <p14:sldId id="277"/>
          </p14:sldIdLst>
        </p14:section>
        <p14:section name="in and out scope" id="{DF3BDB32-3E90-4CD7-A216-285D613C66F8}">
          <p14:sldIdLst>
            <p14:sldId id="273"/>
          </p14:sldIdLst>
        </p14:section>
        <p14:section name="Linar chart" id="{52E69A04-7C44-4BDB-8A4B-4B1198842F1C}">
          <p14:sldIdLst>
            <p14:sldId id="283"/>
            <p14:sldId id="281"/>
            <p14:sldId id="282"/>
            <p14:sldId id="284"/>
          </p14:sldIdLst>
        </p14:section>
      </p14:sectionLst>
    </p:ext>
    <p:ext uri="{EFAFB233-063F-42B5-8137-9DF3F51BA10A}">
      <p15:sldGuideLst xmlns:p15="http://schemas.microsoft.com/office/powerpoint/2012/main">
        <p15:guide id="2" userDrawn="1">
          <p15:clr>
            <a:srgbClr val="A4A3A4"/>
          </p15:clr>
        </p15:guide>
        <p15:guide id="3" pos="7680" userDrawn="1">
          <p15:clr>
            <a:srgbClr val="A4A3A4"/>
          </p15:clr>
        </p15:guide>
        <p15:guide id="4" orient="horz" userDrawn="1">
          <p15:clr>
            <a:srgbClr val="A4A3A4"/>
          </p15:clr>
        </p15:guide>
        <p15:guide id="5" orient="horz" pos="43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TG" initials="A" lastIdx="1" clrIdx="0">
    <p:extLst>
      <p:ext uri="{19B8F6BF-5375-455C-9EA6-DF929625EA0E}">
        <p15:presenceInfo xmlns:p15="http://schemas.microsoft.com/office/powerpoint/2012/main" userId="227efa42443c0c4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A0A"/>
    <a:srgbClr val="E6E6E6"/>
    <a:srgbClr val="C1BDBA"/>
    <a:srgbClr val="A178B0"/>
    <a:srgbClr val="FFC000"/>
    <a:srgbClr val="ED7D31"/>
    <a:srgbClr val="A5A5A5"/>
    <a:srgbClr val="BCC6D1"/>
    <a:srgbClr val="DF7C71"/>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7" autoAdjust="0"/>
    <p:restoredTop sz="94660"/>
  </p:normalViewPr>
  <p:slideViewPr>
    <p:cSldViewPr snapToGrid="0" showGuides="1">
      <p:cViewPr varScale="1">
        <p:scale>
          <a:sx n="72" d="100"/>
          <a:sy n="72" d="100"/>
        </p:scale>
        <p:origin x="660" y="54"/>
      </p:cViewPr>
      <p:guideLst>
        <p:guide/>
        <p:guide pos="7680"/>
        <p:guide orient="horz"/>
        <p:guide orient="horz" pos="4320"/>
      </p:guideLst>
    </p:cSldViewPr>
  </p:slideViewPr>
  <p:notesTextViewPr>
    <p:cViewPr>
      <p:scale>
        <a:sx n="1" d="1"/>
        <a:sy n="1" d="1"/>
      </p:scale>
      <p:origin x="0" y="0"/>
    </p:cViewPr>
  </p:notesTextViewPr>
  <p:notesViewPr>
    <p:cSldViewPr snapToGrid="0" showGuides="1">
      <p:cViewPr varScale="1">
        <p:scale>
          <a:sx n="55" d="100"/>
          <a:sy n="55" d="100"/>
        </p:scale>
        <p:origin x="288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F3F9F3-712B-460E-9097-404BE80B1611}"/>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244982B-E7F7-42F9-B186-AE145583F5C7}"/>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343E5F7C-42D3-4040-BF29-39C87A73BBA9}" type="datetimeFigureOut">
              <a:rPr lang="en-US" smtClean="0"/>
              <a:t>7/6/2023</a:t>
            </a:fld>
            <a:endParaRPr lang="en-US"/>
          </a:p>
        </p:txBody>
      </p:sp>
      <p:sp>
        <p:nvSpPr>
          <p:cNvPr id="4" name="Footer Placeholder 3">
            <a:extLst>
              <a:ext uri="{FF2B5EF4-FFF2-40B4-BE49-F238E27FC236}">
                <a16:creationId xmlns:a16="http://schemas.microsoft.com/office/drawing/2014/main" id="{91CFBA0E-64B0-4050-B6CF-BAFD5ED5B0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F354483-7FB7-4ABA-923C-BB22FB5D2F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AB1460-2B0E-40E5-8A2B-CE85B9F62557}" type="slidenum">
              <a:rPr lang="en-US" smtClean="0"/>
              <a:t>‹#›</a:t>
            </a:fld>
            <a:endParaRPr lang="en-US"/>
          </a:p>
        </p:txBody>
      </p:sp>
    </p:spTree>
    <p:extLst>
      <p:ext uri="{BB962C8B-B14F-4D97-AF65-F5344CB8AC3E}">
        <p14:creationId xmlns:p14="http://schemas.microsoft.com/office/powerpoint/2010/main" val="65420951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2CFFF-3594-40F3-9FD3-23D70C83C2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E6F835-E1C7-4609-A157-8FA97CC1F1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9B69EC-A882-419E-BB64-39012CD1B84A}"/>
              </a:ext>
            </a:extLst>
          </p:cNvPr>
          <p:cNvSpPr>
            <a:spLocks noGrp="1"/>
          </p:cNvSpPr>
          <p:nvPr>
            <p:ph type="dt" sz="half" idx="10"/>
          </p:nvPr>
        </p:nvSpPr>
        <p:spPr/>
        <p:txBody>
          <a:bodyPr/>
          <a:lstStyle/>
          <a:p>
            <a:fld id="{51CABE9B-9AB6-486A-9E9B-8CA872C48789}" type="datetimeFigureOut">
              <a:rPr lang="en-US" smtClean="0"/>
              <a:t>7/6/2023</a:t>
            </a:fld>
            <a:endParaRPr lang="en-US"/>
          </a:p>
        </p:txBody>
      </p:sp>
      <p:sp>
        <p:nvSpPr>
          <p:cNvPr id="5" name="Footer Placeholder 4">
            <a:extLst>
              <a:ext uri="{FF2B5EF4-FFF2-40B4-BE49-F238E27FC236}">
                <a16:creationId xmlns:a16="http://schemas.microsoft.com/office/drawing/2014/main" id="{6CB43A17-B0F7-410F-B43F-6960202FE2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52EA20-E484-4353-9B5D-3922F48D98BE}"/>
              </a:ext>
            </a:extLst>
          </p:cNvPr>
          <p:cNvSpPr>
            <a:spLocks noGrp="1"/>
          </p:cNvSpPr>
          <p:nvPr>
            <p:ph type="sldNum" sz="quarter" idx="12"/>
          </p:nvPr>
        </p:nvSpPr>
        <p:spPr/>
        <p:txBody>
          <a:bodyPr/>
          <a:lstStyle/>
          <a:p>
            <a:fld id="{7BADAE13-0B9B-479B-B142-D2DE1286CCCE}" type="slidenum">
              <a:rPr lang="en-US" smtClean="0"/>
              <a:t>‹#›</a:t>
            </a:fld>
            <a:endParaRPr lang="en-US"/>
          </a:p>
        </p:txBody>
      </p:sp>
    </p:spTree>
    <p:extLst>
      <p:ext uri="{BB962C8B-B14F-4D97-AF65-F5344CB8AC3E}">
        <p14:creationId xmlns:p14="http://schemas.microsoft.com/office/powerpoint/2010/main" val="142124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B2E7B-CC39-49B7-A4C7-03128E8F6D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B20D3A-1CD9-4D95-8111-BC41420C91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6701A2-90A9-414B-841B-B7161DDED5FA}"/>
              </a:ext>
            </a:extLst>
          </p:cNvPr>
          <p:cNvSpPr>
            <a:spLocks noGrp="1"/>
          </p:cNvSpPr>
          <p:nvPr>
            <p:ph type="dt" sz="half" idx="10"/>
          </p:nvPr>
        </p:nvSpPr>
        <p:spPr/>
        <p:txBody>
          <a:bodyPr/>
          <a:lstStyle/>
          <a:p>
            <a:fld id="{51CABE9B-9AB6-486A-9E9B-8CA872C48789}" type="datetimeFigureOut">
              <a:rPr lang="en-US" smtClean="0"/>
              <a:t>7/6/2023</a:t>
            </a:fld>
            <a:endParaRPr lang="en-US"/>
          </a:p>
        </p:txBody>
      </p:sp>
      <p:sp>
        <p:nvSpPr>
          <p:cNvPr id="5" name="Footer Placeholder 4">
            <a:extLst>
              <a:ext uri="{FF2B5EF4-FFF2-40B4-BE49-F238E27FC236}">
                <a16:creationId xmlns:a16="http://schemas.microsoft.com/office/drawing/2014/main" id="{59BBDE66-6FDE-4785-93E4-08A3159720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9D1EF-398F-4507-8C0B-2DBB875961F2}"/>
              </a:ext>
            </a:extLst>
          </p:cNvPr>
          <p:cNvSpPr>
            <a:spLocks noGrp="1"/>
          </p:cNvSpPr>
          <p:nvPr>
            <p:ph type="sldNum" sz="quarter" idx="12"/>
          </p:nvPr>
        </p:nvSpPr>
        <p:spPr/>
        <p:txBody>
          <a:bodyPr/>
          <a:lstStyle/>
          <a:p>
            <a:fld id="{7BADAE13-0B9B-479B-B142-D2DE1286CCCE}" type="slidenum">
              <a:rPr lang="en-US" smtClean="0"/>
              <a:t>‹#›</a:t>
            </a:fld>
            <a:endParaRPr lang="en-US"/>
          </a:p>
        </p:txBody>
      </p:sp>
    </p:spTree>
    <p:extLst>
      <p:ext uri="{BB962C8B-B14F-4D97-AF65-F5344CB8AC3E}">
        <p14:creationId xmlns:p14="http://schemas.microsoft.com/office/powerpoint/2010/main" val="44799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9BD03C-2343-4AD6-A953-456273367796}"/>
              </a:ext>
            </a:extLst>
          </p:cNvPr>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3EAF83-D524-43CD-814C-C07655910ADF}"/>
              </a:ext>
            </a:extLst>
          </p:cNvPr>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AABACD-96CF-4F8E-B5CE-A33A7118B0D4}"/>
              </a:ext>
            </a:extLst>
          </p:cNvPr>
          <p:cNvSpPr>
            <a:spLocks noGrp="1"/>
          </p:cNvSpPr>
          <p:nvPr>
            <p:ph type="dt" sz="half" idx="10"/>
          </p:nvPr>
        </p:nvSpPr>
        <p:spPr/>
        <p:txBody>
          <a:bodyPr/>
          <a:lstStyle/>
          <a:p>
            <a:fld id="{51CABE9B-9AB6-486A-9E9B-8CA872C48789}" type="datetimeFigureOut">
              <a:rPr lang="en-US" smtClean="0"/>
              <a:t>7/6/2023</a:t>
            </a:fld>
            <a:endParaRPr lang="en-US"/>
          </a:p>
        </p:txBody>
      </p:sp>
      <p:sp>
        <p:nvSpPr>
          <p:cNvPr id="5" name="Footer Placeholder 4">
            <a:extLst>
              <a:ext uri="{FF2B5EF4-FFF2-40B4-BE49-F238E27FC236}">
                <a16:creationId xmlns:a16="http://schemas.microsoft.com/office/drawing/2014/main" id="{13F4BCC6-F458-429D-BCCA-C54A187B70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6AFE1F-7743-4317-B86D-0E9E1F27D6F0}"/>
              </a:ext>
            </a:extLst>
          </p:cNvPr>
          <p:cNvSpPr>
            <a:spLocks noGrp="1"/>
          </p:cNvSpPr>
          <p:nvPr>
            <p:ph type="sldNum" sz="quarter" idx="12"/>
          </p:nvPr>
        </p:nvSpPr>
        <p:spPr/>
        <p:txBody>
          <a:bodyPr/>
          <a:lstStyle/>
          <a:p>
            <a:fld id="{7BADAE13-0B9B-479B-B142-D2DE1286CCCE}" type="slidenum">
              <a:rPr lang="en-US" smtClean="0"/>
              <a:t>‹#›</a:t>
            </a:fld>
            <a:endParaRPr lang="en-US"/>
          </a:p>
        </p:txBody>
      </p:sp>
    </p:spTree>
    <p:extLst>
      <p:ext uri="{BB962C8B-B14F-4D97-AF65-F5344CB8AC3E}">
        <p14:creationId xmlns:p14="http://schemas.microsoft.com/office/powerpoint/2010/main" val="2998083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FF427-8307-4919-AA78-2B1B831412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0E60AB-C369-41E4-B604-A601ED9467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471C6C-48AB-44B8-916D-CC9A1B97A87A}"/>
              </a:ext>
            </a:extLst>
          </p:cNvPr>
          <p:cNvSpPr>
            <a:spLocks noGrp="1"/>
          </p:cNvSpPr>
          <p:nvPr>
            <p:ph type="dt" sz="half" idx="10"/>
          </p:nvPr>
        </p:nvSpPr>
        <p:spPr/>
        <p:txBody>
          <a:bodyPr/>
          <a:lstStyle/>
          <a:p>
            <a:fld id="{7148055E-C6DC-42EB-9698-238415FC1B50}" type="datetimeFigureOut">
              <a:rPr lang="en-US" smtClean="0"/>
              <a:t>7/6/2023</a:t>
            </a:fld>
            <a:endParaRPr lang="en-US"/>
          </a:p>
        </p:txBody>
      </p:sp>
      <p:sp>
        <p:nvSpPr>
          <p:cNvPr id="5" name="Footer Placeholder 4">
            <a:extLst>
              <a:ext uri="{FF2B5EF4-FFF2-40B4-BE49-F238E27FC236}">
                <a16:creationId xmlns:a16="http://schemas.microsoft.com/office/drawing/2014/main" id="{DEF35CB4-7327-46EF-8389-1FC1FEE05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F7F1F9-70E8-4804-B02E-DD5786F3F0D8}"/>
              </a:ext>
            </a:extLst>
          </p:cNvPr>
          <p:cNvSpPr>
            <a:spLocks noGrp="1"/>
          </p:cNvSpPr>
          <p:nvPr>
            <p:ph type="sldNum" sz="quarter" idx="12"/>
          </p:nvPr>
        </p:nvSpPr>
        <p:spPr/>
        <p:txBody>
          <a:bodyPr/>
          <a:lstStyle/>
          <a:p>
            <a:fld id="{CE04A041-B85F-4C81-B6BE-F5110AA5552E}" type="slidenum">
              <a:rPr lang="en-US" smtClean="0"/>
              <a:t>‹#›</a:t>
            </a:fld>
            <a:endParaRPr lang="en-US"/>
          </a:p>
        </p:txBody>
      </p:sp>
    </p:spTree>
    <p:extLst>
      <p:ext uri="{BB962C8B-B14F-4D97-AF65-F5344CB8AC3E}">
        <p14:creationId xmlns:p14="http://schemas.microsoft.com/office/powerpoint/2010/main" val="3008756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AAFE6-8008-4F87-B8E9-654736012A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87462E-0049-4CB0-9718-759B41B47F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1A9DA1-0781-4DEE-B8F1-213500745B02}"/>
              </a:ext>
            </a:extLst>
          </p:cNvPr>
          <p:cNvSpPr>
            <a:spLocks noGrp="1"/>
          </p:cNvSpPr>
          <p:nvPr>
            <p:ph type="dt" sz="half" idx="10"/>
          </p:nvPr>
        </p:nvSpPr>
        <p:spPr/>
        <p:txBody>
          <a:bodyPr/>
          <a:lstStyle/>
          <a:p>
            <a:fld id="{7148055E-C6DC-42EB-9698-238415FC1B50}" type="datetimeFigureOut">
              <a:rPr lang="en-US" smtClean="0"/>
              <a:t>7/6/2023</a:t>
            </a:fld>
            <a:endParaRPr lang="en-US"/>
          </a:p>
        </p:txBody>
      </p:sp>
      <p:sp>
        <p:nvSpPr>
          <p:cNvPr id="5" name="Footer Placeholder 4">
            <a:extLst>
              <a:ext uri="{FF2B5EF4-FFF2-40B4-BE49-F238E27FC236}">
                <a16:creationId xmlns:a16="http://schemas.microsoft.com/office/drawing/2014/main" id="{B1A5978A-AC51-4C8A-87DB-0504581C9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B8D1E4-9BDE-4856-9C78-4C6409938197}"/>
              </a:ext>
            </a:extLst>
          </p:cNvPr>
          <p:cNvSpPr>
            <a:spLocks noGrp="1"/>
          </p:cNvSpPr>
          <p:nvPr>
            <p:ph type="sldNum" sz="quarter" idx="12"/>
          </p:nvPr>
        </p:nvSpPr>
        <p:spPr/>
        <p:txBody>
          <a:bodyPr/>
          <a:lstStyle/>
          <a:p>
            <a:fld id="{CE04A041-B85F-4C81-B6BE-F5110AA5552E}" type="slidenum">
              <a:rPr lang="en-US" smtClean="0"/>
              <a:t>‹#›</a:t>
            </a:fld>
            <a:endParaRPr lang="en-US"/>
          </a:p>
        </p:txBody>
      </p:sp>
    </p:spTree>
    <p:extLst>
      <p:ext uri="{BB962C8B-B14F-4D97-AF65-F5344CB8AC3E}">
        <p14:creationId xmlns:p14="http://schemas.microsoft.com/office/powerpoint/2010/main" val="3849970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8ADDF-8B98-4049-B16E-B74A6A1BFAC0}"/>
              </a:ext>
            </a:extLst>
          </p:cNvPr>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89513C-6918-4515-84CF-2E69069E4500}"/>
              </a:ext>
            </a:extLst>
          </p:cNvPr>
          <p:cNvSpPr>
            <a:spLocks noGrp="1"/>
          </p:cNvSpPr>
          <p:nvPr>
            <p:ph type="body" idx="1"/>
          </p:nvPr>
        </p:nvSpPr>
        <p:spPr>
          <a:xfrm>
            <a:off x="831851" y="4589466"/>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7FF112-770C-4A8A-BBD1-B42711054374}"/>
              </a:ext>
            </a:extLst>
          </p:cNvPr>
          <p:cNvSpPr>
            <a:spLocks noGrp="1"/>
          </p:cNvSpPr>
          <p:nvPr>
            <p:ph type="dt" sz="half" idx="10"/>
          </p:nvPr>
        </p:nvSpPr>
        <p:spPr/>
        <p:txBody>
          <a:bodyPr/>
          <a:lstStyle/>
          <a:p>
            <a:fld id="{7148055E-C6DC-42EB-9698-238415FC1B50}" type="datetimeFigureOut">
              <a:rPr lang="en-US" smtClean="0"/>
              <a:t>7/6/2023</a:t>
            </a:fld>
            <a:endParaRPr lang="en-US"/>
          </a:p>
        </p:txBody>
      </p:sp>
      <p:sp>
        <p:nvSpPr>
          <p:cNvPr id="5" name="Footer Placeholder 4">
            <a:extLst>
              <a:ext uri="{FF2B5EF4-FFF2-40B4-BE49-F238E27FC236}">
                <a16:creationId xmlns:a16="http://schemas.microsoft.com/office/drawing/2014/main" id="{BEDB010B-56AA-4499-999F-6D9F153DA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33D3EF-28E2-4A9D-BA34-060A6AC4B17B}"/>
              </a:ext>
            </a:extLst>
          </p:cNvPr>
          <p:cNvSpPr>
            <a:spLocks noGrp="1"/>
          </p:cNvSpPr>
          <p:nvPr>
            <p:ph type="sldNum" sz="quarter" idx="12"/>
          </p:nvPr>
        </p:nvSpPr>
        <p:spPr/>
        <p:txBody>
          <a:bodyPr/>
          <a:lstStyle/>
          <a:p>
            <a:fld id="{CE04A041-B85F-4C81-B6BE-F5110AA5552E}" type="slidenum">
              <a:rPr lang="en-US" smtClean="0"/>
              <a:t>‹#›</a:t>
            </a:fld>
            <a:endParaRPr lang="en-US"/>
          </a:p>
        </p:txBody>
      </p:sp>
    </p:spTree>
    <p:extLst>
      <p:ext uri="{BB962C8B-B14F-4D97-AF65-F5344CB8AC3E}">
        <p14:creationId xmlns:p14="http://schemas.microsoft.com/office/powerpoint/2010/main" val="30637681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D205D-3C4D-4C0E-9FC1-95A920B68F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B101C5-DA5B-408F-BF2B-A06C33CF51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DF7AE0-2C80-495E-A274-DBA99987B4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51F6D7-3F50-4B84-B292-39163B057BD7}"/>
              </a:ext>
            </a:extLst>
          </p:cNvPr>
          <p:cNvSpPr>
            <a:spLocks noGrp="1"/>
          </p:cNvSpPr>
          <p:nvPr>
            <p:ph type="dt" sz="half" idx="10"/>
          </p:nvPr>
        </p:nvSpPr>
        <p:spPr/>
        <p:txBody>
          <a:bodyPr/>
          <a:lstStyle/>
          <a:p>
            <a:fld id="{7148055E-C6DC-42EB-9698-238415FC1B50}" type="datetimeFigureOut">
              <a:rPr lang="en-US" smtClean="0"/>
              <a:t>7/6/2023</a:t>
            </a:fld>
            <a:endParaRPr lang="en-US"/>
          </a:p>
        </p:txBody>
      </p:sp>
      <p:sp>
        <p:nvSpPr>
          <p:cNvPr id="6" name="Footer Placeholder 5">
            <a:extLst>
              <a:ext uri="{FF2B5EF4-FFF2-40B4-BE49-F238E27FC236}">
                <a16:creationId xmlns:a16="http://schemas.microsoft.com/office/drawing/2014/main" id="{B594FCD7-8C8F-4358-B82A-FE7B7E347A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7C01D0-F324-4E70-A23D-6616E307718F}"/>
              </a:ext>
            </a:extLst>
          </p:cNvPr>
          <p:cNvSpPr>
            <a:spLocks noGrp="1"/>
          </p:cNvSpPr>
          <p:nvPr>
            <p:ph type="sldNum" sz="quarter" idx="12"/>
          </p:nvPr>
        </p:nvSpPr>
        <p:spPr/>
        <p:txBody>
          <a:bodyPr/>
          <a:lstStyle/>
          <a:p>
            <a:fld id="{CE04A041-B85F-4C81-B6BE-F5110AA5552E}" type="slidenum">
              <a:rPr lang="en-US" smtClean="0"/>
              <a:t>‹#›</a:t>
            </a:fld>
            <a:endParaRPr lang="en-US"/>
          </a:p>
        </p:txBody>
      </p:sp>
    </p:spTree>
    <p:extLst>
      <p:ext uri="{BB962C8B-B14F-4D97-AF65-F5344CB8AC3E}">
        <p14:creationId xmlns:p14="http://schemas.microsoft.com/office/powerpoint/2010/main" val="20559483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F89FF-BEF2-45AE-9126-AB1EFA5204E1}"/>
              </a:ext>
            </a:extLst>
          </p:cNvPr>
          <p:cNvSpPr>
            <a:spLocks noGrp="1"/>
          </p:cNvSpPr>
          <p:nvPr>
            <p:ph type="title"/>
          </p:nvPr>
        </p:nvSpPr>
        <p:spPr>
          <a:xfrm>
            <a:off x="839788" y="365128"/>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43CC38-0ECF-43AC-AB5F-E5E42E392A38}"/>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3BF56A-877F-4E9B-A89E-2751ADCEB3A4}"/>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07736E-72D9-475D-B2C0-64BE25A2D9C9}"/>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6AB8AD-9C8F-42FE-9813-7C94E678BB7A}"/>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77D985-7E10-47DF-8C11-44910CD8BFB1}"/>
              </a:ext>
            </a:extLst>
          </p:cNvPr>
          <p:cNvSpPr>
            <a:spLocks noGrp="1"/>
          </p:cNvSpPr>
          <p:nvPr>
            <p:ph type="dt" sz="half" idx="10"/>
          </p:nvPr>
        </p:nvSpPr>
        <p:spPr/>
        <p:txBody>
          <a:bodyPr/>
          <a:lstStyle/>
          <a:p>
            <a:fld id="{7148055E-C6DC-42EB-9698-238415FC1B50}" type="datetimeFigureOut">
              <a:rPr lang="en-US" smtClean="0"/>
              <a:t>7/6/2023</a:t>
            </a:fld>
            <a:endParaRPr lang="en-US"/>
          </a:p>
        </p:txBody>
      </p:sp>
      <p:sp>
        <p:nvSpPr>
          <p:cNvPr id="8" name="Footer Placeholder 7">
            <a:extLst>
              <a:ext uri="{FF2B5EF4-FFF2-40B4-BE49-F238E27FC236}">
                <a16:creationId xmlns:a16="http://schemas.microsoft.com/office/drawing/2014/main" id="{E236E705-F280-4A47-95EA-3AAA0B527C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348BFC-1C12-430B-A01A-21E8BE83FCA9}"/>
              </a:ext>
            </a:extLst>
          </p:cNvPr>
          <p:cNvSpPr>
            <a:spLocks noGrp="1"/>
          </p:cNvSpPr>
          <p:nvPr>
            <p:ph type="sldNum" sz="quarter" idx="12"/>
          </p:nvPr>
        </p:nvSpPr>
        <p:spPr/>
        <p:txBody>
          <a:bodyPr/>
          <a:lstStyle/>
          <a:p>
            <a:fld id="{CE04A041-B85F-4C81-B6BE-F5110AA5552E}" type="slidenum">
              <a:rPr lang="en-US" smtClean="0"/>
              <a:t>‹#›</a:t>
            </a:fld>
            <a:endParaRPr lang="en-US"/>
          </a:p>
        </p:txBody>
      </p:sp>
    </p:spTree>
    <p:extLst>
      <p:ext uri="{BB962C8B-B14F-4D97-AF65-F5344CB8AC3E}">
        <p14:creationId xmlns:p14="http://schemas.microsoft.com/office/powerpoint/2010/main" val="581286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B778C-9FD4-4488-B558-426DD1584B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8B10A9-32C1-4E11-A6A9-3A6B5FFBC8CF}"/>
              </a:ext>
            </a:extLst>
          </p:cNvPr>
          <p:cNvSpPr>
            <a:spLocks noGrp="1"/>
          </p:cNvSpPr>
          <p:nvPr>
            <p:ph type="dt" sz="half" idx="10"/>
          </p:nvPr>
        </p:nvSpPr>
        <p:spPr/>
        <p:txBody>
          <a:bodyPr/>
          <a:lstStyle/>
          <a:p>
            <a:fld id="{7148055E-C6DC-42EB-9698-238415FC1B50}" type="datetimeFigureOut">
              <a:rPr lang="en-US" smtClean="0"/>
              <a:t>7/6/2023</a:t>
            </a:fld>
            <a:endParaRPr lang="en-US"/>
          </a:p>
        </p:txBody>
      </p:sp>
      <p:sp>
        <p:nvSpPr>
          <p:cNvPr id="4" name="Footer Placeholder 3">
            <a:extLst>
              <a:ext uri="{FF2B5EF4-FFF2-40B4-BE49-F238E27FC236}">
                <a16:creationId xmlns:a16="http://schemas.microsoft.com/office/drawing/2014/main" id="{1756DE10-0EDD-4736-9894-24A9937BCC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D30FCB-656E-4F5F-80BA-BF500D6DEA64}"/>
              </a:ext>
            </a:extLst>
          </p:cNvPr>
          <p:cNvSpPr>
            <a:spLocks noGrp="1"/>
          </p:cNvSpPr>
          <p:nvPr>
            <p:ph type="sldNum" sz="quarter" idx="12"/>
          </p:nvPr>
        </p:nvSpPr>
        <p:spPr/>
        <p:txBody>
          <a:bodyPr/>
          <a:lstStyle/>
          <a:p>
            <a:fld id="{CE04A041-B85F-4C81-B6BE-F5110AA5552E}" type="slidenum">
              <a:rPr lang="en-US" smtClean="0"/>
              <a:t>‹#›</a:t>
            </a:fld>
            <a:endParaRPr lang="en-US"/>
          </a:p>
        </p:txBody>
      </p:sp>
    </p:spTree>
    <p:extLst>
      <p:ext uri="{BB962C8B-B14F-4D97-AF65-F5344CB8AC3E}">
        <p14:creationId xmlns:p14="http://schemas.microsoft.com/office/powerpoint/2010/main" val="3970177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333286-C8EF-4BD3-BB23-93793D8F8A62}"/>
              </a:ext>
            </a:extLst>
          </p:cNvPr>
          <p:cNvSpPr>
            <a:spLocks noGrp="1"/>
          </p:cNvSpPr>
          <p:nvPr>
            <p:ph type="dt" sz="half" idx="10"/>
          </p:nvPr>
        </p:nvSpPr>
        <p:spPr/>
        <p:txBody>
          <a:bodyPr/>
          <a:lstStyle/>
          <a:p>
            <a:fld id="{7148055E-C6DC-42EB-9698-238415FC1B50}" type="datetimeFigureOut">
              <a:rPr lang="en-US" smtClean="0"/>
              <a:t>7/6/2023</a:t>
            </a:fld>
            <a:endParaRPr lang="en-US"/>
          </a:p>
        </p:txBody>
      </p:sp>
      <p:sp>
        <p:nvSpPr>
          <p:cNvPr id="3" name="Footer Placeholder 2">
            <a:extLst>
              <a:ext uri="{FF2B5EF4-FFF2-40B4-BE49-F238E27FC236}">
                <a16:creationId xmlns:a16="http://schemas.microsoft.com/office/drawing/2014/main" id="{A7EAA465-CAF5-475F-8DF6-A1D28D9F76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CFDD86-16BF-4908-9DE9-8CF28E6080B4}"/>
              </a:ext>
            </a:extLst>
          </p:cNvPr>
          <p:cNvSpPr>
            <a:spLocks noGrp="1"/>
          </p:cNvSpPr>
          <p:nvPr>
            <p:ph type="sldNum" sz="quarter" idx="12"/>
          </p:nvPr>
        </p:nvSpPr>
        <p:spPr/>
        <p:txBody>
          <a:bodyPr/>
          <a:lstStyle/>
          <a:p>
            <a:fld id="{CE04A041-B85F-4C81-B6BE-F5110AA5552E}" type="slidenum">
              <a:rPr lang="en-US" smtClean="0"/>
              <a:t>‹#›</a:t>
            </a:fld>
            <a:endParaRPr lang="en-US"/>
          </a:p>
        </p:txBody>
      </p:sp>
    </p:spTree>
    <p:extLst>
      <p:ext uri="{BB962C8B-B14F-4D97-AF65-F5344CB8AC3E}">
        <p14:creationId xmlns:p14="http://schemas.microsoft.com/office/powerpoint/2010/main" val="4569173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6FE64-E5B8-4005-A8E2-881A19F230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77F271-E162-4060-B318-B0D7D70D3E48}"/>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87E62B-88F7-40E1-9AA7-C8A972A301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318806-B061-41E2-B49E-FB442D854A3F}"/>
              </a:ext>
            </a:extLst>
          </p:cNvPr>
          <p:cNvSpPr>
            <a:spLocks noGrp="1"/>
          </p:cNvSpPr>
          <p:nvPr>
            <p:ph type="dt" sz="half" idx="10"/>
          </p:nvPr>
        </p:nvSpPr>
        <p:spPr/>
        <p:txBody>
          <a:bodyPr/>
          <a:lstStyle/>
          <a:p>
            <a:fld id="{7148055E-C6DC-42EB-9698-238415FC1B50}" type="datetimeFigureOut">
              <a:rPr lang="en-US" smtClean="0"/>
              <a:t>7/6/2023</a:t>
            </a:fld>
            <a:endParaRPr lang="en-US"/>
          </a:p>
        </p:txBody>
      </p:sp>
      <p:sp>
        <p:nvSpPr>
          <p:cNvPr id="6" name="Footer Placeholder 5">
            <a:extLst>
              <a:ext uri="{FF2B5EF4-FFF2-40B4-BE49-F238E27FC236}">
                <a16:creationId xmlns:a16="http://schemas.microsoft.com/office/drawing/2014/main" id="{97CAD5EC-80CA-48BC-8D26-207BF4F100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0311F2-EAD2-4771-A1EA-C2F9A7AFCA5B}"/>
              </a:ext>
            </a:extLst>
          </p:cNvPr>
          <p:cNvSpPr>
            <a:spLocks noGrp="1"/>
          </p:cNvSpPr>
          <p:nvPr>
            <p:ph type="sldNum" sz="quarter" idx="12"/>
          </p:nvPr>
        </p:nvSpPr>
        <p:spPr/>
        <p:txBody>
          <a:bodyPr/>
          <a:lstStyle/>
          <a:p>
            <a:fld id="{CE04A041-B85F-4C81-B6BE-F5110AA5552E}" type="slidenum">
              <a:rPr lang="en-US" smtClean="0"/>
              <a:t>‹#›</a:t>
            </a:fld>
            <a:endParaRPr lang="en-US"/>
          </a:p>
        </p:txBody>
      </p:sp>
    </p:spTree>
    <p:extLst>
      <p:ext uri="{BB962C8B-B14F-4D97-AF65-F5344CB8AC3E}">
        <p14:creationId xmlns:p14="http://schemas.microsoft.com/office/powerpoint/2010/main" val="1221920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9FEC-395C-449F-9423-8FE3A1EBB2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96E28A-32EC-4B21-9408-06DD8414B5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45F9A0-878E-46EE-9A47-01B2CA511304}"/>
              </a:ext>
            </a:extLst>
          </p:cNvPr>
          <p:cNvSpPr>
            <a:spLocks noGrp="1"/>
          </p:cNvSpPr>
          <p:nvPr>
            <p:ph type="dt" sz="half" idx="10"/>
          </p:nvPr>
        </p:nvSpPr>
        <p:spPr/>
        <p:txBody>
          <a:bodyPr/>
          <a:lstStyle/>
          <a:p>
            <a:fld id="{51CABE9B-9AB6-486A-9E9B-8CA872C48789}" type="datetimeFigureOut">
              <a:rPr lang="en-US" smtClean="0"/>
              <a:t>7/6/2023</a:t>
            </a:fld>
            <a:endParaRPr lang="en-US"/>
          </a:p>
        </p:txBody>
      </p:sp>
      <p:sp>
        <p:nvSpPr>
          <p:cNvPr id="5" name="Footer Placeholder 4">
            <a:extLst>
              <a:ext uri="{FF2B5EF4-FFF2-40B4-BE49-F238E27FC236}">
                <a16:creationId xmlns:a16="http://schemas.microsoft.com/office/drawing/2014/main" id="{7BA9885F-9071-4449-A424-DA4EB95DE5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04147-21C7-4E36-A254-82E49A3B82B0}"/>
              </a:ext>
            </a:extLst>
          </p:cNvPr>
          <p:cNvSpPr>
            <a:spLocks noGrp="1"/>
          </p:cNvSpPr>
          <p:nvPr>
            <p:ph type="sldNum" sz="quarter" idx="12"/>
          </p:nvPr>
        </p:nvSpPr>
        <p:spPr/>
        <p:txBody>
          <a:bodyPr/>
          <a:lstStyle/>
          <a:p>
            <a:fld id="{7BADAE13-0B9B-479B-B142-D2DE1286CCCE}" type="slidenum">
              <a:rPr lang="en-US" smtClean="0"/>
              <a:t>‹#›</a:t>
            </a:fld>
            <a:endParaRPr lang="en-US"/>
          </a:p>
        </p:txBody>
      </p:sp>
    </p:spTree>
    <p:extLst>
      <p:ext uri="{BB962C8B-B14F-4D97-AF65-F5344CB8AC3E}">
        <p14:creationId xmlns:p14="http://schemas.microsoft.com/office/powerpoint/2010/main" val="25446852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A7761-A955-46EB-A1E0-FE46D1242A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011640-B6DC-45AA-A3AE-C9B41D491B8D}"/>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1578F9-2790-41D6-961D-F5D9E1C171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B61608-5ECF-4E32-9CDF-F9D155D9FDDD}"/>
              </a:ext>
            </a:extLst>
          </p:cNvPr>
          <p:cNvSpPr>
            <a:spLocks noGrp="1"/>
          </p:cNvSpPr>
          <p:nvPr>
            <p:ph type="dt" sz="half" idx="10"/>
          </p:nvPr>
        </p:nvSpPr>
        <p:spPr/>
        <p:txBody>
          <a:bodyPr/>
          <a:lstStyle/>
          <a:p>
            <a:fld id="{7148055E-C6DC-42EB-9698-238415FC1B50}" type="datetimeFigureOut">
              <a:rPr lang="en-US" smtClean="0"/>
              <a:t>7/6/2023</a:t>
            </a:fld>
            <a:endParaRPr lang="en-US"/>
          </a:p>
        </p:txBody>
      </p:sp>
      <p:sp>
        <p:nvSpPr>
          <p:cNvPr id="6" name="Footer Placeholder 5">
            <a:extLst>
              <a:ext uri="{FF2B5EF4-FFF2-40B4-BE49-F238E27FC236}">
                <a16:creationId xmlns:a16="http://schemas.microsoft.com/office/drawing/2014/main" id="{B257B1D8-1DAC-4752-9610-FDE195CACA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BDC3EF-5B0B-4FA7-AA25-A55AA8561B14}"/>
              </a:ext>
            </a:extLst>
          </p:cNvPr>
          <p:cNvSpPr>
            <a:spLocks noGrp="1"/>
          </p:cNvSpPr>
          <p:nvPr>
            <p:ph type="sldNum" sz="quarter" idx="12"/>
          </p:nvPr>
        </p:nvSpPr>
        <p:spPr/>
        <p:txBody>
          <a:bodyPr/>
          <a:lstStyle/>
          <a:p>
            <a:fld id="{CE04A041-B85F-4C81-B6BE-F5110AA5552E}" type="slidenum">
              <a:rPr lang="en-US" smtClean="0"/>
              <a:t>‹#›</a:t>
            </a:fld>
            <a:endParaRPr lang="en-US"/>
          </a:p>
        </p:txBody>
      </p:sp>
    </p:spTree>
    <p:extLst>
      <p:ext uri="{BB962C8B-B14F-4D97-AF65-F5344CB8AC3E}">
        <p14:creationId xmlns:p14="http://schemas.microsoft.com/office/powerpoint/2010/main" val="158843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ADE2A-B267-4E1A-A570-F3D4BAFA6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81C84B-E94E-4CEA-9E19-0D24EEBEEF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49689-FB41-4871-95C2-9A5B30505F19}"/>
              </a:ext>
            </a:extLst>
          </p:cNvPr>
          <p:cNvSpPr>
            <a:spLocks noGrp="1"/>
          </p:cNvSpPr>
          <p:nvPr>
            <p:ph type="dt" sz="half" idx="10"/>
          </p:nvPr>
        </p:nvSpPr>
        <p:spPr/>
        <p:txBody>
          <a:bodyPr/>
          <a:lstStyle/>
          <a:p>
            <a:fld id="{7148055E-C6DC-42EB-9698-238415FC1B50}" type="datetimeFigureOut">
              <a:rPr lang="en-US" smtClean="0"/>
              <a:t>7/6/2023</a:t>
            </a:fld>
            <a:endParaRPr lang="en-US"/>
          </a:p>
        </p:txBody>
      </p:sp>
      <p:sp>
        <p:nvSpPr>
          <p:cNvPr id="5" name="Footer Placeholder 4">
            <a:extLst>
              <a:ext uri="{FF2B5EF4-FFF2-40B4-BE49-F238E27FC236}">
                <a16:creationId xmlns:a16="http://schemas.microsoft.com/office/drawing/2014/main" id="{E56DC5AE-BFAD-4F2C-9E9F-A2735BCE9F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FCCEA9-3CBF-495F-9B0F-CF679A5B288A}"/>
              </a:ext>
            </a:extLst>
          </p:cNvPr>
          <p:cNvSpPr>
            <a:spLocks noGrp="1"/>
          </p:cNvSpPr>
          <p:nvPr>
            <p:ph type="sldNum" sz="quarter" idx="12"/>
          </p:nvPr>
        </p:nvSpPr>
        <p:spPr/>
        <p:txBody>
          <a:bodyPr/>
          <a:lstStyle/>
          <a:p>
            <a:fld id="{CE04A041-B85F-4C81-B6BE-F5110AA5552E}" type="slidenum">
              <a:rPr lang="en-US" smtClean="0"/>
              <a:t>‹#›</a:t>
            </a:fld>
            <a:endParaRPr lang="en-US"/>
          </a:p>
        </p:txBody>
      </p:sp>
    </p:spTree>
    <p:extLst>
      <p:ext uri="{BB962C8B-B14F-4D97-AF65-F5344CB8AC3E}">
        <p14:creationId xmlns:p14="http://schemas.microsoft.com/office/powerpoint/2010/main" val="2199596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E67A3-C476-4BB1-957B-9FA6607D4783}"/>
              </a:ext>
            </a:extLst>
          </p:cNvPr>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2F7F76-D9BB-4E9A-9894-2CD707B8A234}"/>
              </a:ext>
            </a:extLst>
          </p:cNvPr>
          <p:cNvSpPr>
            <a:spLocks noGrp="1"/>
          </p:cNvSpPr>
          <p:nvPr>
            <p:ph type="body" idx="1"/>
          </p:nvPr>
        </p:nvSpPr>
        <p:spPr>
          <a:xfrm>
            <a:off x="831851" y="4589466"/>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040918-47F0-491B-81FE-12C14F5F809D}"/>
              </a:ext>
            </a:extLst>
          </p:cNvPr>
          <p:cNvSpPr>
            <a:spLocks noGrp="1"/>
          </p:cNvSpPr>
          <p:nvPr>
            <p:ph type="dt" sz="half" idx="10"/>
          </p:nvPr>
        </p:nvSpPr>
        <p:spPr/>
        <p:txBody>
          <a:bodyPr/>
          <a:lstStyle/>
          <a:p>
            <a:fld id="{51CABE9B-9AB6-486A-9E9B-8CA872C48789}" type="datetimeFigureOut">
              <a:rPr lang="en-US" smtClean="0"/>
              <a:t>7/6/2023</a:t>
            </a:fld>
            <a:endParaRPr lang="en-US"/>
          </a:p>
        </p:txBody>
      </p:sp>
      <p:sp>
        <p:nvSpPr>
          <p:cNvPr id="5" name="Footer Placeholder 4">
            <a:extLst>
              <a:ext uri="{FF2B5EF4-FFF2-40B4-BE49-F238E27FC236}">
                <a16:creationId xmlns:a16="http://schemas.microsoft.com/office/drawing/2014/main" id="{5BF18074-669D-4115-9C3A-B4ECA328DC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20FBB3-665F-40F2-9D74-4F7366B7DA0E}"/>
              </a:ext>
            </a:extLst>
          </p:cNvPr>
          <p:cNvSpPr>
            <a:spLocks noGrp="1"/>
          </p:cNvSpPr>
          <p:nvPr>
            <p:ph type="sldNum" sz="quarter" idx="12"/>
          </p:nvPr>
        </p:nvSpPr>
        <p:spPr/>
        <p:txBody>
          <a:bodyPr/>
          <a:lstStyle/>
          <a:p>
            <a:fld id="{7BADAE13-0B9B-479B-B142-D2DE1286CCCE}" type="slidenum">
              <a:rPr lang="en-US" smtClean="0"/>
              <a:t>‹#›</a:t>
            </a:fld>
            <a:endParaRPr lang="en-US"/>
          </a:p>
        </p:txBody>
      </p:sp>
    </p:spTree>
    <p:extLst>
      <p:ext uri="{BB962C8B-B14F-4D97-AF65-F5344CB8AC3E}">
        <p14:creationId xmlns:p14="http://schemas.microsoft.com/office/powerpoint/2010/main" val="88242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040DE-F6A4-4584-B9BB-B9D86C8997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F1743D-6CE4-44EE-8EDF-9CCFD0B763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389271-42FF-49AC-9C8B-AE5853D190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D044CD-B23D-436E-A2C7-32EC0CB00363}"/>
              </a:ext>
            </a:extLst>
          </p:cNvPr>
          <p:cNvSpPr>
            <a:spLocks noGrp="1"/>
          </p:cNvSpPr>
          <p:nvPr>
            <p:ph type="dt" sz="half" idx="10"/>
          </p:nvPr>
        </p:nvSpPr>
        <p:spPr/>
        <p:txBody>
          <a:bodyPr/>
          <a:lstStyle/>
          <a:p>
            <a:fld id="{51CABE9B-9AB6-486A-9E9B-8CA872C48789}" type="datetimeFigureOut">
              <a:rPr lang="en-US" smtClean="0"/>
              <a:t>7/6/2023</a:t>
            </a:fld>
            <a:endParaRPr lang="en-US"/>
          </a:p>
        </p:txBody>
      </p:sp>
      <p:sp>
        <p:nvSpPr>
          <p:cNvPr id="6" name="Footer Placeholder 5">
            <a:extLst>
              <a:ext uri="{FF2B5EF4-FFF2-40B4-BE49-F238E27FC236}">
                <a16:creationId xmlns:a16="http://schemas.microsoft.com/office/drawing/2014/main" id="{69C9ECAF-1DE8-46E9-B3CD-0AA19209AE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C6F535-C518-4B75-8B18-13110B7C627A}"/>
              </a:ext>
            </a:extLst>
          </p:cNvPr>
          <p:cNvSpPr>
            <a:spLocks noGrp="1"/>
          </p:cNvSpPr>
          <p:nvPr>
            <p:ph type="sldNum" sz="quarter" idx="12"/>
          </p:nvPr>
        </p:nvSpPr>
        <p:spPr/>
        <p:txBody>
          <a:bodyPr/>
          <a:lstStyle/>
          <a:p>
            <a:fld id="{7BADAE13-0B9B-479B-B142-D2DE1286CCCE}" type="slidenum">
              <a:rPr lang="en-US" smtClean="0"/>
              <a:t>‹#›</a:t>
            </a:fld>
            <a:endParaRPr lang="en-US"/>
          </a:p>
        </p:txBody>
      </p:sp>
    </p:spTree>
    <p:extLst>
      <p:ext uri="{BB962C8B-B14F-4D97-AF65-F5344CB8AC3E}">
        <p14:creationId xmlns:p14="http://schemas.microsoft.com/office/powerpoint/2010/main" val="34907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EA2DE-DAA4-43FF-A23B-6349FAFCA984}"/>
              </a:ext>
            </a:extLst>
          </p:cNvPr>
          <p:cNvSpPr>
            <a:spLocks noGrp="1"/>
          </p:cNvSpPr>
          <p:nvPr>
            <p:ph type="title"/>
          </p:nvPr>
        </p:nvSpPr>
        <p:spPr>
          <a:xfrm>
            <a:off x="839788" y="365128"/>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8D4771-3E15-4D70-8FD5-9F6EDBA1FD12}"/>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AE6D46-BC92-45EF-97AE-D1F67065E125}"/>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DA2540-5883-42B6-9D4B-D8C30147A142}"/>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C4BAC9-849C-41A0-B3AD-85A0565EF09D}"/>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6623E4-86C8-4587-B424-8F3E1FF4DA7B}"/>
              </a:ext>
            </a:extLst>
          </p:cNvPr>
          <p:cNvSpPr>
            <a:spLocks noGrp="1"/>
          </p:cNvSpPr>
          <p:nvPr>
            <p:ph type="dt" sz="half" idx="10"/>
          </p:nvPr>
        </p:nvSpPr>
        <p:spPr/>
        <p:txBody>
          <a:bodyPr/>
          <a:lstStyle/>
          <a:p>
            <a:fld id="{51CABE9B-9AB6-486A-9E9B-8CA872C48789}" type="datetimeFigureOut">
              <a:rPr lang="en-US" smtClean="0"/>
              <a:t>7/6/2023</a:t>
            </a:fld>
            <a:endParaRPr lang="en-US"/>
          </a:p>
        </p:txBody>
      </p:sp>
      <p:sp>
        <p:nvSpPr>
          <p:cNvPr id="8" name="Footer Placeholder 7">
            <a:extLst>
              <a:ext uri="{FF2B5EF4-FFF2-40B4-BE49-F238E27FC236}">
                <a16:creationId xmlns:a16="http://schemas.microsoft.com/office/drawing/2014/main" id="{86B19229-7B6F-4261-9734-F42CABC544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C95132-9FA4-45B6-9C3D-0136D65FBFCB}"/>
              </a:ext>
            </a:extLst>
          </p:cNvPr>
          <p:cNvSpPr>
            <a:spLocks noGrp="1"/>
          </p:cNvSpPr>
          <p:nvPr>
            <p:ph type="sldNum" sz="quarter" idx="12"/>
          </p:nvPr>
        </p:nvSpPr>
        <p:spPr/>
        <p:txBody>
          <a:bodyPr/>
          <a:lstStyle/>
          <a:p>
            <a:fld id="{7BADAE13-0B9B-479B-B142-D2DE1286CCCE}" type="slidenum">
              <a:rPr lang="en-US" smtClean="0"/>
              <a:t>‹#›</a:t>
            </a:fld>
            <a:endParaRPr lang="en-US"/>
          </a:p>
        </p:txBody>
      </p:sp>
    </p:spTree>
    <p:extLst>
      <p:ext uri="{BB962C8B-B14F-4D97-AF65-F5344CB8AC3E}">
        <p14:creationId xmlns:p14="http://schemas.microsoft.com/office/powerpoint/2010/main" val="2845776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2C6DACA-33B0-4147-B77C-4545F525D0ED}"/>
              </a:ext>
            </a:extLst>
          </p:cNvPr>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4154529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774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9C30-0024-4E54-83B4-4BB61BAEAC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A14E60-26C6-45AA-B96C-2B0CD31214D3}"/>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435358-4DF0-4148-80A2-15824FF660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9BBA75-0E90-4EA2-B833-9718E7FD2E18}"/>
              </a:ext>
            </a:extLst>
          </p:cNvPr>
          <p:cNvSpPr>
            <a:spLocks noGrp="1"/>
          </p:cNvSpPr>
          <p:nvPr>
            <p:ph type="dt" sz="half" idx="10"/>
          </p:nvPr>
        </p:nvSpPr>
        <p:spPr/>
        <p:txBody>
          <a:bodyPr/>
          <a:lstStyle/>
          <a:p>
            <a:fld id="{51CABE9B-9AB6-486A-9E9B-8CA872C48789}" type="datetimeFigureOut">
              <a:rPr lang="en-US" smtClean="0"/>
              <a:t>7/6/2023</a:t>
            </a:fld>
            <a:endParaRPr lang="en-US"/>
          </a:p>
        </p:txBody>
      </p:sp>
      <p:sp>
        <p:nvSpPr>
          <p:cNvPr id="6" name="Footer Placeholder 5">
            <a:extLst>
              <a:ext uri="{FF2B5EF4-FFF2-40B4-BE49-F238E27FC236}">
                <a16:creationId xmlns:a16="http://schemas.microsoft.com/office/drawing/2014/main" id="{F68D975A-8FB8-40D9-B7FD-CA6B14779C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1A9C65-A37B-48C3-AA3D-9FFE5669C303}"/>
              </a:ext>
            </a:extLst>
          </p:cNvPr>
          <p:cNvSpPr>
            <a:spLocks noGrp="1"/>
          </p:cNvSpPr>
          <p:nvPr>
            <p:ph type="sldNum" sz="quarter" idx="12"/>
          </p:nvPr>
        </p:nvSpPr>
        <p:spPr/>
        <p:txBody>
          <a:bodyPr/>
          <a:lstStyle/>
          <a:p>
            <a:fld id="{7BADAE13-0B9B-479B-B142-D2DE1286CCCE}" type="slidenum">
              <a:rPr lang="en-US" smtClean="0"/>
              <a:t>‹#›</a:t>
            </a:fld>
            <a:endParaRPr lang="en-US"/>
          </a:p>
        </p:txBody>
      </p:sp>
    </p:spTree>
    <p:extLst>
      <p:ext uri="{BB962C8B-B14F-4D97-AF65-F5344CB8AC3E}">
        <p14:creationId xmlns:p14="http://schemas.microsoft.com/office/powerpoint/2010/main" val="3872110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A148A-F358-4813-819C-EF215D0CD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6888CB-18FC-4614-9553-EFD60888512B}"/>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94B770-4620-4C6F-A399-5D681D4FAA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FA4879-CD0D-4151-ACEC-5628CC00D660}"/>
              </a:ext>
            </a:extLst>
          </p:cNvPr>
          <p:cNvSpPr>
            <a:spLocks noGrp="1"/>
          </p:cNvSpPr>
          <p:nvPr>
            <p:ph type="dt" sz="half" idx="10"/>
          </p:nvPr>
        </p:nvSpPr>
        <p:spPr/>
        <p:txBody>
          <a:bodyPr/>
          <a:lstStyle/>
          <a:p>
            <a:fld id="{51CABE9B-9AB6-486A-9E9B-8CA872C48789}" type="datetimeFigureOut">
              <a:rPr lang="en-US" smtClean="0"/>
              <a:t>7/6/2023</a:t>
            </a:fld>
            <a:endParaRPr lang="en-US"/>
          </a:p>
        </p:txBody>
      </p:sp>
      <p:sp>
        <p:nvSpPr>
          <p:cNvPr id="6" name="Footer Placeholder 5">
            <a:extLst>
              <a:ext uri="{FF2B5EF4-FFF2-40B4-BE49-F238E27FC236}">
                <a16:creationId xmlns:a16="http://schemas.microsoft.com/office/drawing/2014/main" id="{34BBDC57-69FC-499A-8331-AF1E64D242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090725-C92D-419D-8F36-55BBA17AB02A}"/>
              </a:ext>
            </a:extLst>
          </p:cNvPr>
          <p:cNvSpPr>
            <a:spLocks noGrp="1"/>
          </p:cNvSpPr>
          <p:nvPr>
            <p:ph type="sldNum" sz="quarter" idx="12"/>
          </p:nvPr>
        </p:nvSpPr>
        <p:spPr/>
        <p:txBody>
          <a:bodyPr/>
          <a:lstStyle/>
          <a:p>
            <a:fld id="{7BADAE13-0B9B-479B-B142-D2DE1286CCCE}" type="slidenum">
              <a:rPr lang="en-US" smtClean="0"/>
              <a:t>‹#›</a:t>
            </a:fld>
            <a:endParaRPr lang="en-US"/>
          </a:p>
        </p:txBody>
      </p:sp>
    </p:spTree>
    <p:extLst>
      <p:ext uri="{BB962C8B-B14F-4D97-AF65-F5344CB8AC3E}">
        <p14:creationId xmlns:p14="http://schemas.microsoft.com/office/powerpoint/2010/main" val="298307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D703A6-4BF2-45B0-A17C-76F7F29FA86F}"/>
              </a:ext>
            </a:extLst>
          </p:cNvPr>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379B5D-815B-4916-AC55-F517415009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03CCA-BFEC-4624-B8D7-9EF2C4B1A955}"/>
              </a:ext>
            </a:extLst>
          </p:cNvPr>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CABE9B-9AB6-486A-9E9B-8CA872C48789}" type="datetimeFigureOut">
              <a:rPr lang="en-US" smtClean="0"/>
              <a:t>7/6/2023</a:t>
            </a:fld>
            <a:endParaRPr lang="en-US"/>
          </a:p>
        </p:txBody>
      </p:sp>
      <p:sp>
        <p:nvSpPr>
          <p:cNvPr id="5" name="Footer Placeholder 4">
            <a:extLst>
              <a:ext uri="{FF2B5EF4-FFF2-40B4-BE49-F238E27FC236}">
                <a16:creationId xmlns:a16="http://schemas.microsoft.com/office/drawing/2014/main" id="{BFEE331F-CCF5-4B92-83EE-950340591C85}"/>
              </a:ext>
            </a:extLst>
          </p:cNvPr>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3C7337-1667-4D29-AD26-00956FCD69A5}"/>
              </a:ext>
            </a:extLst>
          </p:cNvPr>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ADAE13-0B9B-479B-B142-D2DE1286CCCE}" type="slidenum">
              <a:rPr lang="en-US" smtClean="0"/>
              <a:t>‹#›</a:t>
            </a:fld>
            <a:endParaRPr lang="en-US"/>
          </a:p>
        </p:txBody>
      </p:sp>
    </p:spTree>
    <p:extLst>
      <p:ext uri="{BB962C8B-B14F-4D97-AF65-F5344CB8AC3E}">
        <p14:creationId xmlns:p14="http://schemas.microsoft.com/office/powerpoint/2010/main" val="38975718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C4B6FF-994B-4BD1-AF9A-F819FE6A7973}"/>
              </a:ext>
            </a:extLst>
          </p:cNvPr>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6136D2-50CE-453F-BD64-B8FC754319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345115-F4BF-43EF-8D77-37DF98ABDD1D}"/>
              </a:ext>
            </a:extLst>
          </p:cNvPr>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48055E-C6DC-42EB-9698-238415FC1B50}" type="datetimeFigureOut">
              <a:rPr lang="en-US" smtClean="0"/>
              <a:t>7/6/2023</a:t>
            </a:fld>
            <a:endParaRPr lang="en-US"/>
          </a:p>
        </p:txBody>
      </p:sp>
      <p:sp>
        <p:nvSpPr>
          <p:cNvPr id="5" name="Footer Placeholder 4">
            <a:extLst>
              <a:ext uri="{FF2B5EF4-FFF2-40B4-BE49-F238E27FC236}">
                <a16:creationId xmlns:a16="http://schemas.microsoft.com/office/drawing/2014/main" id="{8E8E07F2-323D-44E9-BDFF-E37B9A1652FD}"/>
              </a:ext>
            </a:extLst>
          </p:cNvPr>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58C46C-A974-40C7-9842-C5500AB69CCB}"/>
              </a:ext>
            </a:extLst>
          </p:cNvPr>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04A041-B85F-4C81-B6BE-F5110AA5552E}" type="slidenum">
              <a:rPr lang="en-US" smtClean="0"/>
              <a:t>‹#›</a:t>
            </a:fld>
            <a:endParaRPr lang="en-US"/>
          </a:p>
        </p:txBody>
      </p:sp>
    </p:spTree>
    <p:extLst>
      <p:ext uri="{BB962C8B-B14F-4D97-AF65-F5344CB8AC3E}">
        <p14:creationId xmlns:p14="http://schemas.microsoft.com/office/powerpoint/2010/main" val="39916604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CA4F148D-F6B9-4309-BEDF-F3A39D405B74}"/>
              </a:ext>
            </a:extLst>
          </p:cNvPr>
          <p:cNvGrpSpPr/>
          <p:nvPr/>
        </p:nvGrpSpPr>
        <p:grpSpPr>
          <a:xfrm>
            <a:off x="0" y="0"/>
            <a:ext cx="12186577" cy="6858000"/>
            <a:chOff x="0" y="0"/>
            <a:chExt cx="12186577" cy="6858000"/>
          </a:xfrm>
        </p:grpSpPr>
        <p:pic>
          <p:nvPicPr>
            <p:cNvPr id="20" name="Picture 19">
              <a:extLst>
                <a:ext uri="{FF2B5EF4-FFF2-40B4-BE49-F238E27FC236}">
                  <a16:creationId xmlns:a16="http://schemas.microsoft.com/office/drawing/2014/main" id="{F8956CCF-FFFD-4E38-B3DC-4AC3C4F18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6577" cy="6858000"/>
            </a:xfrm>
            <a:prstGeom prst="rect">
              <a:avLst/>
            </a:prstGeom>
            <a:ln>
              <a:solidFill>
                <a:schemeClr val="bg1"/>
              </a:solidFill>
            </a:ln>
          </p:spPr>
        </p:pic>
        <p:grpSp>
          <p:nvGrpSpPr>
            <p:cNvPr id="18" name="Group 17">
              <a:extLst>
                <a:ext uri="{FF2B5EF4-FFF2-40B4-BE49-F238E27FC236}">
                  <a16:creationId xmlns:a16="http://schemas.microsoft.com/office/drawing/2014/main" id="{C8DD2BE8-F7EF-4FE8-BF51-DF56967ACC9D}"/>
                </a:ext>
              </a:extLst>
            </p:cNvPr>
            <p:cNvGrpSpPr/>
            <p:nvPr/>
          </p:nvGrpSpPr>
          <p:grpSpPr>
            <a:xfrm>
              <a:off x="329381" y="766916"/>
              <a:ext cx="6631857" cy="5373329"/>
              <a:chOff x="329381" y="766916"/>
              <a:chExt cx="6631857" cy="5373329"/>
            </a:xfrm>
          </p:grpSpPr>
          <p:sp>
            <p:nvSpPr>
              <p:cNvPr id="6" name="TextBox 5">
                <a:extLst>
                  <a:ext uri="{FF2B5EF4-FFF2-40B4-BE49-F238E27FC236}">
                    <a16:creationId xmlns:a16="http://schemas.microsoft.com/office/drawing/2014/main" id="{6F001828-07F7-4710-8846-32D7A71B6043}"/>
                  </a:ext>
                </a:extLst>
              </p:cNvPr>
              <p:cNvSpPr txBox="1"/>
              <p:nvPr/>
            </p:nvSpPr>
            <p:spPr>
              <a:xfrm>
                <a:off x="1120879" y="2477729"/>
                <a:ext cx="3687097" cy="2862322"/>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lgn="ctr"/>
                <a:endParaRPr lang="en-US" sz="6000" dirty="0">
                  <a:solidFill>
                    <a:schemeClr val="bg1"/>
                  </a:solidFill>
                  <a:latin typeface="Poor Richard" panose="02080502050505020702" pitchFamily="18" charset="0"/>
                </a:endParaRPr>
              </a:p>
              <a:p>
                <a:pPr algn="ctr"/>
                <a:r>
                  <a:rPr lang="en-US" sz="6000" dirty="0">
                    <a:solidFill>
                      <a:schemeClr val="bg1"/>
                    </a:solidFill>
                    <a:latin typeface="Poor Richard" panose="02080502050505020702" pitchFamily="18" charset="0"/>
                  </a:rPr>
                  <a:t>WhatsApp Pay</a:t>
                </a:r>
              </a:p>
            </p:txBody>
          </p:sp>
          <p:cxnSp>
            <p:nvCxnSpPr>
              <p:cNvPr id="8" name="Straight Connector 7">
                <a:extLst>
                  <a:ext uri="{FF2B5EF4-FFF2-40B4-BE49-F238E27FC236}">
                    <a16:creationId xmlns:a16="http://schemas.microsoft.com/office/drawing/2014/main" id="{A340507F-9F1B-4752-A071-CAC0E618C704}"/>
                  </a:ext>
                </a:extLst>
              </p:cNvPr>
              <p:cNvCxnSpPr>
                <a:cxnSpLocks/>
              </p:cNvCxnSpPr>
              <p:nvPr/>
            </p:nvCxnSpPr>
            <p:spPr>
              <a:xfrm>
                <a:off x="4365523" y="766916"/>
                <a:ext cx="2595715" cy="0"/>
              </a:xfrm>
              <a:prstGeom prst="line">
                <a:avLst/>
              </a:prstGeom>
              <a:ln w="50800">
                <a:solidFill>
                  <a:schemeClr val="bg1"/>
                </a:solidFill>
                <a:prstDash val="lgDashDotDot"/>
              </a:ln>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09167C8A-7A9F-4D85-A803-3255C5398B48}"/>
                  </a:ext>
                </a:extLst>
              </p:cNvPr>
              <p:cNvCxnSpPr>
                <a:cxnSpLocks/>
              </p:cNvCxnSpPr>
              <p:nvPr/>
            </p:nvCxnSpPr>
            <p:spPr>
              <a:xfrm>
                <a:off x="329381" y="973394"/>
                <a:ext cx="0" cy="4837471"/>
              </a:xfrm>
              <a:prstGeom prst="line">
                <a:avLst/>
              </a:prstGeom>
              <a:ln w="50800">
                <a:solidFill>
                  <a:schemeClr val="bg1"/>
                </a:solidFill>
                <a:prstDash val="lgDashDotDot"/>
              </a:ln>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4982AB58-5AE5-40B4-AE34-4EA73C42E20B}"/>
                  </a:ext>
                </a:extLst>
              </p:cNvPr>
              <p:cNvCxnSpPr>
                <a:cxnSpLocks/>
              </p:cNvCxnSpPr>
              <p:nvPr/>
            </p:nvCxnSpPr>
            <p:spPr>
              <a:xfrm flipH="1">
                <a:off x="422789" y="6140245"/>
                <a:ext cx="5860024" cy="0"/>
              </a:xfrm>
              <a:prstGeom prst="line">
                <a:avLst/>
              </a:prstGeom>
              <a:ln w="50800">
                <a:solidFill>
                  <a:schemeClr val="bg1"/>
                </a:solidFill>
                <a:prstDash val="lgDashDotDot"/>
              </a:ln>
            </p:spPr>
            <p:style>
              <a:lnRef idx="3">
                <a:schemeClr val="dk1"/>
              </a:lnRef>
              <a:fillRef idx="0">
                <a:schemeClr val="dk1"/>
              </a:fillRef>
              <a:effectRef idx="2">
                <a:schemeClr val="dk1"/>
              </a:effectRef>
              <a:fontRef idx="minor">
                <a:schemeClr val="tx1"/>
              </a:fontRef>
            </p:style>
          </p:cxnSp>
        </p:grpSp>
      </p:grpSp>
      <p:grpSp>
        <p:nvGrpSpPr>
          <p:cNvPr id="45" name="Group 44">
            <a:extLst>
              <a:ext uri="{FF2B5EF4-FFF2-40B4-BE49-F238E27FC236}">
                <a16:creationId xmlns:a16="http://schemas.microsoft.com/office/drawing/2014/main" id="{724ABBD0-912D-49E8-9C98-F78D1C2929A3}"/>
              </a:ext>
            </a:extLst>
          </p:cNvPr>
          <p:cNvGrpSpPr/>
          <p:nvPr/>
        </p:nvGrpSpPr>
        <p:grpSpPr>
          <a:xfrm>
            <a:off x="5424" y="6858000"/>
            <a:ext cx="12186577" cy="6858000"/>
            <a:chOff x="5423" y="6858000"/>
            <a:chExt cx="12186577" cy="6858000"/>
          </a:xfrm>
        </p:grpSpPr>
        <p:pic>
          <p:nvPicPr>
            <p:cNvPr id="26" name="Picture 25">
              <a:extLst>
                <a:ext uri="{FF2B5EF4-FFF2-40B4-BE49-F238E27FC236}">
                  <a16:creationId xmlns:a16="http://schemas.microsoft.com/office/drawing/2014/main" id="{C22FE374-72CC-48F2-8FE5-399A6021E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3" y="6858000"/>
              <a:ext cx="12186577" cy="6858000"/>
            </a:xfrm>
            <a:prstGeom prst="rect">
              <a:avLst/>
            </a:prstGeom>
            <a:ln>
              <a:solidFill>
                <a:schemeClr val="bg1"/>
              </a:solidFill>
            </a:ln>
          </p:spPr>
        </p:pic>
        <p:grpSp>
          <p:nvGrpSpPr>
            <p:cNvPr id="27" name="Group 26">
              <a:extLst>
                <a:ext uri="{FF2B5EF4-FFF2-40B4-BE49-F238E27FC236}">
                  <a16:creationId xmlns:a16="http://schemas.microsoft.com/office/drawing/2014/main" id="{961217C9-0D9D-423D-B962-580B3A141514}"/>
                </a:ext>
              </a:extLst>
            </p:cNvPr>
            <p:cNvGrpSpPr/>
            <p:nvPr/>
          </p:nvGrpSpPr>
          <p:grpSpPr>
            <a:xfrm flipH="1">
              <a:off x="4901382" y="7815416"/>
              <a:ext cx="6631856" cy="5373329"/>
              <a:chOff x="329381" y="766916"/>
              <a:chExt cx="6631856" cy="5373329"/>
            </a:xfrm>
          </p:grpSpPr>
          <p:sp>
            <p:nvSpPr>
              <p:cNvPr id="28" name="TextBox 27">
                <a:extLst>
                  <a:ext uri="{FF2B5EF4-FFF2-40B4-BE49-F238E27FC236}">
                    <a16:creationId xmlns:a16="http://schemas.microsoft.com/office/drawing/2014/main" id="{10E0C5F0-85C6-417F-9326-6ABDB79BFE5A}"/>
                  </a:ext>
                </a:extLst>
              </p:cNvPr>
              <p:cNvSpPr txBox="1"/>
              <p:nvPr/>
            </p:nvSpPr>
            <p:spPr>
              <a:xfrm>
                <a:off x="501445" y="973393"/>
                <a:ext cx="5417574" cy="1938992"/>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endParaRPr lang="en-US" sz="6000" dirty="0">
                  <a:solidFill>
                    <a:schemeClr val="bg1"/>
                  </a:solidFill>
                  <a:latin typeface="Poor Richard" panose="02080502050505020702" pitchFamily="18" charset="0"/>
                </a:endParaRPr>
              </a:p>
              <a:p>
                <a:r>
                  <a:rPr lang="en-US" sz="6000" dirty="0">
                    <a:solidFill>
                      <a:schemeClr val="bg1"/>
                    </a:solidFill>
                    <a:latin typeface="Poor Richard" panose="02080502050505020702" pitchFamily="18" charset="0"/>
                  </a:rPr>
                  <a:t>WhatsApp PAY </a:t>
                </a:r>
              </a:p>
            </p:txBody>
          </p:sp>
          <p:cxnSp>
            <p:nvCxnSpPr>
              <p:cNvPr id="29" name="Straight Connector 28">
                <a:extLst>
                  <a:ext uri="{FF2B5EF4-FFF2-40B4-BE49-F238E27FC236}">
                    <a16:creationId xmlns:a16="http://schemas.microsoft.com/office/drawing/2014/main" id="{DCF9F2F4-0080-415A-9BD4-53E79660A912}"/>
                  </a:ext>
                </a:extLst>
              </p:cNvPr>
              <p:cNvCxnSpPr>
                <a:cxnSpLocks/>
              </p:cNvCxnSpPr>
              <p:nvPr/>
            </p:nvCxnSpPr>
            <p:spPr>
              <a:xfrm>
                <a:off x="470719" y="766916"/>
                <a:ext cx="6490518" cy="0"/>
              </a:xfrm>
              <a:prstGeom prst="line">
                <a:avLst/>
              </a:prstGeom>
              <a:ln w="50800">
                <a:solidFill>
                  <a:schemeClr val="bg1"/>
                </a:solidFill>
                <a:prstDash val="lgDashDotDot"/>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1A7B7FB8-6FFD-48E7-A6F3-603DC2B6FB7A}"/>
                  </a:ext>
                </a:extLst>
              </p:cNvPr>
              <p:cNvCxnSpPr>
                <a:cxnSpLocks/>
              </p:cNvCxnSpPr>
              <p:nvPr/>
            </p:nvCxnSpPr>
            <p:spPr>
              <a:xfrm>
                <a:off x="329381" y="973394"/>
                <a:ext cx="0" cy="4837471"/>
              </a:xfrm>
              <a:prstGeom prst="line">
                <a:avLst/>
              </a:prstGeom>
              <a:ln w="50800">
                <a:solidFill>
                  <a:schemeClr val="bg1"/>
                </a:solidFill>
                <a:prstDash val="lgDashDotDot"/>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DCF07C6B-A5BE-42A1-A51B-FAF86B95C8DF}"/>
                  </a:ext>
                </a:extLst>
              </p:cNvPr>
              <p:cNvCxnSpPr>
                <a:cxnSpLocks/>
              </p:cNvCxnSpPr>
              <p:nvPr/>
            </p:nvCxnSpPr>
            <p:spPr>
              <a:xfrm flipH="1">
                <a:off x="422789" y="6140245"/>
                <a:ext cx="5860024" cy="0"/>
              </a:xfrm>
              <a:prstGeom prst="line">
                <a:avLst/>
              </a:prstGeom>
              <a:ln w="50800">
                <a:solidFill>
                  <a:schemeClr val="bg1"/>
                </a:solidFill>
                <a:prstDash val="lgDashDotDot"/>
              </a:ln>
            </p:spPr>
            <p:style>
              <a:lnRef idx="3">
                <a:schemeClr val="dk1"/>
              </a:lnRef>
              <a:fillRef idx="0">
                <a:schemeClr val="dk1"/>
              </a:fillRef>
              <a:effectRef idx="2">
                <a:schemeClr val="dk1"/>
              </a:effectRef>
              <a:fontRef idx="minor">
                <a:schemeClr val="tx1"/>
              </a:fontRef>
            </p:style>
          </p:cxnSp>
        </p:grpSp>
        <p:sp>
          <p:nvSpPr>
            <p:cNvPr id="40" name="TextBox 39">
              <a:extLst>
                <a:ext uri="{FF2B5EF4-FFF2-40B4-BE49-F238E27FC236}">
                  <a16:creationId xmlns:a16="http://schemas.microsoft.com/office/drawing/2014/main" id="{569B98B7-944D-4259-A8EB-976FEA7E8EE7}"/>
                </a:ext>
              </a:extLst>
            </p:cNvPr>
            <p:cNvSpPr txBox="1"/>
            <p:nvPr/>
          </p:nvSpPr>
          <p:spPr>
            <a:xfrm>
              <a:off x="6096000" y="10972800"/>
              <a:ext cx="4991100" cy="1015663"/>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6000" dirty="0">
                  <a:ln>
                    <a:solidFill>
                      <a:schemeClr val="bg1"/>
                    </a:solidFill>
                  </a:ln>
                  <a:solidFill>
                    <a:schemeClr val="bg1"/>
                  </a:solidFill>
                  <a:latin typeface="Poor Richard" panose="02080502050505020702" pitchFamily="18" charset="0"/>
                </a:rPr>
                <a:t>CBAP</a:t>
              </a:r>
              <a:r>
                <a:rPr lang="en-US" sz="6000" dirty="0">
                  <a:solidFill>
                    <a:schemeClr val="bg1"/>
                  </a:solidFill>
                  <a:latin typeface="Poor Richard" panose="02080502050505020702" pitchFamily="18" charset="0"/>
                </a:rPr>
                <a:t> – Project </a:t>
              </a:r>
            </a:p>
          </p:txBody>
        </p:sp>
      </p:grpSp>
    </p:spTree>
    <p:extLst>
      <p:ext uri="{BB962C8B-B14F-4D97-AF65-F5344CB8AC3E}">
        <p14:creationId xmlns:p14="http://schemas.microsoft.com/office/powerpoint/2010/main" val="1163270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30"/>
                                  </p:stCondLst>
                                  <p:childTnLst>
                                    <p:animMotion origin="layout" path="M 4.16667E-7 0 L 0.00026 -0.60556 " pathEditMode="fixed" rAng="0" ptsTypes="AA">
                                      <p:cBhvr>
                                        <p:cTn id="6" dur="2000" fill="hold"/>
                                        <p:tgtEl>
                                          <p:spTgt spid="41"/>
                                        </p:tgtEl>
                                        <p:attrNameLst>
                                          <p:attrName>ppt_x</p:attrName>
                                          <p:attrName>ppt_y</p:attrName>
                                        </p:attrNameLst>
                                      </p:cBhvr>
                                      <p:rCtr x="13" y="-30278"/>
                                    </p:animMotion>
                                  </p:childTnLst>
                                </p:cTn>
                              </p:par>
                              <p:par>
                                <p:cTn id="7" presetID="64" presetClass="path" presetSubtype="0" accel="50000" decel="50000" fill="hold" nodeType="withEffect">
                                  <p:stCondLst>
                                    <p:cond delay="0"/>
                                  </p:stCondLst>
                                  <p:childTnLst>
                                    <p:animMotion origin="layout" path="M -2.08333E-7 0 L -0.00039 -1 " pathEditMode="fixed" rAng="0" ptsTypes="AA">
                                      <p:cBhvr>
                                        <p:cTn id="8" dur="2000" fill="hold"/>
                                        <p:tgtEl>
                                          <p:spTgt spid="45"/>
                                        </p:tgtEl>
                                        <p:attrNameLst>
                                          <p:attrName>ppt_x</p:attrName>
                                          <p:attrName>ppt_y</p:attrName>
                                        </p:attrNameLst>
                                      </p:cBhvr>
                                      <p:rCtr x="-326" y="-50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Diamond 12">
            <a:extLst>
              <a:ext uri="{FF2B5EF4-FFF2-40B4-BE49-F238E27FC236}">
                <a16:creationId xmlns:a16="http://schemas.microsoft.com/office/drawing/2014/main" id="{509CB758-D707-4B07-A744-711456D3C635}"/>
              </a:ext>
            </a:extLst>
          </p:cNvPr>
          <p:cNvSpPr/>
          <p:nvPr/>
        </p:nvSpPr>
        <p:spPr>
          <a:xfrm>
            <a:off x="2741728" y="0"/>
            <a:ext cx="6688022" cy="6686550"/>
          </a:xfrm>
          <a:prstGeom prst="diamond">
            <a:avLst/>
          </a:prstGeom>
          <a:solidFill>
            <a:srgbClr val="7030A0">
              <a:alpha val="28000"/>
            </a:srgbClr>
          </a:solidFill>
          <a:ln w="44450">
            <a:solidFill>
              <a:schemeClr val="lt1">
                <a:hueOff val="0"/>
                <a:satOff val="0"/>
                <a:lumOff val="0"/>
                <a:alpha val="26000"/>
              </a:schemeClr>
            </a:solidFill>
          </a:ln>
        </p:spPr>
        <p:style>
          <a:lnRef idx="0">
            <a:scrgbClr r="0" g="0" b="0"/>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4" name="Freeform: Shape 13">
            <a:extLst>
              <a:ext uri="{FF2B5EF4-FFF2-40B4-BE49-F238E27FC236}">
                <a16:creationId xmlns:a16="http://schemas.microsoft.com/office/drawing/2014/main" id="{46D2036D-F302-4BE2-802C-1728C3B4ABD9}"/>
              </a:ext>
            </a:extLst>
          </p:cNvPr>
          <p:cNvSpPr/>
          <p:nvPr/>
        </p:nvSpPr>
        <p:spPr>
          <a:xfrm>
            <a:off x="-5779620" y="517532"/>
            <a:ext cx="5169906" cy="2734056"/>
          </a:xfrm>
          <a:custGeom>
            <a:avLst/>
            <a:gdLst>
              <a:gd name="connsiteX0" fmla="*/ 0 w 5169906"/>
              <a:gd name="connsiteY0" fmla="*/ 445779 h 2674620"/>
              <a:gd name="connsiteX1" fmla="*/ 445779 w 5169906"/>
              <a:gd name="connsiteY1" fmla="*/ 0 h 2674620"/>
              <a:gd name="connsiteX2" fmla="*/ 4724127 w 5169906"/>
              <a:gd name="connsiteY2" fmla="*/ 0 h 2674620"/>
              <a:gd name="connsiteX3" fmla="*/ 5169906 w 5169906"/>
              <a:gd name="connsiteY3" fmla="*/ 445779 h 2674620"/>
              <a:gd name="connsiteX4" fmla="*/ 5169906 w 5169906"/>
              <a:gd name="connsiteY4" fmla="*/ 2228841 h 2674620"/>
              <a:gd name="connsiteX5" fmla="*/ 4724127 w 5169906"/>
              <a:gd name="connsiteY5" fmla="*/ 2674620 h 2674620"/>
              <a:gd name="connsiteX6" fmla="*/ 445779 w 5169906"/>
              <a:gd name="connsiteY6" fmla="*/ 2674620 h 2674620"/>
              <a:gd name="connsiteX7" fmla="*/ 0 w 5169906"/>
              <a:gd name="connsiteY7" fmla="*/ 2228841 h 2674620"/>
              <a:gd name="connsiteX8" fmla="*/ 0 w 5169906"/>
              <a:gd name="connsiteY8" fmla="*/ 445779 h 267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9906" h="2674620">
                <a:moveTo>
                  <a:pt x="0" y="445779"/>
                </a:moveTo>
                <a:cubicBezTo>
                  <a:pt x="0" y="199582"/>
                  <a:pt x="199582" y="0"/>
                  <a:pt x="445779" y="0"/>
                </a:cubicBezTo>
                <a:lnTo>
                  <a:pt x="4724127" y="0"/>
                </a:lnTo>
                <a:cubicBezTo>
                  <a:pt x="4970324" y="0"/>
                  <a:pt x="5169906" y="199582"/>
                  <a:pt x="5169906" y="445779"/>
                </a:cubicBezTo>
                <a:lnTo>
                  <a:pt x="5169906" y="2228841"/>
                </a:lnTo>
                <a:cubicBezTo>
                  <a:pt x="5169906" y="2475038"/>
                  <a:pt x="4970324" y="2674620"/>
                  <a:pt x="4724127" y="2674620"/>
                </a:cubicBezTo>
                <a:lnTo>
                  <a:pt x="445779" y="2674620"/>
                </a:lnTo>
                <a:cubicBezTo>
                  <a:pt x="199582" y="2674620"/>
                  <a:pt x="0" y="2475038"/>
                  <a:pt x="0" y="2228841"/>
                </a:cubicBezTo>
                <a:lnTo>
                  <a:pt x="0" y="445779"/>
                </a:lnTo>
                <a:close/>
              </a:path>
            </a:pathLst>
          </a:custGeom>
          <a:solidFill>
            <a:srgbClr val="00B050">
              <a:alpha val="66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6284" tIns="176284" rIns="176284" bIns="176284" numCol="1" spcCol="1270" anchor="ctr" anchorCtr="0">
            <a:noAutofit/>
          </a:bodyPr>
          <a:lstStyle/>
          <a:p>
            <a:pPr algn="ctr" defTabSz="533400">
              <a:lnSpc>
                <a:spcPct val="90000"/>
              </a:lnSpc>
              <a:spcBef>
                <a:spcPct val="0"/>
              </a:spcBef>
              <a:spcAft>
                <a:spcPct val="35000"/>
              </a:spcAft>
            </a:pPr>
            <a:r>
              <a:rPr lang="en-US" sz="2400" b="1" dirty="0"/>
              <a:t>Strengths:</a:t>
            </a:r>
          </a:p>
          <a:p>
            <a:pPr marL="342900" indent="-342900" defTabSz="533400">
              <a:lnSpc>
                <a:spcPct val="90000"/>
              </a:lnSpc>
              <a:spcBef>
                <a:spcPct val="0"/>
              </a:spcBef>
              <a:spcAft>
                <a:spcPct val="35000"/>
              </a:spcAft>
              <a:buFont typeface="Arial" panose="020B0604020202020204" pitchFamily="34" charset="0"/>
              <a:buChar char="•"/>
            </a:pPr>
            <a:r>
              <a:rPr lang="en-US" sz="2400" b="1" dirty="0"/>
              <a:t>User-friendly interface.</a:t>
            </a:r>
          </a:p>
          <a:p>
            <a:pPr marL="342900" indent="-342900" defTabSz="533400">
              <a:lnSpc>
                <a:spcPct val="90000"/>
              </a:lnSpc>
              <a:spcBef>
                <a:spcPct val="0"/>
              </a:spcBef>
              <a:spcAft>
                <a:spcPct val="35000"/>
              </a:spcAft>
              <a:buFont typeface="Arial" panose="020B0604020202020204" pitchFamily="34" charset="0"/>
              <a:buChar char="•"/>
            </a:pPr>
            <a:r>
              <a:rPr lang="en-US" sz="2400" b="1" dirty="0"/>
              <a:t>Secure and encrypted transactions.</a:t>
            </a:r>
          </a:p>
          <a:p>
            <a:pPr marL="342900" indent="-342900" defTabSz="533400">
              <a:lnSpc>
                <a:spcPct val="90000"/>
              </a:lnSpc>
              <a:spcBef>
                <a:spcPct val="0"/>
              </a:spcBef>
              <a:spcAft>
                <a:spcPct val="35000"/>
              </a:spcAft>
              <a:buFont typeface="Arial" panose="020B0604020202020204" pitchFamily="34" charset="0"/>
              <a:buChar char="•"/>
            </a:pPr>
            <a:r>
              <a:rPr lang="en-US" sz="2400" b="1" dirty="0"/>
              <a:t>Integrates with major banks and credit card providers</a:t>
            </a:r>
            <a:r>
              <a:rPr lang="en-US" sz="1200" b="1" dirty="0"/>
              <a:t>.</a:t>
            </a:r>
            <a:endParaRPr lang="en-US" sz="900" b="1" dirty="0"/>
          </a:p>
        </p:txBody>
      </p:sp>
      <p:sp>
        <p:nvSpPr>
          <p:cNvPr id="15" name="Freeform: Shape 14">
            <a:extLst>
              <a:ext uri="{FF2B5EF4-FFF2-40B4-BE49-F238E27FC236}">
                <a16:creationId xmlns:a16="http://schemas.microsoft.com/office/drawing/2014/main" id="{B522A82B-367B-44B0-B1CB-E2E8174A8428}"/>
              </a:ext>
            </a:extLst>
          </p:cNvPr>
          <p:cNvSpPr/>
          <p:nvPr/>
        </p:nvSpPr>
        <p:spPr>
          <a:xfrm>
            <a:off x="-5551935" y="3680391"/>
            <a:ext cx="5023391" cy="2734056"/>
          </a:xfrm>
          <a:custGeom>
            <a:avLst/>
            <a:gdLst>
              <a:gd name="connsiteX0" fmla="*/ 0 w 5023391"/>
              <a:gd name="connsiteY0" fmla="*/ 445779 h 2674620"/>
              <a:gd name="connsiteX1" fmla="*/ 445779 w 5023391"/>
              <a:gd name="connsiteY1" fmla="*/ 0 h 2674620"/>
              <a:gd name="connsiteX2" fmla="*/ 4577612 w 5023391"/>
              <a:gd name="connsiteY2" fmla="*/ 0 h 2674620"/>
              <a:gd name="connsiteX3" fmla="*/ 5023391 w 5023391"/>
              <a:gd name="connsiteY3" fmla="*/ 445779 h 2674620"/>
              <a:gd name="connsiteX4" fmla="*/ 5023391 w 5023391"/>
              <a:gd name="connsiteY4" fmla="*/ 2228841 h 2674620"/>
              <a:gd name="connsiteX5" fmla="*/ 4577612 w 5023391"/>
              <a:gd name="connsiteY5" fmla="*/ 2674620 h 2674620"/>
              <a:gd name="connsiteX6" fmla="*/ 445779 w 5023391"/>
              <a:gd name="connsiteY6" fmla="*/ 2674620 h 2674620"/>
              <a:gd name="connsiteX7" fmla="*/ 0 w 5023391"/>
              <a:gd name="connsiteY7" fmla="*/ 2228841 h 2674620"/>
              <a:gd name="connsiteX8" fmla="*/ 0 w 5023391"/>
              <a:gd name="connsiteY8" fmla="*/ 445779 h 267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3391" h="2674620">
                <a:moveTo>
                  <a:pt x="0" y="445779"/>
                </a:moveTo>
                <a:cubicBezTo>
                  <a:pt x="0" y="199582"/>
                  <a:pt x="199582" y="0"/>
                  <a:pt x="445779" y="0"/>
                </a:cubicBezTo>
                <a:lnTo>
                  <a:pt x="4577612" y="0"/>
                </a:lnTo>
                <a:cubicBezTo>
                  <a:pt x="4823809" y="0"/>
                  <a:pt x="5023391" y="199582"/>
                  <a:pt x="5023391" y="445779"/>
                </a:cubicBezTo>
                <a:lnTo>
                  <a:pt x="5023391" y="2228841"/>
                </a:lnTo>
                <a:cubicBezTo>
                  <a:pt x="5023391" y="2475038"/>
                  <a:pt x="4823809" y="2674620"/>
                  <a:pt x="4577612" y="2674620"/>
                </a:cubicBezTo>
                <a:lnTo>
                  <a:pt x="445779" y="2674620"/>
                </a:lnTo>
                <a:cubicBezTo>
                  <a:pt x="199582" y="2674620"/>
                  <a:pt x="0" y="2475038"/>
                  <a:pt x="0" y="2228841"/>
                </a:cubicBezTo>
                <a:lnTo>
                  <a:pt x="0" y="445779"/>
                </a:lnTo>
                <a:close/>
              </a:path>
            </a:pathLst>
          </a:custGeom>
          <a:solidFill>
            <a:schemeClr val="accent5">
              <a:lumMod val="75000"/>
              <a:alpha val="66000"/>
            </a:schemeClr>
          </a:solidFill>
          <a:ln>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4854" tIns="164854" rIns="164854" bIns="164854" numCol="1" spcCol="1270" anchor="ctr" anchorCtr="0">
            <a:noAutofit/>
          </a:bodyPr>
          <a:lstStyle/>
          <a:p>
            <a:pPr algn="ctr" defTabSz="400050">
              <a:lnSpc>
                <a:spcPct val="90000"/>
              </a:lnSpc>
              <a:spcBef>
                <a:spcPct val="0"/>
              </a:spcBef>
              <a:spcAft>
                <a:spcPct val="35000"/>
              </a:spcAft>
            </a:pPr>
            <a:r>
              <a:rPr lang="en-US" sz="2200" b="1" dirty="0"/>
              <a:t> Opportunities:</a:t>
            </a:r>
          </a:p>
          <a:p>
            <a:pPr marL="342900" indent="-342900" defTabSz="400050">
              <a:lnSpc>
                <a:spcPct val="90000"/>
              </a:lnSpc>
              <a:spcBef>
                <a:spcPct val="0"/>
              </a:spcBef>
              <a:spcAft>
                <a:spcPct val="35000"/>
              </a:spcAft>
              <a:buFont typeface="Arial" panose="020B0604020202020204" pitchFamily="34" charset="0"/>
              <a:buChar char="•"/>
            </a:pPr>
            <a:r>
              <a:rPr lang="en-US" sz="2200" b="1" dirty="0"/>
              <a:t>Expansion to new markets.</a:t>
            </a:r>
          </a:p>
          <a:p>
            <a:pPr marL="342900" indent="-342900" defTabSz="400050">
              <a:lnSpc>
                <a:spcPct val="90000"/>
              </a:lnSpc>
              <a:spcBef>
                <a:spcPct val="0"/>
              </a:spcBef>
              <a:spcAft>
                <a:spcPct val="35000"/>
              </a:spcAft>
              <a:buFont typeface="Arial" panose="020B0604020202020204" pitchFamily="34" charset="0"/>
              <a:buChar char="•"/>
            </a:pPr>
            <a:r>
              <a:rPr lang="en-US" sz="2200" b="1" dirty="0"/>
              <a:t>Integration with more banks and credit card providers.</a:t>
            </a:r>
          </a:p>
          <a:p>
            <a:pPr marL="342900" indent="-342900" defTabSz="400050">
              <a:lnSpc>
                <a:spcPct val="90000"/>
              </a:lnSpc>
              <a:spcBef>
                <a:spcPct val="0"/>
              </a:spcBef>
              <a:spcAft>
                <a:spcPct val="35000"/>
              </a:spcAft>
              <a:buFont typeface="Arial" panose="020B0604020202020204" pitchFamily="34" charset="0"/>
              <a:buChar char="•"/>
            </a:pPr>
            <a:r>
              <a:rPr lang="en-US" sz="2200" b="1" dirty="0"/>
              <a:t>Potential for additional features like bill payments and peer-to-peer lending.</a:t>
            </a:r>
          </a:p>
        </p:txBody>
      </p:sp>
      <p:sp>
        <p:nvSpPr>
          <p:cNvPr id="16" name="Freeform: Shape 15">
            <a:extLst>
              <a:ext uri="{FF2B5EF4-FFF2-40B4-BE49-F238E27FC236}">
                <a16:creationId xmlns:a16="http://schemas.microsoft.com/office/drawing/2014/main" id="{768D9504-6B98-4EA1-A1F8-29C1613EC6F9}"/>
              </a:ext>
            </a:extLst>
          </p:cNvPr>
          <p:cNvSpPr/>
          <p:nvPr/>
        </p:nvSpPr>
        <p:spPr>
          <a:xfrm>
            <a:off x="12711307" y="762000"/>
            <a:ext cx="4696926" cy="2734056"/>
          </a:xfrm>
          <a:custGeom>
            <a:avLst/>
            <a:gdLst>
              <a:gd name="connsiteX0" fmla="*/ 0 w 4696926"/>
              <a:gd name="connsiteY0" fmla="*/ 445779 h 2674620"/>
              <a:gd name="connsiteX1" fmla="*/ 445779 w 4696926"/>
              <a:gd name="connsiteY1" fmla="*/ 0 h 2674620"/>
              <a:gd name="connsiteX2" fmla="*/ 4251147 w 4696926"/>
              <a:gd name="connsiteY2" fmla="*/ 0 h 2674620"/>
              <a:gd name="connsiteX3" fmla="*/ 4696926 w 4696926"/>
              <a:gd name="connsiteY3" fmla="*/ 445779 h 2674620"/>
              <a:gd name="connsiteX4" fmla="*/ 4696926 w 4696926"/>
              <a:gd name="connsiteY4" fmla="*/ 2228841 h 2674620"/>
              <a:gd name="connsiteX5" fmla="*/ 4251147 w 4696926"/>
              <a:gd name="connsiteY5" fmla="*/ 2674620 h 2674620"/>
              <a:gd name="connsiteX6" fmla="*/ 445779 w 4696926"/>
              <a:gd name="connsiteY6" fmla="*/ 2674620 h 2674620"/>
              <a:gd name="connsiteX7" fmla="*/ 0 w 4696926"/>
              <a:gd name="connsiteY7" fmla="*/ 2228841 h 2674620"/>
              <a:gd name="connsiteX8" fmla="*/ 0 w 4696926"/>
              <a:gd name="connsiteY8" fmla="*/ 445779 h 267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6926" h="2674620">
                <a:moveTo>
                  <a:pt x="0" y="445779"/>
                </a:moveTo>
                <a:cubicBezTo>
                  <a:pt x="0" y="199582"/>
                  <a:pt x="199582" y="0"/>
                  <a:pt x="445779" y="0"/>
                </a:cubicBezTo>
                <a:lnTo>
                  <a:pt x="4251147" y="0"/>
                </a:lnTo>
                <a:cubicBezTo>
                  <a:pt x="4497344" y="0"/>
                  <a:pt x="4696926" y="199582"/>
                  <a:pt x="4696926" y="445779"/>
                </a:cubicBezTo>
                <a:lnTo>
                  <a:pt x="4696926" y="2228841"/>
                </a:lnTo>
                <a:cubicBezTo>
                  <a:pt x="4696926" y="2475038"/>
                  <a:pt x="4497344" y="2674620"/>
                  <a:pt x="4251147" y="2674620"/>
                </a:cubicBezTo>
                <a:lnTo>
                  <a:pt x="445779" y="2674620"/>
                </a:lnTo>
                <a:cubicBezTo>
                  <a:pt x="199582" y="2674620"/>
                  <a:pt x="0" y="2475038"/>
                  <a:pt x="0" y="2228841"/>
                </a:cubicBezTo>
                <a:lnTo>
                  <a:pt x="0" y="445779"/>
                </a:lnTo>
                <a:close/>
              </a:path>
            </a:pathLst>
          </a:custGeom>
          <a:solidFill>
            <a:schemeClr val="accent4">
              <a:alpha val="66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6284" tIns="176284" rIns="176284" bIns="176284" numCol="1" spcCol="1270" anchor="ctr" anchorCtr="0">
            <a:noAutofit/>
          </a:bodyPr>
          <a:lstStyle/>
          <a:p>
            <a:pPr algn="ctr" defTabSz="533400">
              <a:lnSpc>
                <a:spcPct val="90000"/>
              </a:lnSpc>
              <a:spcBef>
                <a:spcPct val="0"/>
              </a:spcBef>
              <a:spcAft>
                <a:spcPct val="35000"/>
              </a:spcAft>
            </a:pPr>
            <a:r>
              <a:rPr lang="en-US" sz="2200" b="1" dirty="0"/>
              <a:t>Threats:</a:t>
            </a:r>
          </a:p>
          <a:p>
            <a:pPr marL="342900" indent="-342900" defTabSz="533400">
              <a:lnSpc>
                <a:spcPct val="90000"/>
              </a:lnSpc>
              <a:spcBef>
                <a:spcPct val="0"/>
              </a:spcBef>
              <a:spcAft>
                <a:spcPct val="35000"/>
              </a:spcAft>
              <a:buFont typeface="Arial" panose="020B0604020202020204" pitchFamily="34" charset="0"/>
              <a:buChar char="•"/>
            </a:pPr>
            <a:r>
              <a:rPr lang="en-US" sz="2200" b="1" dirty="0"/>
              <a:t>Competition from other digital payments platforms.</a:t>
            </a:r>
          </a:p>
          <a:p>
            <a:pPr marL="342900" indent="-342900" defTabSz="533400">
              <a:lnSpc>
                <a:spcPct val="90000"/>
              </a:lnSpc>
              <a:spcBef>
                <a:spcPct val="0"/>
              </a:spcBef>
              <a:spcAft>
                <a:spcPct val="35000"/>
              </a:spcAft>
              <a:buFont typeface="Arial" panose="020B0604020202020204" pitchFamily="34" charset="0"/>
              <a:buChar char="•"/>
            </a:pPr>
            <a:r>
              <a:rPr lang="en-US" sz="2200" b="1" dirty="0"/>
              <a:t>Regulatory restrictions.</a:t>
            </a:r>
          </a:p>
          <a:p>
            <a:pPr marL="342900" indent="-342900" defTabSz="533400">
              <a:lnSpc>
                <a:spcPct val="90000"/>
              </a:lnSpc>
              <a:spcBef>
                <a:spcPct val="0"/>
              </a:spcBef>
              <a:spcAft>
                <a:spcPct val="35000"/>
              </a:spcAft>
              <a:buFont typeface="Arial" panose="020B0604020202020204" pitchFamily="34" charset="0"/>
              <a:buChar char="•"/>
            </a:pPr>
            <a:r>
              <a:rPr lang="en-US" sz="2200" b="1" dirty="0"/>
              <a:t>Security breaches and data privacy concerns.</a:t>
            </a:r>
          </a:p>
        </p:txBody>
      </p:sp>
      <p:sp>
        <p:nvSpPr>
          <p:cNvPr id="17" name="Freeform: Shape 16">
            <a:extLst>
              <a:ext uri="{FF2B5EF4-FFF2-40B4-BE49-F238E27FC236}">
                <a16:creationId xmlns:a16="http://schemas.microsoft.com/office/drawing/2014/main" id="{515D9C2D-0CD6-4B62-89C6-7B58DE40072B}"/>
              </a:ext>
            </a:extLst>
          </p:cNvPr>
          <p:cNvSpPr/>
          <p:nvPr/>
        </p:nvSpPr>
        <p:spPr>
          <a:xfrm>
            <a:off x="12858750" y="3803650"/>
            <a:ext cx="4933950" cy="2616200"/>
          </a:xfrm>
          <a:custGeom>
            <a:avLst/>
            <a:gdLst>
              <a:gd name="connsiteX0" fmla="*/ 0 w 4952139"/>
              <a:gd name="connsiteY0" fmla="*/ 445779 h 2674620"/>
              <a:gd name="connsiteX1" fmla="*/ 445779 w 4952139"/>
              <a:gd name="connsiteY1" fmla="*/ 0 h 2674620"/>
              <a:gd name="connsiteX2" fmla="*/ 4506360 w 4952139"/>
              <a:gd name="connsiteY2" fmla="*/ 0 h 2674620"/>
              <a:gd name="connsiteX3" fmla="*/ 4952139 w 4952139"/>
              <a:gd name="connsiteY3" fmla="*/ 445779 h 2674620"/>
              <a:gd name="connsiteX4" fmla="*/ 4952139 w 4952139"/>
              <a:gd name="connsiteY4" fmla="*/ 2228841 h 2674620"/>
              <a:gd name="connsiteX5" fmla="*/ 4506360 w 4952139"/>
              <a:gd name="connsiteY5" fmla="*/ 2674620 h 2674620"/>
              <a:gd name="connsiteX6" fmla="*/ 445779 w 4952139"/>
              <a:gd name="connsiteY6" fmla="*/ 2674620 h 2674620"/>
              <a:gd name="connsiteX7" fmla="*/ 0 w 4952139"/>
              <a:gd name="connsiteY7" fmla="*/ 2228841 h 2674620"/>
              <a:gd name="connsiteX8" fmla="*/ 0 w 4952139"/>
              <a:gd name="connsiteY8" fmla="*/ 445779 h 267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2139" h="2674620">
                <a:moveTo>
                  <a:pt x="0" y="445779"/>
                </a:moveTo>
                <a:cubicBezTo>
                  <a:pt x="0" y="199582"/>
                  <a:pt x="199582" y="0"/>
                  <a:pt x="445779" y="0"/>
                </a:cubicBezTo>
                <a:lnTo>
                  <a:pt x="4506360" y="0"/>
                </a:lnTo>
                <a:cubicBezTo>
                  <a:pt x="4752557" y="0"/>
                  <a:pt x="4952139" y="199582"/>
                  <a:pt x="4952139" y="445779"/>
                </a:cubicBezTo>
                <a:lnTo>
                  <a:pt x="4952139" y="2228841"/>
                </a:lnTo>
                <a:cubicBezTo>
                  <a:pt x="4952139" y="2475038"/>
                  <a:pt x="4752557" y="2674620"/>
                  <a:pt x="4506360" y="2674620"/>
                </a:cubicBezTo>
                <a:lnTo>
                  <a:pt x="445779" y="2674620"/>
                </a:lnTo>
                <a:cubicBezTo>
                  <a:pt x="199582" y="2674620"/>
                  <a:pt x="0" y="2475038"/>
                  <a:pt x="0" y="2228841"/>
                </a:cubicBezTo>
                <a:lnTo>
                  <a:pt x="0" y="445779"/>
                </a:lnTo>
                <a:close/>
              </a:path>
            </a:pathLst>
          </a:custGeom>
          <a:solidFill>
            <a:srgbClr val="FF0000">
              <a:alpha val="62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6284" tIns="176284" rIns="176284" bIns="176284" numCol="1" spcCol="1270" anchor="ctr" anchorCtr="0">
            <a:noAutofit/>
          </a:bodyPr>
          <a:lstStyle/>
          <a:p>
            <a:pPr defTabSz="533400">
              <a:lnSpc>
                <a:spcPct val="90000"/>
              </a:lnSpc>
              <a:spcBef>
                <a:spcPct val="0"/>
              </a:spcBef>
              <a:spcAft>
                <a:spcPct val="35000"/>
              </a:spcAft>
            </a:pPr>
            <a:r>
              <a:rPr lang="en-US" sz="2000" b="1" dirty="0"/>
              <a:t>                        Weaknesses</a:t>
            </a:r>
          </a:p>
          <a:p>
            <a:pPr marL="342900" indent="-342900" defTabSz="533400">
              <a:lnSpc>
                <a:spcPct val="90000"/>
              </a:lnSpc>
              <a:spcBef>
                <a:spcPct val="0"/>
              </a:spcBef>
              <a:spcAft>
                <a:spcPct val="35000"/>
              </a:spcAft>
              <a:buFont typeface="Arial" panose="020B0604020202020204" pitchFamily="34" charset="0"/>
              <a:buChar char="•"/>
            </a:pPr>
            <a:r>
              <a:rPr lang="en-US" sz="2000" b="1" dirty="0"/>
              <a:t>Limited availability in certain countries due to regulatory restrictions.</a:t>
            </a:r>
          </a:p>
          <a:p>
            <a:pPr marL="342900" indent="-342900" defTabSz="533400">
              <a:lnSpc>
                <a:spcPct val="90000"/>
              </a:lnSpc>
              <a:spcBef>
                <a:spcPct val="0"/>
              </a:spcBef>
              <a:spcAft>
                <a:spcPct val="35000"/>
              </a:spcAft>
              <a:buFont typeface="Arial" panose="020B0604020202020204" pitchFamily="34" charset="0"/>
              <a:buChar char="•"/>
            </a:pPr>
            <a:r>
              <a:rPr lang="en-US" sz="2000" b="1" dirty="0"/>
              <a:t>Limited number of partner banks and credit card providers.</a:t>
            </a:r>
          </a:p>
          <a:p>
            <a:pPr marL="342900" indent="-342900" defTabSz="533400">
              <a:lnSpc>
                <a:spcPct val="90000"/>
              </a:lnSpc>
              <a:spcBef>
                <a:spcPct val="0"/>
              </a:spcBef>
              <a:spcAft>
                <a:spcPct val="35000"/>
              </a:spcAft>
              <a:buFont typeface="Arial" panose="020B0604020202020204" pitchFamily="34" charset="0"/>
              <a:buChar char="•"/>
            </a:pPr>
            <a:r>
              <a:rPr lang="en-US" sz="2000" b="1" dirty="0"/>
              <a:t>Dependency on network connectivity for transactions.</a:t>
            </a:r>
            <a:br>
              <a:rPr lang="en-US" sz="2000" b="1" dirty="0"/>
            </a:br>
            <a:endParaRPr lang="en-US" sz="2000" b="1" dirty="0"/>
          </a:p>
        </p:txBody>
      </p:sp>
      <p:grpSp>
        <p:nvGrpSpPr>
          <p:cNvPr id="19" name="Group 18">
            <a:extLst>
              <a:ext uri="{FF2B5EF4-FFF2-40B4-BE49-F238E27FC236}">
                <a16:creationId xmlns:a16="http://schemas.microsoft.com/office/drawing/2014/main" id="{FF0FA896-9DEA-4139-B44B-DFCAAA793010}"/>
              </a:ext>
            </a:extLst>
          </p:cNvPr>
          <p:cNvGrpSpPr/>
          <p:nvPr/>
        </p:nvGrpSpPr>
        <p:grpSpPr>
          <a:xfrm>
            <a:off x="714366" y="656285"/>
            <a:ext cx="10451420" cy="5630215"/>
            <a:chOff x="828666" y="669932"/>
            <a:chExt cx="10451420" cy="5630215"/>
          </a:xfrm>
        </p:grpSpPr>
        <p:sp>
          <p:nvSpPr>
            <p:cNvPr id="20" name="Freeform: Shape 19">
              <a:extLst>
                <a:ext uri="{FF2B5EF4-FFF2-40B4-BE49-F238E27FC236}">
                  <a16:creationId xmlns:a16="http://schemas.microsoft.com/office/drawing/2014/main" id="{BB05836C-CE77-4493-A897-10BEA0B3183F}"/>
                </a:ext>
              </a:extLst>
            </p:cNvPr>
            <p:cNvSpPr/>
            <p:nvPr/>
          </p:nvSpPr>
          <p:spPr>
            <a:xfrm>
              <a:off x="828666" y="669932"/>
              <a:ext cx="5169906" cy="2734056"/>
            </a:xfrm>
            <a:custGeom>
              <a:avLst/>
              <a:gdLst>
                <a:gd name="connsiteX0" fmla="*/ 0 w 5169906"/>
                <a:gd name="connsiteY0" fmla="*/ 445779 h 2674620"/>
                <a:gd name="connsiteX1" fmla="*/ 445779 w 5169906"/>
                <a:gd name="connsiteY1" fmla="*/ 0 h 2674620"/>
                <a:gd name="connsiteX2" fmla="*/ 4724127 w 5169906"/>
                <a:gd name="connsiteY2" fmla="*/ 0 h 2674620"/>
                <a:gd name="connsiteX3" fmla="*/ 5169906 w 5169906"/>
                <a:gd name="connsiteY3" fmla="*/ 445779 h 2674620"/>
                <a:gd name="connsiteX4" fmla="*/ 5169906 w 5169906"/>
                <a:gd name="connsiteY4" fmla="*/ 2228841 h 2674620"/>
                <a:gd name="connsiteX5" fmla="*/ 4724127 w 5169906"/>
                <a:gd name="connsiteY5" fmla="*/ 2674620 h 2674620"/>
                <a:gd name="connsiteX6" fmla="*/ 445779 w 5169906"/>
                <a:gd name="connsiteY6" fmla="*/ 2674620 h 2674620"/>
                <a:gd name="connsiteX7" fmla="*/ 0 w 5169906"/>
                <a:gd name="connsiteY7" fmla="*/ 2228841 h 2674620"/>
                <a:gd name="connsiteX8" fmla="*/ 0 w 5169906"/>
                <a:gd name="connsiteY8" fmla="*/ 445779 h 267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9906" h="2674620">
                  <a:moveTo>
                    <a:pt x="0" y="445779"/>
                  </a:moveTo>
                  <a:cubicBezTo>
                    <a:pt x="0" y="199582"/>
                    <a:pt x="199582" y="0"/>
                    <a:pt x="445779" y="0"/>
                  </a:cubicBezTo>
                  <a:lnTo>
                    <a:pt x="4724127" y="0"/>
                  </a:lnTo>
                  <a:cubicBezTo>
                    <a:pt x="4970324" y="0"/>
                    <a:pt x="5169906" y="199582"/>
                    <a:pt x="5169906" y="445779"/>
                  </a:cubicBezTo>
                  <a:lnTo>
                    <a:pt x="5169906" y="2228841"/>
                  </a:lnTo>
                  <a:cubicBezTo>
                    <a:pt x="5169906" y="2475038"/>
                    <a:pt x="4970324" y="2674620"/>
                    <a:pt x="4724127" y="2674620"/>
                  </a:cubicBezTo>
                  <a:lnTo>
                    <a:pt x="445779" y="2674620"/>
                  </a:lnTo>
                  <a:cubicBezTo>
                    <a:pt x="199582" y="2674620"/>
                    <a:pt x="0" y="2475038"/>
                    <a:pt x="0" y="2228841"/>
                  </a:cubicBezTo>
                  <a:lnTo>
                    <a:pt x="0" y="445779"/>
                  </a:lnTo>
                  <a:close/>
                </a:path>
              </a:pathLst>
            </a:custGeom>
            <a:solidFill>
              <a:srgbClr val="00B050">
                <a:alpha val="66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6284" tIns="176284" rIns="176284" bIns="176284" numCol="1" spcCol="1270" anchor="ctr" anchorCtr="0">
              <a:noAutofit/>
            </a:bodyPr>
            <a:lstStyle/>
            <a:p>
              <a:pPr algn="ctr" defTabSz="533400">
                <a:lnSpc>
                  <a:spcPct val="90000"/>
                </a:lnSpc>
                <a:spcBef>
                  <a:spcPct val="0"/>
                </a:spcBef>
                <a:spcAft>
                  <a:spcPct val="35000"/>
                </a:spcAft>
              </a:pPr>
              <a:r>
                <a:rPr lang="en-US" sz="4500" b="1" dirty="0">
                  <a:latin typeface="Poor Richard" panose="02080502050505020702" pitchFamily="18" charset="0"/>
                </a:rPr>
                <a:t>Strengths</a:t>
              </a:r>
            </a:p>
          </p:txBody>
        </p:sp>
        <p:sp>
          <p:nvSpPr>
            <p:cNvPr id="21" name="Freeform: Shape 20">
              <a:extLst>
                <a:ext uri="{FF2B5EF4-FFF2-40B4-BE49-F238E27FC236}">
                  <a16:creationId xmlns:a16="http://schemas.microsoft.com/office/drawing/2014/main" id="{DFB5751B-408D-477D-A17C-DF7A0EDDC0E6}"/>
                </a:ext>
              </a:extLst>
            </p:cNvPr>
            <p:cNvSpPr/>
            <p:nvPr/>
          </p:nvSpPr>
          <p:spPr>
            <a:xfrm>
              <a:off x="942051" y="3566091"/>
              <a:ext cx="5023391" cy="2734056"/>
            </a:xfrm>
            <a:custGeom>
              <a:avLst/>
              <a:gdLst>
                <a:gd name="connsiteX0" fmla="*/ 0 w 5023391"/>
                <a:gd name="connsiteY0" fmla="*/ 445779 h 2674620"/>
                <a:gd name="connsiteX1" fmla="*/ 445779 w 5023391"/>
                <a:gd name="connsiteY1" fmla="*/ 0 h 2674620"/>
                <a:gd name="connsiteX2" fmla="*/ 4577612 w 5023391"/>
                <a:gd name="connsiteY2" fmla="*/ 0 h 2674620"/>
                <a:gd name="connsiteX3" fmla="*/ 5023391 w 5023391"/>
                <a:gd name="connsiteY3" fmla="*/ 445779 h 2674620"/>
                <a:gd name="connsiteX4" fmla="*/ 5023391 w 5023391"/>
                <a:gd name="connsiteY4" fmla="*/ 2228841 h 2674620"/>
                <a:gd name="connsiteX5" fmla="*/ 4577612 w 5023391"/>
                <a:gd name="connsiteY5" fmla="*/ 2674620 h 2674620"/>
                <a:gd name="connsiteX6" fmla="*/ 445779 w 5023391"/>
                <a:gd name="connsiteY6" fmla="*/ 2674620 h 2674620"/>
                <a:gd name="connsiteX7" fmla="*/ 0 w 5023391"/>
                <a:gd name="connsiteY7" fmla="*/ 2228841 h 2674620"/>
                <a:gd name="connsiteX8" fmla="*/ 0 w 5023391"/>
                <a:gd name="connsiteY8" fmla="*/ 445779 h 267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3391" h="2674620">
                  <a:moveTo>
                    <a:pt x="0" y="445779"/>
                  </a:moveTo>
                  <a:cubicBezTo>
                    <a:pt x="0" y="199582"/>
                    <a:pt x="199582" y="0"/>
                    <a:pt x="445779" y="0"/>
                  </a:cubicBezTo>
                  <a:lnTo>
                    <a:pt x="4577612" y="0"/>
                  </a:lnTo>
                  <a:cubicBezTo>
                    <a:pt x="4823809" y="0"/>
                    <a:pt x="5023391" y="199582"/>
                    <a:pt x="5023391" y="445779"/>
                  </a:cubicBezTo>
                  <a:lnTo>
                    <a:pt x="5023391" y="2228841"/>
                  </a:lnTo>
                  <a:cubicBezTo>
                    <a:pt x="5023391" y="2475038"/>
                    <a:pt x="4823809" y="2674620"/>
                    <a:pt x="4577612" y="2674620"/>
                  </a:cubicBezTo>
                  <a:lnTo>
                    <a:pt x="445779" y="2674620"/>
                  </a:lnTo>
                  <a:cubicBezTo>
                    <a:pt x="199582" y="2674620"/>
                    <a:pt x="0" y="2475038"/>
                    <a:pt x="0" y="2228841"/>
                  </a:cubicBezTo>
                  <a:lnTo>
                    <a:pt x="0" y="445779"/>
                  </a:lnTo>
                  <a:close/>
                </a:path>
              </a:pathLst>
            </a:custGeom>
            <a:solidFill>
              <a:schemeClr val="accent5">
                <a:lumMod val="75000"/>
                <a:alpha val="66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4854" tIns="164854" rIns="164854" bIns="164854" numCol="1" spcCol="1270" anchor="ctr" anchorCtr="0">
              <a:noAutofit/>
            </a:bodyPr>
            <a:lstStyle/>
            <a:p>
              <a:pPr algn="ctr" defTabSz="400050">
                <a:lnSpc>
                  <a:spcPct val="90000"/>
                </a:lnSpc>
                <a:spcBef>
                  <a:spcPct val="0"/>
                </a:spcBef>
                <a:spcAft>
                  <a:spcPct val="35000"/>
                </a:spcAft>
              </a:pPr>
              <a:r>
                <a:rPr lang="en-US" sz="900" b="1" dirty="0"/>
                <a:t> </a:t>
              </a:r>
              <a:r>
                <a:rPr lang="en-US" sz="4500" b="1" dirty="0">
                  <a:latin typeface="Poor Richard" panose="02080502050505020702" pitchFamily="18" charset="0"/>
                </a:rPr>
                <a:t>Opportunities</a:t>
              </a:r>
              <a:r>
                <a:rPr lang="en-US" sz="1200" b="1" dirty="0"/>
                <a:t>:</a:t>
              </a:r>
            </a:p>
          </p:txBody>
        </p:sp>
        <p:sp>
          <p:nvSpPr>
            <p:cNvPr id="22" name="Freeform: Shape 21">
              <a:extLst>
                <a:ext uri="{FF2B5EF4-FFF2-40B4-BE49-F238E27FC236}">
                  <a16:creationId xmlns:a16="http://schemas.microsoft.com/office/drawing/2014/main" id="{8D8F948A-9E17-4680-B302-F194FB72FDFC}"/>
                </a:ext>
              </a:extLst>
            </p:cNvPr>
            <p:cNvSpPr/>
            <p:nvPr/>
          </p:nvSpPr>
          <p:spPr>
            <a:xfrm>
              <a:off x="6451318" y="670616"/>
              <a:ext cx="4696926" cy="2734056"/>
            </a:xfrm>
            <a:custGeom>
              <a:avLst/>
              <a:gdLst>
                <a:gd name="connsiteX0" fmla="*/ 0 w 4696926"/>
                <a:gd name="connsiteY0" fmla="*/ 445779 h 2674620"/>
                <a:gd name="connsiteX1" fmla="*/ 445779 w 4696926"/>
                <a:gd name="connsiteY1" fmla="*/ 0 h 2674620"/>
                <a:gd name="connsiteX2" fmla="*/ 4251147 w 4696926"/>
                <a:gd name="connsiteY2" fmla="*/ 0 h 2674620"/>
                <a:gd name="connsiteX3" fmla="*/ 4696926 w 4696926"/>
                <a:gd name="connsiteY3" fmla="*/ 445779 h 2674620"/>
                <a:gd name="connsiteX4" fmla="*/ 4696926 w 4696926"/>
                <a:gd name="connsiteY4" fmla="*/ 2228841 h 2674620"/>
                <a:gd name="connsiteX5" fmla="*/ 4251147 w 4696926"/>
                <a:gd name="connsiteY5" fmla="*/ 2674620 h 2674620"/>
                <a:gd name="connsiteX6" fmla="*/ 445779 w 4696926"/>
                <a:gd name="connsiteY6" fmla="*/ 2674620 h 2674620"/>
                <a:gd name="connsiteX7" fmla="*/ 0 w 4696926"/>
                <a:gd name="connsiteY7" fmla="*/ 2228841 h 2674620"/>
                <a:gd name="connsiteX8" fmla="*/ 0 w 4696926"/>
                <a:gd name="connsiteY8" fmla="*/ 445779 h 267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6926" h="2674620">
                  <a:moveTo>
                    <a:pt x="0" y="445779"/>
                  </a:moveTo>
                  <a:cubicBezTo>
                    <a:pt x="0" y="199582"/>
                    <a:pt x="199582" y="0"/>
                    <a:pt x="445779" y="0"/>
                  </a:cubicBezTo>
                  <a:lnTo>
                    <a:pt x="4251147" y="0"/>
                  </a:lnTo>
                  <a:cubicBezTo>
                    <a:pt x="4497344" y="0"/>
                    <a:pt x="4696926" y="199582"/>
                    <a:pt x="4696926" y="445779"/>
                  </a:cubicBezTo>
                  <a:lnTo>
                    <a:pt x="4696926" y="2228841"/>
                  </a:lnTo>
                  <a:cubicBezTo>
                    <a:pt x="4696926" y="2475038"/>
                    <a:pt x="4497344" y="2674620"/>
                    <a:pt x="4251147" y="2674620"/>
                  </a:cubicBezTo>
                  <a:lnTo>
                    <a:pt x="445779" y="2674620"/>
                  </a:lnTo>
                  <a:cubicBezTo>
                    <a:pt x="199582" y="2674620"/>
                    <a:pt x="0" y="2475038"/>
                    <a:pt x="0" y="2228841"/>
                  </a:cubicBezTo>
                  <a:lnTo>
                    <a:pt x="0" y="445779"/>
                  </a:lnTo>
                  <a:close/>
                </a:path>
              </a:pathLst>
            </a:custGeom>
            <a:solidFill>
              <a:schemeClr val="accent4">
                <a:alpha val="66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6284" tIns="176284" rIns="176284" bIns="176284" numCol="1" spcCol="1270" anchor="ctr" anchorCtr="0">
              <a:noAutofit/>
            </a:bodyPr>
            <a:lstStyle/>
            <a:p>
              <a:pPr algn="ctr" defTabSz="533400">
                <a:lnSpc>
                  <a:spcPct val="90000"/>
                </a:lnSpc>
                <a:spcBef>
                  <a:spcPct val="0"/>
                </a:spcBef>
                <a:spcAft>
                  <a:spcPct val="35000"/>
                </a:spcAft>
              </a:pPr>
              <a:r>
                <a:rPr lang="en-US" sz="4500" b="1" dirty="0">
                  <a:latin typeface="Poor Richard" panose="02080502050505020702" pitchFamily="18" charset="0"/>
                </a:rPr>
                <a:t>Threats:</a:t>
              </a:r>
            </a:p>
          </p:txBody>
        </p:sp>
        <p:sp>
          <p:nvSpPr>
            <p:cNvPr id="23" name="Freeform: Shape 22">
              <a:extLst>
                <a:ext uri="{FF2B5EF4-FFF2-40B4-BE49-F238E27FC236}">
                  <a16:creationId xmlns:a16="http://schemas.microsoft.com/office/drawing/2014/main" id="{F2406826-C9A9-4C17-B446-E6CF9038C956}"/>
                </a:ext>
              </a:extLst>
            </p:cNvPr>
            <p:cNvSpPr/>
            <p:nvPr/>
          </p:nvSpPr>
          <p:spPr>
            <a:xfrm>
              <a:off x="6500586" y="3651824"/>
              <a:ext cx="4779500" cy="2617480"/>
            </a:xfrm>
            <a:custGeom>
              <a:avLst/>
              <a:gdLst>
                <a:gd name="connsiteX0" fmla="*/ 0 w 4952139"/>
                <a:gd name="connsiteY0" fmla="*/ 445779 h 2674620"/>
                <a:gd name="connsiteX1" fmla="*/ 445779 w 4952139"/>
                <a:gd name="connsiteY1" fmla="*/ 0 h 2674620"/>
                <a:gd name="connsiteX2" fmla="*/ 4506360 w 4952139"/>
                <a:gd name="connsiteY2" fmla="*/ 0 h 2674620"/>
                <a:gd name="connsiteX3" fmla="*/ 4952139 w 4952139"/>
                <a:gd name="connsiteY3" fmla="*/ 445779 h 2674620"/>
                <a:gd name="connsiteX4" fmla="*/ 4952139 w 4952139"/>
                <a:gd name="connsiteY4" fmla="*/ 2228841 h 2674620"/>
                <a:gd name="connsiteX5" fmla="*/ 4506360 w 4952139"/>
                <a:gd name="connsiteY5" fmla="*/ 2674620 h 2674620"/>
                <a:gd name="connsiteX6" fmla="*/ 445779 w 4952139"/>
                <a:gd name="connsiteY6" fmla="*/ 2674620 h 2674620"/>
                <a:gd name="connsiteX7" fmla="*/ 0 w 4952139"/>
                <a:gd name="connsiteY7" fmla="*/ 2228841 h 2674620"/>
                <a:gd name="connsiteX8" fmla="*/ 0 w 4952139"/>
                <a:gd name="connsiteY8" fmla="*/ 445779 h 267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2139" h="2674620">
                  <a:moveTo>
                    <a:pt x="0" y="445779"/>
                  </a:moveTo>
                  <a:cubicBezTo>
                    <a:pt x="0" y="199582"/>
                    <a:pt x="199582" y="0"/>
                    <a:pt x="445779" y="0"/>
                  </a:cubicBezTo>
                  <a:lnTo>
                    <a:pt x="4506360" y="0"/>
                  </a:lnTo>
                  <a:cubicBezTo>
                    <a:pt x="4752557" y="0"/>
                    <a:pt x="4952139" y="199582"/>
                    <a:pt x="4952139" y="445779"/>
                  </a:cubicBezTo>
                  <a:lnTo>
                    <a:pt x="4952139" y="2228841"/>
                  </a:lnTo>
                  <a:cubicBezTo>
                    <a:pt x="4952139" y="2475038"/>
                    <a:pt x="4752557" y="2674620"/>
                    <a:pt x="4506360" y="2674620"/>
                  </a:cubicBezTo>
                  <a:lnTo>
                    <a:pt x="445779" y="2674620"/>
                  </a:lnTo>
                  <a:cubicBezTo>
                    <a:pt x="199582" y="2674620"/>
                    <a:pt x="0" y="2475038"/>
                    <a:pt x="0" y="2228841"/>
                  </a:cubicBezTo>
                  <a:lnTo>
                    <a:pt x="0" y="445779"/>
                  </a:lnTo>
                  <a:close/>
                </a:path>
              </a:pathLst>
            </a:custGeom>
            <a:solidFill>
              <a:srgbClr val="FF0000">
                <a:alpha val="62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6284" tIns="176284" rIns="176284" bIns="176284" numCol="1" spcCol="1270" anchor="ctr" anchorCtr="0">
              <a:noAutofit/>
            </a:bodyPr>
            <a:lstStyle/>
            <a:p>
              <a:pPr algn="ctr" defTabSz="533400">
                <a:lnSpc>
                  <a:spcPct val="90000"/>
                </a:lnSpc>
                <a:spcBef>
                  <a:spcPct val="0"/>
                </a:spcBef>
                <a:spcAft>
                  <a:spcPct val="35000"/>
                </a:spcAft>
              </a:pPr>
              <a:r>
                <a:rPr lang="en-US" sz="4500" b="1" dirty="0">
                  <a:latin typeface="Poor Richard" panose="02080502050505020702" pitchFamily="18" charset="0"/>
                </a:rPr>
                <a:t>Weaknesses:</a:t>
              </a:r>
            </a:p>
          </p:txBody>
        </p:sp>
      </p:grpSp>
    </p:spTree>
    <p:extLst>
      <p:ext uri="{BB962C8B-B14F-4D97-AF65-F5344CB8AC3E}">
        <p14:creationId xmlns:p14="http://schemas.microsoft.com/office/powerpoint/2010/main" val="20702679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7 1.48148E-6 L -0.00651 0.9493 " pathEditMode="relative" rAng="0" ptsTypes="AA">
                                      <p:cBhvr>
                                        <p:cTn id="6" dur="2000" fill="hold"/>
                                        <p:tgtEl>
                                          <p:spTgt spid="19"/>
                                        </p:tgtEl>
                                        <p:attrNameLst>
                                          <p:attrName>ppt_x</p:attrName>
                                          <p:attrName>ppt_y</p:attrName>
                                        </p:attrNameLst>
                                      </p:cBhvr>
                                      <p:rCtr x="-326" y="47454"/>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0" nodeType="clickEffect">
                                  <p:stCondLst>
                                    <p:cond delay="0"/>
                                  </p:stCondLst>
                                  <p:childTnLst>
                                    <p:animMotion origin="layout" path="M -8.33333E-7 1.48148E-6 L 0.53386 0.01412 " pathEditMode="relative" rAng="0" ptsTypes="AA">
                                      <p:cBhvr>
                                        <p:cTn id="10" dur="2000" fill="hold"/>
                                        <p:tgtEl>
                                          <p:spTgt spid="14"/>
                                        </p:tgtEl>
                                        <p:attrNameLst>
                                          <p:attrName>ppt_x</p:attrName>
                                          <p:attrName>ppt_y</p:attrName>
                                        </p:attrNameLst>
                                      </p:cBhvr>
                                      <p:rCtr x="26693" y="694"/>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0" nodeType="clickEffect">
                                  <p:stCondLst>
                                    <p:cond delay="0"/>
                                  </p:stCondLst>
                                  <p:childTnLst>
                                    <p:animMotion origin="layout" path="M -8.33333E-7 1.48148E-6 L 0.53386 0.01412 " pathEditMode="relative" rAng="0" ptsTypes="AA">
                                      <p:cBhvr>
                                        <p:cTn id="14" dur="2000" fill="hold"/>
                                        <p:tgtEl>
                                          <p:spTgt spid="15"/>
                                        </p:tgtEl>
                                        <p:attrNameLst>
                                          <p:attrName>ppt_x</p:attrName>
                                          <p:attrName>ppt_y</p:attrName>
                                        </p:attrNameLst>
                                      </p:cBhvr>
                                      <p:rCtr x="26693" y="694"/>
                                    </p:animMotion>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grpId="0" nodeType="clickEffect">
                                  <p:stCondLst>
                                    <p:cond delay="0"/>
                                  </p:stCondLst>
                                  <p:childTnLst>
                                    <p:animMotion origin="layout" path="M 3.75E-6 3.33333E-6 L -0.52266 -0.02709 " pathEditMode="relative" rAng="0" ptsTypes="AA">
                                      <p:cBhvr>
                                        <p:cTn id="18" dur="2000" fill="hold"/>
                                        <p:tgtEl>
                                          <p:spTgt spid="16"/>
                                        </p:tgtEl>
                                        <p:attrNameLst>
                                          <p:attrName>ppt_x</p:attrName>
                                          <p:attrName>ppt_y</p:attrName>
                                        </p:attrNameLst>
                                      </p:cBhvr>
                                      <p:rCtr x="-26133" y="-1366"/>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0.00156 -3.7037E-7 L -0.52487 -0.0088 " pathEditMode="relative" rAng="0" ptsTypes="AA">
                                      <p:cBhvr>
                                        <p:cTn id="22" dur="2000" fill="hold"/>
                                        <p:tgtEl>
                                          <p:spTgt spid="17"/>
                                        </p:tgtEl>
                                        <p:attrNameLst>
                                          <p:attrName>ppt_x</p:attrName>
                                          <p:attrName>ppt_y</p:attrName>
                                        </p:attrNameLst>
                                      </p:cBhvr>
                                      <p:rCtr x="-26328"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100000">
              <a:schemeClr val="accent1"/>
            </a:gs>
          </a:gsLst>
          <a:lin ang="19200000" scaled="0"/>
        </a:gradFill>
        <a:effectLst/>
      </p:bgPr>
    </p:bg>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19EE6FC5-F3B2-4374-BB9A-7418D4831860}"/>
              </a:ext>
            </a:extLst>
          </p:cNvPr>
          <p:cNvPicPr>
            <a:picLocks noGrp="1" noChangeAspect="1"/>
          </p:cNvPicPr>
          <p:nvPr>
            <p:ph type="pic" sz="quarter" idx="4294967295"/>
          </p:nvPr>
        </p:nvPicPr>
        <p:blipFill>
          <a:blip r:embed="rId2">
            <a:alphaModFix amt="62000"/>
            <a:extLst>
              <a:ext uri="{28A0092B-C50C-407E-A947-70E740481C1C}">
                <a14:useLocalDpi xmlns:a14="http://schemas.microsoft.com/office/drawing/2010/main" val="0"/>
              </a:ext>
            </a:extLst>
          </a:blip>
          <a:srcRect t="22" b="22"/>
          <a:stretch>
            <a:fillRect/>
          </a:stretch>
        </p:blipFill>
        <p:spPr>
          <a:xfrm flipH="1">
            <a:off x="0" y="0"/>
            <a:ext cx="12192000" cy="6858000"/>
          </a:xfrm>
        </p:spPr>
      </p:pic>
      <p:grpSp>
        <p:nvGrpSpPr>
          <p:cNvPr id="2" name="Group 1">
            <a:extLst>
              <a:ext uri="{FF2B5EF4-FFF2-40B4-BE49-F238E27FC236}">
                <a16:creationId xmlns:a16="http://schemas.microsoft.com/office/drawing/2014/main" id="{D9C3A826-BA01-452E-AB30-C959C46BEB51}"/>
              </a:ext>
            </a:extLst>
          </p:cNvPr>
          <p:cNvGrpSpPr/>
          <p:nvPr/>
        </p:nvGrpSpPr>
        <p:grpSpPr>
          <a:xfrm>
            <a:off x="-6053790" y="649657"/>
            <a:ext cx="3105562" cy="5470923"/>
            <a:chOff x="-4667442" y="1387077"/>
            <a:chExt cx="3105562" cy="5470923"/>
          </a:xfrm>
        </p:grpSpPr>
        <p:grpSp>
          <p:nvGrpSpPr>
            <p:cNvPr id="13" name="Group 12">
              <a:extLst>
                <a:ext uri="{FF2B5EF4-FFF2-40B4-BE49-F238E27FC236}">
                  <a16:creationId xmlns:a16="http://schemas.microsoft.com/office/drawing/2014/main" id="{AFC903F1-9949-49E6-9CA0-B2BB34F83368}"/>
                </a:ext>
              </a:extLst>
            </p:cNvPr>
            <p:cNvGrpSpPr/>
            <p:nvPr/>
          </p:nvGrpSpPr>
          <p:grpSpPr>
            <a:xfrm>
              <a:off x="-4667442" y="1387077"/>
              <a:ext cx="3105562" cy="5470923"/>
              <a:chOff x="8361959" y="779589"/>
              <a:chExt cx="3105562" cy="5470923"/>
            </a:xfrm>
            <a:scene3d>
              <a:camera prst="orthographicFront">
                <a:rot lat="0" lon="0" rev="0"/>
              </a:camera>
              <a:lightRig rig="contrasting" dir="t">
                <a:rot lat="0" lon="0" rev="1500000"/>
              </a:lightRig>
            </a:scene3d>
          </p:grpSpPr>
          <p:sp>
            <p:nvSpPr>
              <p:cNvPr id="33" name="Freeform: Shape 32">
                <a:extLst>
                  <a:ext uri="{FF2B5EF4-FFF2-40B4-BE49-F238E27FC236}">
                    <a16:creationId xmlns:a16="http://schemas.microsoft.com/office/drawing/2014/main" id="{2EBC658B-DB71-40D2-B291-49AA1D96A93D}"/>
                  </a:ext>
                </a:extLst>
              </p:cNvPr>
              <p:cNvSpPr/>
              <p:nvPr/>
            </p:nvSpPr>
            <p:spPr>
              <a:xfrm>
                <a:off x="8746076" y="779589"/>
                <a:ext cx="2318640" cy="1088185"/>
              </a:xfrm>
              <a:custGeom>
                <a:avLst/>
                <a:gdLst>
                  <a:gd name="connsiteX0" fmla="*/ 1136898 w 2318640"/>
                  <a:gd name="connsiteY0" fmla="*/ 0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357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460537 w 2318640"/>
                  <a:gd name="connsiteY4" fmla="*/ 3260 h 1088411"/>
                  <a:gd name="connsiteX5" fmla="*/ 1812913 w 2318640"/>
                  <a:gd name="connsiteY5" fmla="*/ 31875 h 1088411"/>
                  <a:gd name="connsiteX6" fmla="*/ 2061087 w 2318640"/>
                  <a:gd name="connsiteY6" fmla="*/ 277475 h 1088411"/>
                  <a:gd name="connsiteX7" fmla="*/ 2318640 w 2318640"/>
                  <a:gd name="connsiteY7" fmla="*/ 1088411 h 1088411"/>
                  <a:gd name="connsiteX8" fmla="*/ 2043057 w 2318640"/>
                  <a:gd name="connsiteY8" fmla="*/ 1053860 h 1088411"/>
                  <a:gd name="connsiteX9" fmla="*/ 1197897 w 2318640"/>
                  <a:gd name="connsiteY9" fmla="*/ 1053860 h 1088411"/>
                  <a:gd name="connsiteX10" fmla="*/ 1120743 w 2318640"/>
                  <a:gd name="connsiteY10" fmla="*/ 1053860 h 1088411"/>
                  <a:gd name="connsiteX11" fmla="*/ 275583 w 2318640"/>
                  <a:gd name="connsiteY11" fmla="*/ 1053860 h 1088411"/>
                  <a:gd name="connsiteX12" fmla="*/ 0 w 2318640"/>
                  <a:gd name="connsiteY12" fmla="*/ 1088411 h 1088411"/>
                  <a:gd name="connsiteX13" fmla="*/ 257553 w 2318640"/>
                  <a:gd name="connsiteY13" fmla="*/ 277475 h 1088411"/>
                  <a:gd name="connsiteX14" fmla="*/ 505727 w 2318640"/>
                  <a:gd name="connsiteY14" fmla="*/ 31875 h 1088411"/>
                  <a:gd name="connsiteX15" fmla="*/ 858103 w 2318640"/>
                  <a:gd name="connsiteY15" fmla="*/ 3260 h 1088411"/>
                  <a:gd name="connsiteX16" fmla="*/ 1120743 w 2318640"/>
                  <a:gd name="connsiteY16"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460537 w 2318640"/>
                  <a:gd name="connsiteY3" fmla="*/ 3260 h 1088411"/>
                  <a:gd name="connsiteX4" fmla="*/ 1812913 w 2318640"/>
                  <a:gd name="connsiteY4" fmla="*/ 31875 h 1088411"/>
                  <a:gd name="connsiteX5" fmla="*/ 2061087 w 2318640"/>
                  <a:gd name="connsiteY5" fmla="*/ 277475 h 1088411"/>
                  <a:gd name="connsiteX6" fmla="*/ 2318640 w 2318640"/>
                  <a:gd name="connsiteY6" fmla="*/ 1088411 h 1088411"/>
                  <a:gd name="connsiteX7" fmla="*/ 2043057 w 2318640"/>
                  <a:gd name="connsiteY7" fmla="*/ 1053860 h 1088411"/>
                  <a:gd name="connsiteX8" fmla="*/ 1197897 w 2318640"/>
                  <a:gd name="connsiteY8" fmla="*/ 1053860 h 1088411"/>
                  <a:gd name="connsiteX9" fmla="*/ 1120743 w 2318640"/>
                  <a:gd name="connsiteY9" fmla="*/ 1053860 h 1088411"/>
                  <a:gd name="connsiteX10" fmla="*/ 275583 w 2318640"/>
                  <a:gd name="connsiteY10" fmla="*/ 1053860 h 1088411"/>
                  <a:gd name="connsiteX11" fmla="*/ 0 w 2318640"/>
                  <a:gd name="connsiteY11" fmla="*/ 1088411 h 1088411"/>
                  <a:gd name="connsiteX12" fmla="*/ 257553 w 2318640"/>
                  <a:gd name="connsiteY12" fmla="*/ 277475 h 1088411"/>
                  <a:gd name="connsiteX13" fmla="*/ 505727 w 2318640"/>
                  <a:gd name="connsiteY13" fmla="*/ 31875 h 1088411"/>
                  <a:gd name="connsiteX14" fmla="*/ 858103 w 2318640"/>
                  <a:gd name="connsiteY14" fmla="*/ 3260 h 1088411"/>
                  <a:gd name="connsiteX15" fmla="*/ 1120743 w 2318640"/>
                  <a:gd name="connsiteY15" fmla="*/ 614 h 1088411"/>
                  <a:gd name="connsiteX0" fmla="*/ 1120743 w 2318640"/>
                  <a:gd name="connsiteY0" fmla="*/ 388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14" fmla="*/ 1120743 w 2318640"/>
                  <a:gd name="connsiteY14" fmla="*/ 388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8640" h="1088185">
                    <a:moveTo>
                      <a:pt x="858103" y="3034"/>
                    </a:moveTo>
                    <a:lnTo>
                      <a:pt x="1159320" y="0"/>
                    </a:lnTo>
                    <a:lnTo>
                      <a:pt x="1460537" y="3034"/>
                    </a:lnTo>
                    <a:cubicBezTo>
                      <a:pt x="1572280" y="7501"/>
                      <a:pt x="1688813" y="16195"/>
                      <a:pt x="1812913" y="31649"/>
                    </a:cubicBezTo>
                    <a:cubicBezTo>
                      <a:pt x="2006913" y="54831"/>
                      <a:pt x="2061087" y="137340"/>
                      <a:pt x="2061087" y="277249"/>
                    </a:cubicBezTo>
                    <a:cubicBezTo>
                      <a:pt x="2073966" y="780742"/>
                      <a:pt x="2179548" y="875755"/>
                      <a:pt x="2318640" y="1088185"/>
                    </a:cubicBezTo>
                    <a:cubicBezTo>
                      <a:pt x="2226779" y="1076668"/>
                      <a:pt x="2140070" y="1054848"/>
                      <a:pt x="2043057" y="1053634"/>
                    </a:cubicBezTo>
                    <a:lnTo>
                      <a:pt x="1197897" y="1053634"/>
                    </a:lnTo>
                    <a:lnTo>
                      <a:pt x="1120743" y="1053634"/>
                    </a:lnTo>
                    <a:lnTo>
                      <a:pt x="275583" y="1053634"/>
                    </a:lnTo>
                    <a:cubicBezTo>
                      <a:pt x="178570" y="1054848"/>
                      <a:pt x="91861" y="1076668"/>
                      <a:pt x="0" y="1088185"/>
                    </a:cubicBezTo>
                    <a:cubicBezTo>
                      <a:pt x="139092" y="875755"/>
                      <a:pt x="244674" y="780742"/>
                      <a:pt x="257553" y="277249"/>
                    </a:cubicBezTo>
                    <a:cubicBezTo>
                      <a:pt x="257553" y="137340"/>
                      <a:pt x="311727" y="54831"/>
                      <a:pt x="505727" y="31649"/>
                    </a:cubicBezTo>
                    <a:cubicBezTo>
                      <a:pt x="629827" y="16195"/>
                      <a:pt x="746360" y="7501"/>
                      <a:pt x="858103" y="3034"/>
                    </a:cubicBezTo>
                    <a:close/>
                  </a:path>
                </a:pathLst>
              </a:custGeom>
              <a:solidFill>
                <a:schemeClr val="accent1">
                  <a:alpha val="70000"/>
                </a:schemeClr>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Freeform: Shape 33">
                <a:extLst>
                  <a:ext uri="{FF2B5EF4-FFF2-40B4-BE49-F238E27FC236}">
                    <a16:creationId xmlns:a16="http://schemas.microsoft.com/office/drawing/2014/main" id="{D8D73F39-4F3D-43A7-A8A4-434F82E7238C}"/>
                  </a:ext>
                </a:extLst>
              </p:cNvPr>
              <p:cNvSpPr/>
              <p:nvPr/>
            </p:nvSpPr>
            <p:spPr>
              <a:xfrm rot="10800000">
                <a:off x="8801171" y="5162327"/>
                <a:ext cx="2318640" cy="1088185"/>
              </a:xfrm>
              <a:custGeom>
                <a:avLst/>
                <a:gdLst>
                  <a:gd name="connsiteX0" fmla="*/ 1136898 w 2318640"/>
                  <a:gd name="connsiteY0" fmla="*/ 0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357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460537 w 2318640"/>
                  <a:gd name="connsiteY4" fmla="*/ 3260 h 1088411"/>
                  <a:gd name="connsiteX5" fmla="*/ 1812913 w 2318640"/>
                  <a:gd name="connsiteY5" fmla="*/ 31875 h 1088411"/>
                  <a:gd name="connsiteX6" fmla="*/ 2061087 w 2318640"/>
                  <a:gd name="connsiteY6" fmla="*/ 277475 h 1088411"/>
                  <a:gd name="connsiteX7" fmla="*/ 2318640 w 2318640"/>
                  <a:gd name="connsiteY7" fmla="*/ 1088411 h 1088411"/>
                  <a:gd name="connsiteX8" fmla="*/ 2043057 w 2318640"/>
                  <a:gd name="connsiteY8" fmla="*/ 1053860 h 1088411"/>
                  <a:gd name="connsiteX9" fmla="*/ 1197897 w 2318640"/>
                  <a:gd name="connsiteY9" fmla="*/ 1053860 h 1088411"/>
                  <a:gd name="connsiteX10" fmla="*/ 1120743 w 2318640"/>
                  <a:gd name="connsiteY10" fmla="*/ 1053860 h 1088411"/>
                  <a:gd name="connsiteX11" fmla="*/ 275583 w 2318640"/>
                  <a:gd name="connsiteY11" fmla="*/ 1053860 h 1088411"/>
                  <a:gd name="connsiteX12" fmla="*/ 0 w 2318640"/>
                  <a:gd name="connsiteY12" fmla="*/ 1088411 h 1088411"/>
                  <a:gd name="connsiteX13" fmla="*/ 257553 w 2318640"/>
                  <a:gd name="connsiteY13" fmla="*/ 277475 h 1088411"/>
                  <a:gd name="connsiteX14" fmla="*/ 505727 w 2318640"/>
                  <a:gd name="connsiteY14" fmla="*/ 31875 h 1088411"/>
                  <a:gd name="connsiteX15" fmla="*/ 858103 w 2318640"/>
                  <a:gd name="connsiteY15" fmla="*/ 3260 h 1088411"/>
                  <a:gd name="connsiteX16" fmla="*/ 1120743 w 2318640"/>
                  <a:gd name="connsiteY16"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460537 w 2318640"/>
                  <a:gd name="connsiteY3" fmla="*/ 3260 h 1088411"/>
                  <a:gd name="connsiteX4" fmla="*/ 1812913 w 2318640"/>
                  <a:gd name="connsiteY4" fmla="*/ 31875 h 1088411"/>
                  <a:gd name="connsiteX5" fmla="*/ 2061087 w 2318640"/>
                  <a:gd name="connsiteY5" fmla="*/ 277475 h 1088411"/>
                  <a:gd name="connsiteX6" fmla="*/ 2318640 w 2318640"/>
                  <a:gd name="connsiteY6" fmla="*/ 1088411 h 1088411"/>
                  <a:gd name="connsiteX7" fmla="*/ 2043057 w 2318640"/>
                  <a:gd name="connsiteY7" fmla="*/ 1053860 h 1088411"/>
                  <a:gd name="connsiteX8" fmla="*/ 1197897 w 2318640"/>
                  <a:gd name="connsiteY8" fmla="*/ 1053860 h 1088411"/>
                  <a:gd name="connsiteX9" fmla="*/ 1120743 w 2318640"/>
                  <a:gd name="connsiteY9" fmla="*/ 1053860 h 1088411"/>
                  <a:gd name="connsiteX10" fmla="*/ 275583 w 2318640"/>
                  <a:gd name="connsiteY10" fmla="*/ 1053860 h 1088411"/>
                  <a:gd name="connsiteX11" fmla="*/ 0 w 2318640"/>
                  <a:gd name="connsiteY11" fmla="*/ 1088411 h 1088411"/>
                  <a:gd name="connsiteX12" fmla="*/ 257553 w 2318640"/>
                  <a:gd name="connsiteY12" fmla="*/ 277475 h 1088411"/>
                  <a:gd name="connsiteX13" fmla="*/ 505727 w 2318640"/>
                  <a:gd name="connsiteY13" fmla="*/ 31875 h 1088411"/>
                  <a:gd name="connsiteX14" fmla="*/ 858103 w 2318640"/>
                  <a:gd name="connsiteY14" fmla="*/ 3260 h 1088411"/>
                  <a:gd name="connsiteX15" fmla="*/ 1120743 w 2318640"/>
                  <a:gd name="connsiteY15" fmla="*/ 614 h 1088411"/>
                  <a:gd name="connsiteX0" fmla="*/ 1120743 w 2318640"/>
                  <a:gd name="connsiteY0" fmla="*/ 388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14" fmla="*/ 1120743 w 2318640"/>
                  <a:gd name="connsiteY14" fmla="*/ 388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8640" h="1088185">
                    <a:moveTo>
                      <a:pt x="858103" y="3034"/>
                    </a:moveTo>
                    <a:lnTo>
                      <a:pt x="1159320" y="0"/>
                    </a:lnTo>
                    <a:lnTo>
                      <a:pt x="1460537" y="3034"/>
                    </a:lnTo>
                    <a:cubicBezTo>
                      <a:pt x="1572280" y="7501"/>
                      <a:pt x="1688813" y="16195"/>
                      <a:pt x="1812913" y="31649"/>
                    </a:cubicBezTo>
                    <a:cubicBezTo>
                      <a:pt x="2006913" y="54831"/>
                      <a:pt x="2061087" y="137340"/>
                      <a:pt x="2061087" y="277249"/>
                    </a:cubicBezTo>
                    <a:cubicBezTo>
                      <a:pt x="2073966" y="780742"/>
                      <a:pt x="2179548" y="875755"/>
                      <a:pt x="2318640" y="1088185"/>
                    </a:cubicBezTo>
                    <a:cubicBezTo>
                      <a:pt x="2226779" y="1076668"/>
                      <a:pt x="2140070" y="1054848"/>
                      <a:pt x="2043057" y="1053634"/>
                    </a:cubicBezTo>
                    <a:lnTo>
                      <a:pt x="1197897" y="1053634"/>
                    </a:lnTo>
                    <a:lnTo>
                      <a:pt x="1120743" y="1053634"/>
                    </a:lnTo>
                    <a:lnTo>
                      <a:pt x="275583" y="1053634"/>
                    </a:lnTo>
                    <a:cubicBezTo>
                      <a:pt x="178570" y="1054848"/>
                      <a:pt x="91861" y="1076668"/>
                      <a:pt x="0" y="1088185"/>
                    </a:cubicBezTo>
                    <a:cubicBezTo>
                      <a:pt x="139092" y="875755"/>
                      <a:pt x="244674" y="780742"/>
                      <a:pt x="257553" y="277249"/>
                    </a:cubicBezTo>
                    <a:cubicBezTo>
                      <a:pt x="257553" y="137340"/>
                      <a:pt x="311727" y="54831"/>
                      <a:pt x="505727" y="31649"/>
                    </a:cubicBezTo>
                    <a:cubicBezTo>
                      <a:pt x="629827" y="16195"/>
                      <a:pt x="746360" y="7501"/>
                      <a:pt x="858103" y="3034"/>
                    </a:cubicBezTo>
                    <a:close/>
                  </a:path>
                </a:pathLst>
              </a:custGeom>
              <a:solidFill>
                <a:schemeClr val="accent1">
                  <a:alpha val="70000"/>
                </a:schemeClr>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Rectangle: Rounded Corners 34">
                <a:extLst>
                  <a:ext uri="{FF2B5EF4-FFF2-40B4-BE49-F238E27FC236}">
                    <a16:creationId xmlns:a16="http://schemas.microsoft.com/office/drawing/2014/main" id="{C6879FC6-1CAC-48AC-A049-863BAC89A4B0}"/>
                  </a:ext>
                </a:extLst>
              </p:cNvPr>
              <p:cNvSpPr>
                <a:spLocks noChangeAspect="1"/>
              </p:cNvSpPr>
              <p:nvPr/>
            </p:nvSpPr>
            <p:spPr>
              <a:xfrm>
                <a:off x="8455824" y="1828310"/>
                <a:ext cx="2926080" cy="3383280"/>
              </a:xfrm>
              <a:prstGeom prst="roundRect">
                <a:avLst>
                  <a:gd name="adj" fmla="val 15121"/>
                </a:avLst>
              </a:prstGeom>
              <a:solidFill>
                <a:schemeClr val="tx1">
                  <a:lumMod val="50000"/>
                  <a:lumOff val="50000"/>
                </a:schemeClr>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Rectangle: Rounded Corners 35">
                <a:extLst>
                  <a:ext uri="{FF2B5EF4-FFF2-40B4-BE49-F238E27FC236}">
                    <a16:creationId xmlns:a16="http://schemas.microsoft.com/office/drawing/2014/main" id="{A4110D50-EDB8-445A-A14A-4516AEBDAD65}"/>
                  </a:ext>
                </a:extLst>
              </p:cNvPr>
              <p:cNvSpPr>
                <a:spLocks noChangeAspect="1"/>
              </p:cNvSpPr>
              <p:nvPr/>
            </p:nvSpPr>
            <p:spPr>
              <a:xfrm>
                <a:off x="8537786" y="1923078"/>
                <a:ext cx="2762157" cy="3193745"/>
              </a:xfrm>
              <a:prstGeom prst="roundRect">
                <a:avLst>
                  <a:gd name="adj" fmla="val 13848"/>
                </a:avLst>
              </a:prstGeom>
              <a:solidFill>
                <a:schemeClr val="tx1"/>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7" name="Rectangle: Top Corners Rounded 36">
                <a:extLst>
                  <a:ext uri="{FF2B5EF4-FFF2-40B4-BE49-F238E27FC236}">
                    <a16:creationId xmlns:a16="http://schemas.microsoft.com/office/drawing/2014/main" id="{C4EF1FFB-4333-4648-A350-0B5C487B8FA5}"/>
                  </a:ext>
                </a:extLst>
              </p:cNvPr>
              <p:cNvSpPr/>
              <p:nvPr/>
            </p:nvSpPr>
            <p:spPr>
              <a:xfrm rot="16200000">
                <a:off x="7824331" y="3501414"/>
                <a:ext cx="1178352" cy="103095"/>
              </a:xfrm>
              <a:prstGeom prst="round2SameRect">
                <a:avLst>
                  <a:gd name="adj1" fmla="val 50000"/>
                  <a:gd name="adj2" fmla="val 0"/>
                </a:avLst>
              </a:prstGeom>
              <a:solidFill>
                <a:schemeClr val="tx1">
                  <a:lumMod val="65000"/>
                  <a:lumOff val="35000"/>
                </a:schemeClr>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Rectangle: Top Corners Rounded 37">
                <a:extLst>
                  <a:ext uri="{FF2B5EF4-FFF2-40B4-BE49-F238E27FC236}">
                    <a16:creationId xmlns:a16="http://schemas.microsoft.com/office/drawing/2014/main" id="{49E685DE-9F40-4E7A-98BC-0EA373DFFB1B}"/>
                  </a:ext>
                </a:extLst>
              </p:cNvPr>
              <p:cNvSpPr/>
              <p:nvPr/>
            </p:nvSpPr>
            <p:spPr>
              <a:xfrm rot="5400000">
                <a:off x="11202840" y="2822478"/>
                <a:ext cx="438011" cy="91350"/>
              </a:xfrm>
              <a:prstGeom prst="round2SameRect">
                <a:avLst>
                  <a:gd name="adj1" fmla="val 50000"/>
                  <a:gd name="adj2" fmla="val 0"/>
                </a:avLst>
              </a:prstGeom>
              <a:solidFill>
                <a:schemeClr val="tx1">
                  <a:lumMod val="65000"/>
                  <a:lumOff val="35000"/>
                </a:schemeClr>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Rectangle: Top Corners Rounded 38">
                <a:extLst>
                  <a:ext uri="{FF2B5EF4-FFF2-40B4-BE49-F238E27FC236}">
                    <a16:creationId xmlns:a16="http://schemas.microsoft.com/office/drawing/2014/main" id="{810FC18C-E1D0-4527-AA1F-8788C2A93352}"/>
                  </a:ext>
                </a:extLst>
              </p:cNvPr>
              <p:cNvSpPr/>
              <p:nvPr/>
            </p:nvSpPr>
            <p:spPr>
              <a:xfrm rot="5400000">
                <a:off x="11095797" y="3520197"/>
                <a:ext cx="630643" cy="69897"/>
              </a:xfrm>
              <a:prstGeom prst="round2SameRect">
                <a:avLst>
                  <a:gd name="adj1" fmla="val 50000"/>
                  <a:gd name="adj2" fmla="val 0"/>
                </a:avLst>
              </a:prstGeom>
              <a:solidFill>
                <a:schemeClr val="tx1">
                  <a:lumMod val="65000"/>
                  <a:lumOff val="35000"/>
                </a:schemeClr>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TextBox 13">
              <a:extLst>
                <a:ext uri="{FF2B5EF4-FFF2-40B4-BE49-F238E27FC236}">
                  <a16:creationId xmlns:a16="http://schemas.microsoft.com/office/drawing/2014/main" id="{A489F899-7AE4-44E2-BC0E-A2C0B542A8CF}"/>
                </a:ext>
              </a:extLst>
            </p:cNvPr>
            <p:cNvSpPr txBox="1"/>
            <p:nvPr/>
          </p:nvSpPr>
          <p:spPr>
            <a:xfrm>
              <a:off x="-4058917" y="4900318"/>
              <a:ext cx="1997220" cy="584775"/>
            </a:xfrm>
            <a:prstGeom prst="rect">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108000" rIns="108000" rtlCol="0">
              <a:spAutoFit/>
            </a:bodyPr>
            <a:lstStyle/>
            <a:p>
              <a:pPr algn="ctr"/>
              <a:r>
                <a:rPr lang="en-US" altLang="ko-KR" sz="3200" b="1" spc="-150" dirty="0">
                  <a:solidFill>
                    <a:schemeClr val="bg1"/>
                  </a:solidFill>
                  <a:cs typeface="Arial" pitchFamily="34" charset="0"/>
                </a:rPr>
                <a:t>PAY  NOW</a:t>
              </a:r>
              <a:endParaRPr lang="ko-KR" altLang="en-US" sz="3200" b="1" spc="-150" dirty="0">
                <a:solidFill>
                  <a:schemeClr val="bg1"/>
                </a:solidFill>
                <a:cs typeface="Arial" pitchFamily="34" charset="0"/>
              </a:endParaRPr>
            </a:p>
          </p:txBody>
        </p:sp>
        <p:grpSp>
          <p:nvGrpSpPr>
            <p:cNvPr id="15" name="Group 14">
              <a:extLst>
                <a:ext uri="{FF2B5EF4-FFF2-40B4-BE49-F238E27FC236}">
                  <a16:creationId xmlns:a16="http://schemas.microsoft.com/office/drawing/2014/main" id="{DCF1137D-C6BF-4E36-A465-914B6DC01FB8}"/>
                </a:ext>
              </a:extLst>
            </p:cNvPr>
            <p:cNvGrpSpPr/>
            <p:nvPr/>
          </p:nvGrpSpPr>
          <p:grpSpPr>
            <a:xfrm>
              <a:off x="-4103734" y="3165042"/>
              <a:ext cx="1858678" cy="1155609"/>
              <a:chOff x="4010143" y="3551447"/>
              <a:chExt cx="2607393" cy="1621113"/>
            </a:xfrm>
          </p:grpSpPr>
          <p:sp>
            <p:nvSpPr>
              <p:cNvPr id="16" name="Rectangle: Rounded Corners 15">
                <a:extLst>
                  <a:ext uri="{FF2B5EF4-FFF2-40B4-BE49-F238E27FC236}">
                    <a16:creationId xmlns:a16="http://schemas.microsoft.com/office/drawing/2014/main" id="{4ACEC8B1-F63E-4973-AADD-18FE1F2E326B}"/>
                  </a:ext>
                </a:extLst>
              </p:cNvPr>
              <p:cNvSpPr/>
              <p:nvPr/>
            </p:nvSpPr>
            <p:spPr>
              <a:xfrm>
                <a:off x="4010143" y="3551447"/>
                <a:ext cx="2607393" cy="1621113"/>
              </a:xfrm>
              <a:prstGeom prst="roundRect">
                <a:avLst>
                  <a:gd name="adj" fmla="val 3466"/>
                </a:avLst>
              </a:prstGeom>
              <a:gradFill>
                <a:gsLst>
                  <a:gs pos="0">
                    <a:schemeClr val="accent2"/>
                  </a:gs>
                  <a:gs pos="100000">
                    <a:schemeClr val="accent1"/>
                  </a:gs>
                </a:gsLst>
                <a:lin ang="19200000" scaled="0"/>
              </a:gradFill>
              <a:ln w="9525" cap="flat">
                <a:noFill/>
                <a:prstDash val="solid"/>
                <a:miter/>
              </a:ln>
            </p:spPr>
            <p:txBody>
              <a:bodyPr rtlCol="0" anchor="ctr"/>
              <a:lstStyle/>
              <a:p>
                <a:endParaRPr lang="en-US" sz="2400"/>
              </a:p>
            </p:txBody>
          </p:sp>
          <p:sp>
            <p:nvSpPr>
              <p:cNvPr id="17" name="Freeform: Shape 16">
                <a:extLst>
                  <a:ext uri="{FF2B5EF4-FFF2-40B4-BE49-F238E27FC236}">
                    <a16:creationId xmlns:a16="http://schemas.microsoft.com/office/drawing/2014/main" id="{84AF06FD-D009-4AB5-A713-5EC0ECAC6DC0}"/>
                  </a:ext>
                </a:extLst>
              </p:cNvPr>
              <p:cNvSpPr/>
              <p:nvPr/>
            </p:nvSpPr>
            <p:spPr>
              <a:xfrm rot="5400000">
                <a:off x="4334128" y="3823603"/>
                <a:ext cx="215002" cy="80925"/>
              </a:xfrm>
              <a:custGeom>
                <a:avLst/>
                <a:gdLst>
                  <a:gd name="connsiteX0" fmla="*/ 122325 w 244650"/>
                  <a:gd name="connsiteY0" fmla="*/ 0 h 92084"/>
                  <a:gd name="connsiteX1" fmla="*/ 199456 w 244650"/>
                  <a:gd name="connsiteY1" fmla="*/ 15572 h 92084"/>
                  <a:gd name="connsiteX2" fmla="*/ 244650 w 244650"/>
                  <a:gd name="connsiteY2" fmla="*/ 46042 h 92084"/>
                  <a:gd name="connsiteX3" fmla="*/ 199456 w 244650"/>
                  <a:gd name="connsiteY3" fmla="*/ 76512 h 92084"/>
                  <a:gd name="connsiteX4" fmla="*/ 122325 w 244650"/>
                  <a:gd name="connsiteY4" fmla="*/ 92084 h 92084"/>
                  <a:gd name="connsiteX5" fmla="*/ 45194 w 244650"/>
                  <a:gd name="connsiteY5" fmla="*/ 76512 h 92084"/>
                  <a:gd name="connsiteX6" fmla="*/ 0 w 244650"/>
                  <a:gd name="connsiteY6" fmla="*/ 46042 h 92084"/>
                  <a:gd name="connsiteX7" fmla="*/ 45194 w 244650"/>
                  <a:gd name="connsiteY7" fmla="*/ 15572 h 92084"/>
                  <a:gd name="connsiteX8" fmla="*/ 122325 w 244650"/>
                  <a:gd name="connsiteY8" fmla="*/ 0 h 9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650" h="92084">
                    <a:moveTo>
                      <a:pt x="122325" y="0"/>
                    </a:moveTo>
                    <a:cubicBezTo>
                      <a:pt x="149685" y="0"/>
                      <a:pt x="175750" y="5545"/>
                      <a:pt x="199456" y="15572"/>
                    </a:cubicBezTo>
                    <a:lnTo>
                      <a:pt x="244650" y="46042"/>
                    </a:lnTo>
                    <a:lnTo>
                      <a:pt x="199456" y="76512"/>
                    </a:lnTo>
                    <a:cubicBezTo>
                      <a:pt x="175750" y="86539"/>
                      <a:pt x="149685" y="92084"/>
                      <a:pt x="122325" y="92084"/>
                    </a:cubicBezTo>
                    <a:cubicBezTo>
                      <a:pt x="94965" y="92084"/>
                      <a:pt x="68901" y="86539"/>
                      <a:pt x="45194" y="76512"/>
                    </a:cubicBezTo>
                    <a:lnTo>
                      <a:pt x="0" y="46042"/>
                    </a:lnTo>
                    <a:lnTo>
                      <a:pt x="45194" y="15572"/>
                    </a:lnTo>
                    <a:cubicBezTo>
                      <a:pt x="68901" y="5545"/>
                      <a:pt x="94965" y="0"/>
                      <a:pt x="12232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18" name="Freeform: Shape 17">
                <a:extLst>
                  <a:ext uri="{FF2B5EF4-FFF2-40B4-BE49-F238E27FC236}">
                    <a16:creationId xmlns:a16="http://schemas.microsoft.com/office/drawing/2014/main" id="{3854CDD5-65AA-4D8E-A65A-3D0FB6F34D48}"/>
                  </a:ext>
                </a:extLst>
              </p:cNvPr>
              <p:cNvSpPr/>
              <p:nvPr/>
            </p:nvSpPr>
            <p:spPr>
              <a:xfrm rot="5400000">
                <a:off x="4421398" y="3710154"/>
                <a:ext cx="348285" cy="307822"/>
              </a:xfrm>
              <a:custGeom>
                <a:avLst/>
                <a:gdLst>
                  <a:gd name="connsiteX0" fmla="*/ 198156 w 396312"/>
                  <a:gd name="connsiteY0" fmla="*/ 0 h 350270"/>
                  <a:gd name="connsiteX1" fmla="*/ 396312 w 396312"/>
                  <a:gd name="connsiteY1" fmla="*/ 198156 h 350270"/>
                  <a:gd name="connsiteX2" fmla="*/ 338274 w 396312"/>
                  <a:gd name="connsiteY2" fmla="*/ 338274 h 350270"/>
                  <a:gd name="connsiteX3" fmla="*/ 320481 w 396312"/>
                  <a:gd name="connsiteY3" fmla="*/ 350270 h 350270"/>
                  <a:gd name="connsiteX4" fmla="*/ 275287 w 396312"/>
                  <a:gd name="connsiteY4" fmla="*/ 319800 h 350270"/>
                  <a:gd name="connsiteX5" fmla="*/ 198156 w 396312"/>
                  <a:gd name="connsiteY5" fmla="*/ 304228 h 350270"/>
                  <a:gd name="connsiteX6" fmla="*/ 121025 w 396312"/>
                  <a:gd name="connsiteY6" fmla="*/ 319800 h 350270"/>
                  <a:gd name="connsiteX7" fmla="*/ 75831 w 396312"/>
                  <a:gd name="connsiteY7" fmla="*/ 350270 h 350270"/>
                  <a:gd name="connsiteX8" fmla="*/ 58038 w 396312"/>
                  <a:gd name="connsiteY8" fmla="*/ 338274 h 350270"/>
                  <a:gd name="connsiteX9" fmla="*/ 0 w 396312"/>
                  <a:gd name="connsiteY9" fmla="*/ 198156 h 350270"/>
                  <a:gd name="connsiteX10" fmla="*/ 198156 w 396312"/>
                  <a:gd name="connsiteY10" fmla="*/ 0 h 3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6312" h="350270">
                    <a:moveTo>
                      <a:pt x="198156" y="0"/>
                    </a:moveTo>
                    <a:cubicBezTo>
                      <a:pt x="307595" y="0"/>
                      <a:pt x="396312" y="88717"/>
                      <a:pt x="396312" y="198156"/>
                    </a:cubicBezTo>
                    <a:cubicBezTo>
                      <a:pt x="396312" y="252875"/>
                      <a:pt x="374133" y="302414"/>
                      <a:pt x="338274" y="338274"/>
                    </a:cubicBezTo>
                    <a:lnTo>
                      <a:pt x="320481" y="350270"/>
                    </a:lnTo>
                    <a:lnTo>
                      <a:pt x="275287" y="319800"/>
                    </a:lnTo>
                    <a:cubicBezTo>
                      <a:pt x="251581" y="309773"/>
                      <a:pt x="225516" y="304228"/>
                      <a:pt x="198156" y="304228"/>
                    </a:cubicBezTo>
                    <a:cubicBezTo>
                      <a:pt x="170796" y="304228"/>
                      <a:pt x="144732" y="309773"/>
                      <a:pt x="121025" y="319800"/>
                    </a:cubicBezTo>
                    <a:lnTo>
                      <a:pt x="75831" y="350270"/>
                    </a:lnTo>
                    <a:lnTo>
                      <a:pt x="58038" y="338274"/>
                    </a:lnTo>
                    <a:cubicBezTo>
                      <a:pt x="22179" y="302414"/>
                      <a:pt x="0" y="252875"/>
                      <a:pt x="0" y="198156"/>
                    </a:cubicBezTo>
                    <a:cubicBezTo>
                      <a:pt x="0" y="88717"/>
                      <a:pt x="88717" y="0"/>
                      <a:pt x="19815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19" name="Freeform: Shape 18">
                <a:extLst>
                  <a:ext uri="{FF2B5EF4-FFF2-40B4-BE49-F238E27FC236}">
                    <a16:creationId xmlns:a16="http://schemas.microsoft.com/office/drawing/2014/main" id="{96B8302C-8FC4-4598-A4E9-434FFFEAEFB4}"/>
                  </a:ext>
                </a:extLst>
              </p:cNvPr>
              <p:cNvSpPr/>
              <p:nvPr/>
            </p:nvSpPr>
            <p:spPr>
              <a:xfrm rot="5400000">
                <a:off x="4113576" y="3710154"/>
                <a:ext cx="348285" cy="307822"/>
              </a:xfrm>
              <a:custGeom>
                <a:avLst/>
                <a:gdLst>
                  <a:gd name="connsiteX0" fmla="*/ 75831 w 396312"/>
                  <a:gd name="connsiteY0" fmla="*/ 0 h 350270"/>
                  <a:gd name="connsiteX1" fmla="*/ 121025 w 396312"/>
                  <a:gd name="connsiteY1" fmla="*/ 30470 h 350270"/>
                  <a:gd name="connsiteX2" fmla="*/ 198156 w 396312"/>
                  <a:gd name="connsiteY2" fmla="*/ 46042 h 350270"/>
                  <a:gd name="connsiteX3" fmla="*/ 275287 w 396312"/>
                  <a:gd name="connsiteY3" fmla="*/ 30470 h 350270"/>
                  <a:gd name="connsiteX4" fmla="*/ 320481 w 396312"/>
                  <a:gd name="connsiteY4" fmla="*/ 0 h 350270"/>
                  <a:gd name="connsiteX5" fmla="*/ 338274 w 396312"/>
                  <a:gd name="connsiteY5" fmla="*/ 11996 h 350270"/>
                  <a:gd name="connsiteX6" fmla="*/ 396312 w 396312"/>
                  <a:gd name="connsiteY6" fmla="*/ 152114 h 350270"/>
                  <a:gd name="connsiteX7" fmla="*/ 198156 w 396312"/>
                  <a:gd name="connsiteY7" fmla="*/ 350270 h 350270"/>
                  <a:gd name="connsiteX8" fmla="*/ 0 w 396312"/>
                  <a:gd name="connsiteY8" fmla="*/ 152114 h 350270"/>
                  <a:gd name="connsiteX9" fmla="*/ 58038 w 396312"/>
                  <a:gd name="connsiteY9" fmla="*/ 11996 h 350270"/>
                  <a:gd name="connsiteX10" fmla="*/ 75831 w 396312"/>
                  <a:gd name="connsiteY10" fmla="*/ 0 h 3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6312" h="350270">
                    <a:moveTo>
                      <a:pt x="75831" y="0"/>
                    </a:moveTo>
                    <a:lnTo>
                      <a:pt x="121025" y="30470"/>
                    </a:lnTo>
                    <a:cubicBezTo>
                      <a:pt x="144732" y="40497"/>
                      <a:pt x="170796" y="46042"/>
                      <a:pt x="198156" y="46042"/>
                    </a:cubicBezTo>
                    <a:cubicBezTo>
                      <a:pt x="225516" y="46042"/>
                      <a:pt x="251581" y="40497"/>
                      <a:pt x="275287" y="30470"/>
                    </a:cubicBezTo>
                    <a:lnTo>
                      <a:pt x="320481" y="0"/>
                    </a:lnTo>
                    <a:lnTo>
                      <a:pt x="338274" y="11996"/>
                    </a:lnTo>
                    <a:cubicBezTo>
                      <a:pt x="374133" y="47856"/>
                      <a:pt x="396312" y="97395"/>
                      <a:pt x="396312" y="152114"/>
                    </a:cubicBezTo>
                    <a:cubicBezTo>
                      <a:pt x="396312" y="261553"/>
                      <a:pt x="307595" y="350270"/>
                      <a:pt x="198156" y="350270"/>
                    </a:cubicBezTo>
                    <a:cubicBezTo>
                      <a:pt x="88717" y="350270"/>
                      <a:pt x="0" y="261553"/>
                      <a:pt x="0" y="152114"/>
                    </a:cubicBezTo>
                    <a:cubicBezTo>
                      <a:pt x="0" y="97395"/>
                      <a:pt x="22179" y="47856"/>
                      <a:pt x="58038" y="11996"/>
                    </a:cubicBezTo>
                    <a:lnTo>
                      <a:pt x="7583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20" name="Graphic 2">
                <a:extLst>
                  <a:ext uri="{FF2B5EF4-FFF2-40B4-BE49-F238E27FC236}">
                    <a16:creationId xmlns:a16="http://schemas.microsoft.com/office/drawing/2014/main" id="{2963C21D-1FDD-43E3-A352-AE60B82F2AB6}"/>
                  </a:ext>
                </a:extLst>
              </p:cNvPr>
              <p:cNvSpPr/>
              <p:nvPr/>
            </p:nvSpPr>
            <p:spPr>
              <a:xfrm rot="5400000">
                <a:off x="4273591" y="4085722"/>
                <a:ext cx="388233" cy="609722"/>
              </a:xfrm>
              <a:custGeom>
                <a:avLst/>
                <a:gdLst>
                  <a:gd name="connsiteX0" fmla="*/ 413575 w 441769"/>
                  <a:gd name="connsiteY0" fmla="*/ 693801 h 693800"/>
                  <a:gd name="connsiteX1" fmla="*/ 28194 w 441769"/>
                  <a:gd name="connsiteY1" fmla="*/ 693801 h 693800"/>
                  <a:gd name="connsiteX2" fmla="*/ 0 w 441769"/>
                  <a:gd name="connsiteY2" fmla="*/ 665607 h 693800"/>
                  <a:gd name="connsiteX3" fmla="*/ 0 w 441769"/>
                  <a:gd name="connsiteY3" fmla="*/ 28194 h 693800"/>
                  <a:gd name="connsiteX4" fmla="*/ 28194 w 441769"/>
                  <a:gd name="connsiteY4" fmla="*/ 0 h 693800"/>
                  <a:gd name="connsiteX5" fmla="*/ 413575 w 441769"/>
                  <a:gd name="connsiteY5" fmla="*/ 0 h 693800"/>
                  <a:gd name="connsiteX6" fmla="*/ 441770 w 441769"/>
                  <a:gd name="connsiteY6" fmla="*/ 28194 h 693800"/>
                  <a:gd name="connsiteX7" fmla="*/ 441770 w 441769"/>
                  <a:gd name="connsiteY7" fmla="*/ 665607 h 693800"/>
                  <a:gd name="connsiteX8" fmla="*/ 413575 w 441769"/>
                  <a:gd name="connsiteY8" fmla="*/ 693801 h 69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769" h="693800">
                    <a:moveTo>
                      <a:pt x="413575" y="693801"/>
                    </a:moveTo>
                    <a:lnTo>
                      <a:pt x="28194" y="693801"/>
                    </a:lnTo>
                    <a:cubicBezTo>
                      <a:pt x="12668" y="693801"/>
                      <a:pt x="0" y="681228"/>
                      <a:pt x="0" y="665607"/>
                    </a:cubicBezTo>
                    <a:lnTo>
                      <a:pt x="0" y="28194"/>
                    </a:lnTo>
                    <a:cubicBezTo>
                      <a:pt x="0" y="12668"/>
                      <a:pt x="12573" y="0"/>
                      <a:pt x="28194" y="0"/>
                    </a:cubicBezTo>
                    <a:lnTo>
                      <a:pt x="413575" y="0"/>
                    </a:lnTo>
                    <a:cubicBezTo>
                      <a:pt x="429101" y="0"/>
                      <a:pt x="441770" y="12573"/>
                      <a:pt x="441770" y="28194"/>
                    </a:cubicBezTo>
                    <a:lnTo>
                      <a:pt x="441770" y="665607"/>
                    </a:lnTo>
                    <a:cubicBezTo>
                      <a:pt x="441770" y="681133"/>
                      <a:pt x="429101" y="693801"/>
                      <a:pt x="413575" y="693801"/>
                    </a:cubicBezTo>
                    <a:close/>
                  </a:path>
                </a:pathLst>
              </a:custGeom>
              <a:solidFill>
                <a:schemeClr val="accent2">
                  <a:lumMod val="75000"/>
                </a:schemeClr>
              </a:solidFill>
              <a:ln w="9525" cap="flat">
                <a:noFill/>
                <a:prstDash val="solid"/>
                <a:miter/>
              </a:ln>
            </p:spPr>
            <p:txBody>
              <a:bodyPr rtlCol="0" anchor="ctr"/>
              <a:lstStyle/>
              <a:p>
                <a:endParaRPr lang="en-US" sz="2400"/>
              </a:p>
            </p:txBody>
          </p:sp>
          <p:sp>
            <p:nvSpPr>
              <p:cNvPr id="21" name="Graphic 2">
                <a:extLst>
                  <a:ext uri="{FF2B5EF4-FFF2-40B4-BE49-F238E27FC236}">
                    <a16:creationId xmlns:a16="http://schemas.microsoft.com/office/drawing/2014/main" id="{6F8C395B-5ED3-4E7A-9C20-80FB6DD2AF12}"/>
                  </a:ext>
                </a:extLst>
              </p:cNvPr>
              <p:cNvSpPr/>
              <p:nvPr/>
            </p:nvSpPr>
            <p:spPr>
              <a:xfrm rot="5400000">
                <a:off x="4293270" y="4085722"/>
                <a:ext cx="388233" cy="609722"/>
              </a:xfrm>
              <a:custGeom>
                <a:avLst/>
                <a:gdLst>
                  <a:gd name="connsiteX0" fmla="*/ 413575 w 441769"/>
                  <a:gd name="connsiteY0" fmla="*/ 693801 h 693800"/>
                  <a:gd name="connsiteX1" fmla="*/ 28194 w 441769"/>
                  <a:gd name="connsiteY1" fmla="*/ 693801 h 693800"/>
                  <a:gd name="connsiteX2" fmla="*/ 0 w 441769"/>
                  <a:gd name="connsiteY2" fmla="*/ 665607 h 693800"/>
                  <a:gd name="connsiteX3" fmla="*/ 0 w 441769"/>
                  <a:gd name="connsiteY3" fmla="*/ 28194 h 693800"/>
                  <a:gd name="connsiteX4" fmla="*/ 28194 w 441769"/>
                  <a:gd name="connsiteY4" fmla="*/ 0 h 693800"/>
                  <a:gd name="connsiteX5" fmla="*/ 413575 w 441769"/>
                  <a:gd name="connsiteY5" fmla="*/ 0 h 693800"/>
                  <a:gd name="connsiteX6" fmla="*/ 441770 w 441769"/>
                  <a:gd name="connsiteY6" fmla="*/ 28194 h 693800"/>
                  <a:gd name="connsiteX7" fmla="*/ 441770 w 441769"/>
                  <a:gd name="connsiteY7" fmla="*/ 665607 h 693800"/>
                  <a:gd name="connsiteX8" fmla="*/ 413575 w 441769"/>
                  <a:gd name="connsiteY8" fmla="*/ 693801 h 69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769" h="693800">
                    <a:moveTo>
                      <a:pt x="413575" y="693801"/>
                    </a:moveTo>
                    <a:lnTo>
                      <a:pt x="28194" y="693801"/>
                    </a:lnTo>
                    <a:cubicBezTo>
                      <a:pt x="12668" y="693801"/>
                      <a:pt x="0" y="681228"/>
                      <a:pt x="0" y="665607"/>
                    </a:cubicBezTo>
                    <a:lnTo>
                      <a:pt x="0" y="28194"/>
                    </a:lnTo>
                    <a:cubicBezTo>
                      <a:pt x="0" y="12668"/>
                      <a:pt x="12573" y="0"/>
                      <a:pt x="28194" y="0"/>
                    </a:cubicBezTo>
                    <a:lnTo>
                      <a:pt x="413575" y="0"/>
                    </a:lnTo>
                    <a:cubicBezTo>
                      <a:pt x="429101" y="0"/>
                      <a:pt x="441770" y="12573"/>
                      <a:pt x="441770" y="28194"/>
                    </a:cubicBezTo>
                    <a:lnTo>
                      <a:pt x="441770" y="665607"/>
                    </a:lnTo>
                    <a:cubicBezTo>
                      <a:pt x="441770" y="681228"/>
                      <a:pt x="429101" y="693801"/>
                      <a:pt x="413575" y="693801"/>
                    </a:cubicBezTo>
                    <a:close/>
                  </a:path>
                </a:pathLst>
              </a:custGeom>
              <a:solidFill>
                <a:srgbClr val="DAA128"/>
              </a:solidFill>
              <a:ln w="9525" cap="flat">
                <a:noFill/>
                <a:prstDash val="solid"/>
                <a:miter/>
              </a:ln>
            </p:spPr>
            <p:txBody>
              <a:bodyPr rtlCol="0" anchor="ctr"/>
              <a:lstStyle/>
              <a:p>
                <a:endParaRPr lang="en-US" sz="2400"/>
              </a:p>
            </p:txBody>
          </p:sp>
          <p:grpSp>
            <p:nvGrpSpPr>
              <p:cNvPr id="22" name="Graphic 2">
                <a:extLst>
                  <a:ext uri="{FF2B5EF4-FFF2-40B4-BE49-F238E27FC236}">
                    <a16:creationId xmlns:a16="http://schemas.microsoft.com/office/drawing/2014/main" id="{CE9EACE9-6703-4830-9182-478B7E8722AD}"/>
                  </a:ext>
                </a:extLst>
              </p:cNvPr>
              <p:cNvGrpSpPr/>
              <p:nvPr/>
            </p:nvGrpSpPr>
            <p:grpSpPr>
              <a:xfrm rot="5400000">
                <a:off x="4319804" y="4117698"/>
                <a:ext cx="335080" cy="545686"/>
                <a:chOff x="8224103" y="4462192"/>
                <a:chExt cx="381286" cy="620934"/>
              </a:xfrm>
              <a:solidFill>
                <a:srgbClr val="CB6628"/>
              </a:solidFill>
            </p:grpSpPr>
            <p:sp>
              <p:nvSpPr>
                <p:cNvPr id="27" name="Freeform: Shape 26">
                  <a:extLst>
                    <a:ext uri="{FF2B5EF4-FFF2-40B4-BE49-F238E27FC236}">
                      <a16:creationId xmlns:a16="http://schemas.microsoft.com/office/drawing/2014/main" id="{457B1762-20F3-4BA4-A835-0EB554DB2CF5}"/>
                    </a:ext>
                  </a:extLst>
                </p:cNvPr>
                <p:cNvSpPr/>
                <p:nvPr/>
              </p:nvSpPr>
              <p:spPr>
                <a:xfrm>
                  <a:off x="8224103" y="4462287"/>
                  <a:ext cx="117633" cy="342709"/>
                </a:xfrm>
                <a:custGeom>
                  <a:avLst/>
                  <a:gdLst>
                    <a:gd name="connsiteX0" fmla="*/ 29337 w 117633"/>
                    <a:gd name="connsiteY0" fmla="*/ 342710 h 342709"/>
                    <a:gd name="connsiteX1" fmla="*/ 88297 w 117633"/>
                    <a:gd name="connsiteY1" fmla="*/ 342710 h 342709"/>
                    <a:gd name="connsiteX2" fmla="*/ 117634 w 117633"/>
                    <a:gd name="connsiteY2" fmla="*/ 313372 h 342709"/>
                    <a:gd name="connsiteX3" fmla="*/ 117634 w 117633"/>
                    <a:gd name="connsiteY3" fmla="*/ 29337 h 342709"/>
                    <a:gd name="connsiteX4" fmla="*/ 88297 w 117633"/>
                    <a:gd name="connsiteY4" fmla="*/ 0 h 342709"/>
                    <a:gd name="connsiteX5" fmla="*/ 29337 w 117633"/>
                    <a:gd name="connsiteY5" fmla="*/ 0 h 342709"/>
                    <a:gd name="connsiteX6" fmla="*/ 0 w 117633"/>
                    <a:gd name="connsiteY6" fmla="*/ 29337 h 342709"/>
                    <a:gd name="connsiteX7" fmla="*/ 0 w 117633"/>
                    <a:gd name="connsiteY7" fmla="*/ 313372 h 342709"/>
                    <a:gd name="connsiteX8" fmla="*/ 29337 w 117633"/>
                    <a:gd name="connsiteY8" fmla="*/ 342710 h 3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33" h="342709">
                      <a:moveTo>
                        <a:pt x="29337" y="342710"/>
                      </a:moveTo>
                      <a:lnTo>
                        <a:pt x="88297" y="342710"/>
                      </a:lnTo>
                      <a:cubicBezTo>
                        <a:pt x="104489" y="342710"/>
                        <a:pt x="117634" y="329565"/>
                        <a:pt x="117634" y="313372"/>
                      </a:cubicBezTo>
                      <a:lnTo>
                        <a:pt x="117634" y="29337"/>
                      </a:lnTo>
                      <a:cubicBezTo>
                        <a:pt x="117634" y="13145"/>
                        <a:pt x="104489" y="0"/>
                        <a:pt x="88297" y="0"/>
                      </a:cubicBezTo>
                      <a:lnTo>
                        <a:pt x="29337" y="0"/>
                      </a:lnTo>
                      <a:cubicBezTo>
                        <a:pt x="13145" y="0"/>
                        <a:pt x="0" y="13145"/>
                        <a:pt x="0" y="29337"/>
                      </a:cubicBezTo>
                      <a:lnTo>
                        <a:pt x="0" y="313372"/>
                      </a:lnTo>
                      <a:cubicBezTo>
                        <a:pt x="0" y="329565"/>
                        <a:pt x="13145" y="342710"/>
                        <a:pt x="29337" y="342710"/>
                      </a:cubicBezTo>
                      <a:close/>
                    </a:path>
                  </a:pathLst>
                </a:custGeom>
                <a:solidFill>
                  <a:srgbClr val="CB6628"/>
                </a:solidFill>
                <a:ln w="9525" cap="flat">
                  <a:noFill/>
                  <a:prstDash val="solid"/>
                  <a:miter/>
                </a:ln>
              </p:spPr>
              <p:txBody>
                <a:bodyPr rtlCol="0" anchor="ctr"/>
                <a:lstStyle/>
                <a:p>
                  <a:endParaRPr lang="en-US" sz="2400"/>
                </a:p>
              </p:txBody>
            </p:sp>
            <p:sp>
              <p:nvSpPr>
                <p:cNvPr id="28" name="Freeform: Shape 27">
                  <a:extLst>
                    <a:ext uri="{FF2B5EF4-FFF2-40B4-BE49-F238E27FC236}">
                      <a16:creationId xmlns:a16="http://schemas.microsoft.com/office/drawing/2014/main" id="{95F739B5-B7B1-46F6-98F3-55B165910E2C}"/>
                    </a:ext>
                  </a:extLst>
                </p:cNvPr>
                <p:cNvSpPr/>
                <p:nvPr/>
              </p:nvSpPr>
              <p:spPr>
                <a:xfrm>
                  <a:off x="8487089" y="4462192"/>
                  <a:ext cx="117633" cy="362426"/>
                </a:xfrm>
                <a:custGeom>
                  <a:avLst/>
                  <a:gdLst>
                    <a:gd name="connsiteX0" fmla="*/ 29337 w 117633"/>
                    <a:gd name="connsiteY0" fmla="*/ 362426 h 362426"/>
                    <a:gd name="connsiteX1" fmla="*/ 88297 w 117633"/>
                    <a:gd name="connsiteY1" fmla="*/ 362426 h 362426"/>
                    <a:gd name="connsiteX2" fmla="*/ 117634 w 117633"/>
                    <a:gd name="connsiteY2" fmla="*/ 333089 h 362426"/>
                    <a:gd name="connsiteX3" fmla="*/ 117634 w 117633"/>
                    <a:gd name="connsiteY3" fmla="*/ 29337 h 362426"/>
                    <a:gd name="connsiteX4" fmla="*/ 88297 w 117633"/>
                    <a:gd name="connsiteY4" fmla="*/ 0 h 362426"/>
                    <a:gd name="connsiteX5" fmla="*/ 29337 w 117633"/>
                    <a:gd name="connsiteY5" fmla="*/ 0 h 362426"/>
                    <a:gd name="connsiteX6" fmla="*/ 0 w 117633"/>
                    <a:gd name="connsiteY6" fmla="*/ 29337 h 362426"/>
                    <a:gd name="connsiteX7" fmla="*/ 0 w 117633"/>
                    <a:gd name="connsiteY7" fmla="*/ 333089 h 362426"/>
                    <a:gd name="connsiteX8" fmla="*/ 29337 w 117633"/>
                    <a:gd name="connsiteY8" fmla="*/ 362426 h 36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33" h="362426">
                      <a:moveTo>
                        <a:pt x="29337" y="362426"/>
                      </a:moveTo>
                      <a:lnTo>
                        <a:pt x="88297" y="362426"/>
                      </a:lnTo>
                      <a:cubicBezTo>
                        <a:pt x="104489" y="362426"/>
                        <a:pt x="117634" y="349282"/>
                        <a:pt x="117634" y="333089"/>
                      </a:cubicBezTo>
                      <a:lnTo>
                        <a:pt x="117634" y="29337"/>
                      </a:lnTo>
                      <a:cubicBezTo>
                        <a:pt x="117634" y="13145"/>
                        <a:pt x="104489" y="0"/>
                        <a:pt x="88297" y="0"/>
                      </a:cubicBezTo>
                      <a:lnTo>
                        <a:pt x="29337" y="0"/>
                      </a:lnTo>
                      <a:cubicBezTo>
                        <a:pt x="13145" y="0"/>
                        <a:pt x="0" y="13145"/>
                        <a:pt x="0" y="29337"/>
                      </a:cubicBezTo>
                      <a:lnTo>
                        <a:pt x="0" y="333089"/>
                      </a:lnTo>
                      <a:cubicBezTo>
                        <a:pt x="0" y="349282"/>
                        <a:pt x="13145" y="362426"/>
                        <a:pt x="29337" y="362426"/>
                      </a:cubicBezTo>
                      <a:close/>
                    </a:path>
                  </a:pathLst>
                </a:custGeom>
                <a:solidFill>
                  <a:srgbClr val="CB6628"/>
                </a:solidFill>
                <a:ln w="9525" cap="flat">
                  <a:noFill/>
                  <a:prstDash val="solid"/>
                  <a:miter/>
                </a:ln>
              </p:spPr>
              <p:txBody>
                <a:bodyPr rtlCol="0" anchor="ctr"/>
                <a:lstStyle/>
                <a:p>
                  <a:endParaRPr lang="en-US" sz="2400"/>
                </a:p>
              </p:txBody>
            </p:sp>
            <p:sp>
              <p:nvSpPr>
                <p:cNvPr id="29" name="Freeform: Shape 28">
                  <a:extLst>
                    <a:ext uri="{FF2B5EF4-FFF2-40B4-BE49-F238E27FC236}">
                      <a16:creationId xmlns:a16="http://schemas.microsoft.com/office/drawing/2014/main" id="{FC18487A-928E-4F85-91A3-15FB43225409}"/>
                    </a:ext>
                  </a:extLst>
                </p:cNvPr>
                <p:cNvSpPr/>
                <p:nvPr/>
              </p:nvSpPr>
              <p:spPr>
                <a:xfrm>
                  <a:off x="8356406" y="4462192"/>
                  <a:ext cx="117633" cy="230981"/>
                </a:xfrm>
                <a:custGeom>
                  <a:avLst/>
                  <a:gdLst>
                    <a:gd name="connsiteX0" fmla="*/ 29337 w 117633"/>
                    <a:gd name="connsiteY0" fmla="*/ 230981 h 230981"/>
                    <a:gd name="connsiteX1" fmla="*/ 88297 w 117633"/>
                    <a:gd name="connsiteY1" fmla="*/ 230981 h 230981"/>
                    <a:gd name="connsiteX2" fmla="*/ 117634 w 117633"/>
                    <a:gd name="connsiteY2" fmla="*/ 201644 h 230981"/>
                    <a:gd name="connsiteX3" fmla="*/ 117634 w 117633"/>
                    <a:gd name="connsiteY3" fmla="*/ 29337 h 230981"/>
                    <a:gd name="connsiteX4" fmla="*/ 88297 w 117633"/>
                    <a:gd name="connsiteY4" fmla="*/ 0 h 230981"/>
                    <a:gd name="connsiteX5" fmla="*/ 29337 w 117633"/>
                    <a:gd name="connsiteY5" fmla="*/ 0 h 230981"/>
                    <a:gd name="connsiteX6" fmla="*/ 0 w 117633"/>
                    <a:gd name="connsiteY6" fmla="*/ 29337 h 230981"/>
                    <a:gd name="connsiteX7" fmla="*/ 0 w 117633"/>
                    <a:gd name="connsiteY7" fmla="*/ 201644 h 230981"/>
                    <a:gd name="connsiteX8" fmla="*/ 29337 w 117633"/>
                    <a:gd name="connsiteY8" fmla="*/ 230981 h 23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33" h="230981">
                      <a:moveTo>
                        <a:pt x="29337" y="230981"/>
                      </a:moveTo>
                      <a:lnTo>
                        <a:pt x="88297" y="230981"/>
                      </a:lnTo>
                      <a:cubicBezTo>
                        <a:pt x="104489" y="230981"/>
                        <a:pt x="117634" y="217837"/>
                        <a:pt x="117634" y="201644"/>
                      </a:cubicBezTo>
                      <a:lnTo>
                        <a:pt x="117634" y="29337"/>
                      </a:lnTo>
                      <a:cubicBezTo>
                        <a:pt x="117634" y="13145"/>
                        <a:pt x="104489" y="0"/>
                        <a:pt x="88297" y="0"/>
                      </a:cubicBezTo>
                      <a:lnTo>
                        <a:pt x="29337" y="0"/>
                      </a:lnTo>
                      <a:cubicBezTo>
                        <a:pt x="13145" y="0"/>
                        <a:pt x="0" y="13145"/>
                        <a:pt x="0" y="29337"/>
                      </a:cubicBezTo>
                      <a:lnTo>
                        <a:pt x="0" y="201644"/>
                      </a:lnTo>
                      <a:cubicBezTo>
                        <a:pt x="0" y="217837"/>
                        <a:pt x="13145" y="230981"/>
                        <a:pt x="29337" y="230981"/>
                      </a:cubicBezTo>
                      <a:close/>
                    </a:path>
                  </a:pathLst>
                </a:custGeom>
                <a:solidFill>
                  <a:srgbClr val="CB6628"/>
                </a:solidFill>
                <a:ln w="9525" cap="flat">
                  <a:noFill/>
                  <a:prstDash val="solid"/>
                  <a:miter/>
                </a:ln>
              </p:spPr>
              <p:txBody>
                <a:bodyPr rtlCol="0" anchor="ctr"/>
                <a:lstStyle/>
                <a:p>
                  <a:endParaRPr lang="en-US" sz="2400"/>
                </a:p>
              </p:txBody>
            </p:sp>
            <p:sp>
              <p:nvSpPr>
                <p:cNvPr id="30" name="Freeform: Shape 29">
                  <a:extLst>
                    <a:ext uri="{FF2B5EF4-FFF2-40B4-BE49-F238E27FC236}">
                      <a16:creationId xmlns:a16="http://schemas.microsoft.com/office/drawing/2014/main" id="{8E866041-5942-4C61-A958-6F659DA04970}"/>
                    </a:ext>
                  </a:extLst>
                </p:cNvPr>
                <p:cNvSpPr/>
                <p:nvPr/>
              </p:nvSpPr>
              <p:spPr>
                <a:xfrm>
                  <a:off x="8224770" y="4836048"/>
                  <a:ext cx="117634" cy="247078"/>
                </a:xfrm>
                <a:custGeom>
                  <a:avLst/>
                  <a:gdLst>
                    <a:gd name="connsiteX0" fmla="*/ 88297 w 117634"/>
                    <a:gd name="connsiteY0" fmla="*/ 0 h 247078"/>
                    <a:gd name="connsiteX1" fmla="*/ 29337 w 117634"/>
                    <a:gd name="connsiteY1" fmla="*/ 0 h 247078"/>
                    <a:gd name="connsiteX2" fmla="*/ 0 w 117634"/>
                    <a:gd name="connsiteY2" fmla="*/ 29337 h 247078"/>
                    <a:gd name="connsiteX3" fmla="*/ 0 w 117634"/>
                    <a:gd name="connsiteY3" fmla="*/ 217742 h 247078"/>
                    <a:gd name="connsiteX4" fmla="*/ 29337 w 117634"/>
                    <a:gd name="connsiteY4" fmla="*/ 247079 h 247078"/>
                    <a:gd name="connsiteX5" fmla="*/ 88297 w 117634"/>
                    <a:gd name="connsiteY5" fmla="*/ 247079 h 247078"/>
                    <a:gd name="connsiteX6" fmla="*/ 117634 w 117634"/>
                    <a:gd name="connsiteY6" fmla="*/ 217742 h 247078"/>
                    <a:gd name="connsiteX7" fmla="*/ 117634 w 117634"/>
                    <a:gd name="connsiteY7" fmla="*/ 29337 h 247078"/>
                    <a:gd name="connsiteX8" fmla="*/ 88297 w 117634"/>
                    <a:gd name="connsiteY8" fmla="*/ 0 h 24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34" h="247078">
                      <a:moveTo>
                        <a:pt x="88297" y="0"/>
                      </a:moveTo>
                      <a:lnTo>
                        <a:pt x="29337" y="0"/>
                      </a:lnTo>
                      <a:cubicBezTo>
                        <a:pt x="13145" y="0"/>
                        <a:pt x="0" y="13145"/>
                        <a:pt x="0" y="29337"/>
                      </a:cubicBezTo>
                      <a:lnTo>
                        <a:pt x="0" y="217742"/>
                      </a:lnTo>
                      <a:cubicBezTo>
                        <a:pt x="0" y="233934"/>
                        <a:pt x="13145" y="247079"/>
                        <a:pt x="29337" y="247079"/>
                      </a:cubicBezTo>
                      <a:lnTo>
                        <a:pt x="88297" y="247079"/>
                      </a:lnTo>
                      <a:cubicBezTo>
                        <a:pt x="104489" y="247079"/>
                        <a:pt x="117634" y="233934"/>
                        <a:pt x="117634" y="217742"/>
                      </a:cubicBezTo>
                      <a:lnTo>
                        <a:pt x="117634" y="29337"/>
                      </a:lnTo>
                      <a:cubicBezTo>
                        <a:pt x="117729" y="13145"/>
                        <a:pt x="104585" y="0"/>
                        <a:pt x="88297" y="0"/>
                      </a:cubicBezTo>
                      <a:close/>
                    </a:path>
                  </a:pathLst>
                </a:custGeom>
                <a:solidFill>
                  <a:srgbClr val="CB6628"/>
                </a:solidFill>
                <a:ln w="9525" cap="flat">
                  <a:noFill/>
                  <a:prstDash val="solid"/>
                  <a:miter/>
                </a:ln>
              </p:spPr>
              <p:txBody>
                <a:bodyPr rtlCol="0" anchor="ctr"/>
                <a:lstStyle/>
                <a:p>
                  <a:endParaRPr lang="en-US" sz="2400"/>
                </a:p>
              </p:txBody>
            </p:sp>
            <p:sp>
              <p:nvSpPr>
                <p:cNvPr id="31" name="Freeform: Shape 30">
                  <a:extLst>
                    <a:ext uri="{FF2B5EF4-FFF2-40B4-BE49-F238E27FC236}">
                      <a16:creationId xmlns:a16="http://schemas.microsoft.com/office/drawing/2014/main" id="{03F0E3DF-210A-455D-83B6-46BFC0FD38F7}"/>
                    </a:ext>
                  </a:extLst>
                </p:cNvPr>
                <p:cNvSpPr/>
                <p:nvPr/>
              </p:nvSpPr>
              <p:spPr>
                <a:xfrm>
                  <a:off x="8487755" y="4836048"/>
                  <a:ext cx="117634" cy="247078"/>
                </a:xfrm>
                <a:custGeom>
                  <a:avLst/>
                  <a:gdLst>
                    <a:gd name="connsiteX0" fmla="*/ 88297 w 117634"/>
                    <a:gd name="connsiteY0" fmla="*/ 0 h 247078"/>
                    <a:gd name="connsiteX1" fmla="*/ 29337 w 117634"/>
                    <a:gd name="connsiteY1" fmla="*/ 0 h 247078"/>
                    <a:gd name="connsiteX2" fmla="*/ 0 w 117634"/>
                    <a:gd name="connsiteY2" fmla="*/ 29337 h 247078"/>
                    <a:gd name="connsiteX3" fmla="*/ 0 w 117634"/>
                    <a:gd name="connsiteY3" fmla="*/ 217742 h 247078"/>
                    <a:gd name="connsiteX4" fmla="*/ 29337 w 117634"/>
                    <a:gd name="connsiteY4" fmla="*/ 247079 h 247078"/>
                    <a:gd name="connsiteX5" fmla="*/ 88297 w 117634"/>
                    <a:gd name="connsiteY5" fmla="*/ 247079 h 247078"/>
                    <a:gd name="connsiteX6" fmla="*/ 117634 w 117634"/>
                    <a:gd name="connsiteY6" fmla="*/ 217742 h 247078"/>
                    <a:gd name="connsiteX7" fmla="*/ 117634 w 117634"/>
                    <a:gd name="connsiteY7" fmla="*/ 29337 h 247078"/>
                    <a:gd name="connsiteX8" fmla="*/ 88297 w 117634"/>
                    <a:gd name="connsiteY8" fmla="*/ 0 h 24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34" h="247078">
                      <a:moveTo>
                        <a:pt x="88297" y="0"/>
                      </a:moveTo>
                      <a:lnTo>
                        <a:pt x="29337" y="0"/>
                      </a:lnTo>
                      <a:cubicBezTo>
                        <a:pt x="13145" y="0"/>
                        <a:pt x="0" y="13145"/>
                        <a:pt x="0" y="29337"/>
                      </a:cubicBezTo>
                      <a:lnTo>
                        <a:pt x="0" y="217742"/>
                      </a:lnTo>
                      <a:cubicBezTo>
                        <a:pt x="0" y="233934"/>
                        <a:pt x="13145" y="247079"/>
                        <a:pt x="29337" y="247079"/>
                      </a:cubicBezTo>
                      <a:lnTo>
                        <a:pt x="88297" y="247079"/>
                      </a:lnTo>
                      <a:cubicBezTo>
                        <a:pt x="104489" y="247079"/>
                        <a:pt x="117634" y="233934"/>
                        <a:pt x="117634" y="217742"/>
                      </a:cubicBezTo>
                      <a:lnTo>
                        <a:pt x="117634" y="29337"/>
                      </a:lnTo>
                      <a:cubicBezTo>
                        <a:pt x="117729" y="13145"/>
                        <a:pt x="104584" y="0"/>
                        <a:pt x="88297" y="0"/>
                      </a:cubicBezTo>
                      <a:close/>
                    </a:path>
                  </a:pathLst>
                </a:custGeom>
                <a:solidFill>
                  <a:srgbClr val="CB6628"/>
                </a:solidFill>
                <a:ln w="9525" cap="flat">
                  <a:noFill/>
                  <a:prstDash val="solid"/>
                  <a:miter/>
                </a:ln>
              </p:spPr>
              <p:txBody>
                <a:bodyPr rtlCol="0" anchor="ctr"/>
                <a:lstStyle/>
                <a:p>
                  <a:endParaRPr lang="en-US" sz="2400"/>
                </a:p>
              </p:txBody>
            </p:sp>
            <p:sp>
              <p:nvSpPr>
                <p:cNvPr id="32" name="Freeform: Shape 31">
                  <a:extLst>
                    <a:ext uri="{FF2B5EF4-FFF2-40B4-BE49-F238E27FC236}">
                      <a16:creationId xmlns:a16="http://schemas.microsoft.com/office/drawing/2014/main" id="{ED090A54-E643-471E-A335-075A9C051FEC}"/>
                    </a:ext>
                  </a:extLst>
                </p:cNvPr>
                <p:cNvSpPr/>
                <p:nvPr/>
              </p:nvSpPr>
              <p:spPr>
                <a:xfrm>
                  <a:off x="8357072" y="4710413"/>
                  <a:ext cx="117633" cy="372713"/>
                </a:xfrm>
                <a:custGeom>
                  <a:avLst/>
                  <a:gdLst>
                    <a:gd name="connsiteX0" fmla="*/ 88297 w 117633"/>
                    <a:gd name="connsiteY0" fmla="*/ 0 h 372713"/>
                    <a:gd name="connsiteX1" fmla="*/ 29337 w 117633"/>
                    <a:gd name="connsiteY1" fmla="*/ 0 h 372713"/>
                    <a:gd name="connsiteX2" fmla="*/ 0 w 117633"/>
                    <a:gd name="connsiteY2" fmla="*/ 29337 h 372713"/>
                    <a:gd name="connsiteX3" fmla="*/ 0 w 117633"/>
                    <a:gd name="connsiteY3" fmla="*/ 343376 h 372713"/>
                    <a:gd name="connsiteX4" fmla="*/ 29337 w 117633"/>
                    <a:gd name="connsiteY4" fmla="*/ 372713 h 372713"/>
                    <a:gd name="connsiteX5" fmla="*/ 88297 w 117633"/>
                    <a:gd name="connsiteY5" fmla="*/ 372713 h 372713"/>
                    <a:gd name="connsiteX6" fmla="*/ 117634 w 117633"/>
                    <a:gd name="connsiteY6" fmla="*/ 343376 h 372713"/>
                    <a:gd name="connsiteX7" fmla="*/ 117634 w 117633"/>
                    <a:gd name="connsiteY7" fmla="*/ 29337 h 372713"/>
                    <a:gd name="connsiteX8" fmla="*/ 88297 w 117633"/>
                    <a:gd name="connsiteY8" fmla="*/ 0 h 37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33" h="372713">
                      <a:moveTo>
                        <a:pt x="88297" y="0"/>
                      </a:moveTo>
                      <a:lnTo>
                        <a:pt x="29337" y="0"/>
                      </a:lnTo>
                      <a:cubicBezTo>
                        <a:pt x="13145" y="0"/>
                        <a:pt x="0" y="13145"/>
                        <a:pt x="0" y="29337"/>
                      </a:cubicBezTo>
                      <a:lnTo>
                        <a:pt x="0" y="343376"/>
                      </a:lnTo>
                      <a:cubicBezTo>
                        <a:pt x="0" y="359569"/>
                        <a:pt x="13145" y="372713"/>
                        <a:pt x="29337" y="372713"/>
                      </a:cubicBezTo>
                      <a:lnTo>
                        <a:pt x="88297" y="372713"/>
                      </a:lnTo>
                      <a:cubicBezTo>
                        <a:pt x="104489" y="372713"/>
                        <a:pt x="117634" y="359569"/>
                        <a:pt x="117634" y="343376"/>
                      </a:cubicBezTo>
                      <a:lnTo>
                        <a:pt x="117634" y="29337"/>
                      </a:lnTo>
                      <a:cubicBezTo>
                        <a:pt x="117634" y="13145"/>
                        <a:pt x="104489" y="0"/>
                        <a:pt x="88297" y="0"/>
                      </a:cubicBezTo>
                      <a:close/>
                    </a:path>
                  </a:pathLst>
                </a:custGeom>
                <a:solidFill>
                  <a:srgbClr val="CB6628"/>
                </a:solidFill>
                <a:ln w="9525" cap="flat">
                  <a:noFill/>
                  <a:prstDash val="solid"/>
                  <a:miter/>
                </a:ln>
              </p:spPr>
              <p:txBody>
                <a:bodyPr rtlCol="0" anchor="ctr"/>
                <a:lstStyle/>
                <a:p>
                  <a:endParaRPr lang="en-US" sz="2400"/>
                </a:p>
              </p:txBody>
            </p:sp>
          </p:grpSp>
          <p:sp>
            <p:nvSpPr>
              <p:cNvPr id="23" name="Freeform: Shape 22">
                <a:extLst>
                  <a:ext uri="{FF2B5EF4-FFF2-40B4-BE49-F238E27FC236}">
                    <a16:creationId xmlns:a16="http://schemas.microsoft.com/office/drawing/2014/main" id="{6C937496-8C7C-4EBD-B169-78D0039A382A}"/>
                  </a:ext>
                </a:extLst>
              </p:cNvPr>
              <p:cNvSpPr/>
              <p:nvPr/>
            </p:nvSpPr>
            <p:spPr>
              <a:xfrm>
                <a:off x="5441381" y="3768836"/>
                <a:ext cx="856083" cy="179399"/>
              </a:xfrm>
              <a:custGeom>
                <a:avLst/>
                <a:gdLst/>
                <a:ahLst/>
                <a:cxnLst/>
                <a:rect l="l" t="t" r="r" b="b"/>
                <a:pathLst>
                  <a:path w="1834455" h="384423">
                    <a:moveTo>
                      <a:pt x="1168821" y="203373"/>
                    </a:moveTo>
                    <a:cubicBezTo>
                      <a:pt x="1137716" y="207029"/>
                      <a:pt x="1122164" y="217480"/>
                      <a:pt x="1122164" y="234725"/>
                    </a:cubicBezTo>
                    <a:cubicBezTo>
                      <a:pt x="1122164" y="245227"/>
                      <a:pt x="1127969" y="250478"/>
                      <a:pt x="1139580" y="250478"/>
                    </a:cubicBezTo>
                    <a:cubicBezTo>
                      <a:pt x="1147842" y="250478"/>
                      <a:pt x="1154781" y="248097"/>
                      <a:pt x="1160397" y="243336"/>
                    </a:cubicBezTo>
                    <a:cubicBezTo>
                      <a:pt x="1166013" y="238574"/>
                      <a:pt x="1168821" y="227355"/>
                      <a:pt x="1168821" y="209677"/>
                    </a:cubicBezTo>
                    <a:close/>
                    <a:moveTo>
                      <a:pt x="826963" y="186854"/>
                    </a:moveTo>
                    <a:lnTo>
                      <a:pt x="826963" y="232172"/>
                    </a:lnTo>
                    <a:lnTo>
                      <a:pt x="866909" y="232172"/>
                    </a:lnTo>
                    <a:cubicBezTo>
                      <a:pt x="876690" y="232172"/>
                      <a:pt x="883751" y="229879"/>
                      <a:pt x="888093" y="225293"/>
                    </a:cubicBezTo>
                    <a:cubicBezTo>
                      <a:pt x="892434" y="220707"/>
                      <a:pt x="894605" y="215592"/>
                      <a:pt x="894605" y="209949"/>
                    </a:cubicBezTo>
                    <a:cubicBezTo>
                      <a:pt x="894605" y="204298"/>
                      <a:pt x="892477" y="199036"/>
                      <a:pt x="888220" y="194163"/>
                    </a:cubicBezTo>
                    <a:cubicBezTo>
                      <a:pt x="883963" y="189290"/>
                      <a:pt x="875838" y="186854"/>
                      <a:pt x="863843" y="186854"/>
                    </a:cubicBezTo>
                    <a:close/>
                    <a:moveTo>
                      <a:pt x="362843" y="76125"/>
                    </a:moveTo>
                    <a:lnTo>
                      <a:pt x="464191" y="76125"/>
                    </a:lnTo>
                    <a:lnTo>
                      <a:pt x="497771" y="194834"/>
                    </a:lnTo>
                    <a:lnTo>
                      <a:pt x="532890" y="76125"/>
                    </a:lnTo>
                    <a:lnTo>
                      <a:pt x="604614" y="76125"/>
                    </a:lnTo>
                    <a:lnTo>
                      <a:pt x="515456" y="326209"/>
                    </a:lnTo>
                    <a:cubicBezTo>
                      <a:pt x="509524" y="343192"/>
                      <a:pt x="499896" y="357140"/>
                      <a:pt x="486571" y="368053"/>
                    </a:cubicBezTo>
                    <a:cubicBezTo>
                      <a:pt x="473246" y="378966"/>
                      <a:pt x="452934" y="384423"/>
                      <a:pt x="425633" y="384423"/>
                    </a:cubicBezTo>
                    <a:cubicBezTo>
                      <a:pt x="419166" y="384423"/>
                      <a:pt x="403073" y="383672"/>
                      <a:pt x="377353" y="382170"/>
                    </a:cubicBezTo>
                    <a:lnTo>
                      <a:pt x="377353" y="311423"/>
                    </a:lnTo>
                    <a:cubicBezTo>
                      <a:pt x="391850" y="313209"/>
                      <a:pt x="403834" y="314102"/>
                      <a:pt x="413306" y="314102"/>
                    </a:cubicBezTo>
                    <a:cubicBezTo>
                      <a:pt x="435404" y="314102"/>
                      <a:pt x="446454" y="310083"/>
                      <a:pt x="446454" y="302047"/>
                    </a:cubicBezTo>
                    <a:cubicBezTo>
                      <a:pt x="446454" y="299033"/>
                      <a:pt x="445306" y="294556"/>
                      <a:pt x="443011" y="288617"/>
                    </a:cubicBezTo>
                    <a:close/>
                    <a:moveTo>
                      <a:pt x="826963" y="73000"/>
                    </a:moveTo>
                    <a:lnTo>
                      <a:pt x="826963" y="114523"/>
                    </a:lnTo>
                    <a:lnTo>
                      <a:pt x="864788" y="114523"/>
                    </a:lnTo>
                    <a:cubicBezTo>
                      <a:pt x="874032" y="114523"/>
                      <a:pt x="880457" y="112298"/>
                      <a:pt x="884062" y="107847"/>
                    </a:cubicBezTo>
                    <a:cubicBezTo>
                      <a:pt x="887668" y="103396"/>
                      <a:pt x="889471" y="98628"/>
                      <a:pt x="889471" y="93542"/>
                    </a:cubicBezTo>
                    <a:cubicBezTo>
                      <a:pt x="889471" y="79847"/>
                      <a:pt x="880732" y="73000"/>
                      <a:pt x="863254" y="73000"/>
                    </a:cubicBezTo>
                    <a:close/>
                    <a:moveTo>
                      <a:pt x="1460984" y="71437"/>
                    </a:moveTo>
                    <a:cubicBezTo>
                      <a:pt x="1477948" y="71437"/>
                      <a:pt x="1492426" y="74769"/>
                      <a:pt x="1504420" y="81431"/>
                    </a:cubicBezTo>
                    <a:cubicBezTo>
                      <a:pt x="1516413" y="88093"/>
                      <a:pt x="1524996" y="96714"/>
                      <a:pt x="1530169" y="107294"/>
                    </a:cubicBezTo>
                    <a:cubicBezTo>
                      <a:pt x="1535342" y="117873"/>
                      <a:pt x="1537929" y="135653"/>
                      <a:pt x="1537929" y="160633"/>
                    </a:cubicBezTo>
                    <a:lnTo>
                      <a:pt x="1537929" y="307628"/>
                    </a:lnTo>
                    <a:lnTo>
                      <a:pt x="1441488" y="307628"/>
                    </a:lnTo>
                    <a:lnTo>
                      <a:pt x="1441488" y="163096"/>
                    </a:lnTo>
                    <a:cubicBezTo>
                      <a:pt x="1441488" y="152931"/>
                      <a:pt x="1440145" y="146648"/>
                      <a:pt x="1437458" y="144246"/>
                    </a:cubicBezTo>
                    <a:cubicBezTo>
                      <a:pt x="1434770" y="141844"/>
                      <a:pt x="1431299" y="140642"/>
                      <a:pt x="1427044" y="140642"/>
                    </a:cubicBezTo>
                    <a:cubicBezTo>
                      <a:pt x="1414191" y="140642"/>
                      <a:pt x="1407765" y="150243"/>
                      <a:pt x="1407765" y="169444"/>
                    </a:cubicBezTo>
                    <a:lnTo>
                      <a:pt x="1407765" y="307628"/>
                    </a:lnTo>
                    <a:lnTo>
                      <a:pt x="1311324" y="307628"/>
                    </a:lnTo>
                    <a:lnTo>
                      <a:pt x="1311324" y="76125"/>
                    </a:lnTo>
                    <a:lnTo>
                      <a:pt x="1401514" y="76125"/>
                    </a:lnTo>
                    <a:lnTo>
                      <a:pt x="1401514" y="107644"/>
                    </a:lnTo>
                    <a:cubicBezTo>
                      <a:pt x="1408490" y="83506"/>
                      <a:pt x="1428313" y="71437"/>
                      <a:pt x="1460984" y="71437"/>
                    </a:cubicBezTo>
                    <a:close/>
                    <a:moveTo>
                      <a:pt x="1149873" y="71437"/>
                    </a:moveTo>
                    <a:cubicBezTo>
                      <a:pt x="1168130" y="71437"/>
                      <a:pt x="1185074" y="73295"/>
                      <a:pt x="1200705" y="77011"/>
                    </a:cubicBezTo>
                    <a:cubicBezTo>
                      <a:pt x="1216335" y="80727"/>
                      <a:pt x="1228841" y="86647"/>
                      <a:pt x="1238222" y="94771"/>
                    </a:cubicBezTo>
                    <a:cubicBezTo>
                      <a:pt x="1247602" y="102895"/>
                      <a:pt x="1253896" y="111490"/>
                      <a:pt x="1257103" y="120556"/>
                    </a:cubicBezTo>
                    <a:cubicBezTo>
                      <a:pt x="1260310" y="129622"/>
                      <a:pt x="1261913" y="146411"/>
                      <a:pt x="1261913" y="170923"/>
                    </a:cubicBezTo>
                    <a:lnTo>
                      <a:pt x="1261913" y="259812"/>
                    </a:lnTo>
                    <a:cubicBezTo>
                      <a:pt x="1261913" y="276374"/>
                      <a:pt x="1264146" y="292312"/>
                      <a:pt x="1268610" y="307628"/>
                    </a:cubicBezTo>
                    <a:lnTo>
                      <a:pt x="1177252" y="307628"/>
                    </a:lnTo>
                    <a:cubicBezTo>
                      <a:pt x="1174608" y="295649"/>
                      <a:pt x="1173286" y="285334"/>
                      <a:pt x="1173286" y="276681"/>
                    </a:cubicBezTo>
                    <a:cubicBezTo>
                      <a:pt x="1162217" y="300437"/>
                      <a:pt x="1139833" y="312316"/>
                      <a:pt x="1106135" y="312316"/>
                    </a:cubicBezTo>
                    <a:cubicBezTo>
                      <a:pt x="1078574" y="312316"/>
                      <a:pt x="1057835" y="305164"/>
                      <a:pt x="1043919" y="290860"/>
                    </a:cubicBezTo>
                    <a:cubicBezTo>
                      <a:pt x="1030002" y="276556"/>
                      <a:pt x="1023044" y="260101"/>
                      <a:pt x="1023044" y="241496"/>
                    </a:cubicBezTo>
                    <a:cubicBezTo>
                      <a:pt x="1023044" y="216458"/>
                      <a:pt x="1034230" y="196337"/>
                      <a:pt x="1056603" y="181133"/>
                    </a:cubicBezTo>
                    <a:cubicBezTo>
                      <a:pt x="1078976" y="165929"/>
                      <a:pt x="1116382" y="156920"/>
                      <a:pt x="1168821" y="154107"/>
                    </a:cubicBezTo>
                    <a:lnTo>
                      <a:pt x="1168821" y="153221"/>
                    </a:lnTo>
                    <a:cubicBezTo>
                      <a:pt x="1168821" y="144942"/>
                      <a:pt x="1167088" y="139548"/>
                      <a:pt x="1163622" y="137039"/>
                    </a:cubicBezTo>
                    <a:cubicBezTo>
                      <a:pt x="1160156" y="134530"/>
                      <a:pt x="1154610" y="133275"/>
                      <a:pt x="1146985" y="133275"/>
                    </a:cubicBezTo>
                    <a:cubicBezTo>
                      <a:pt x="1129535" y="133275"/>
                      <a:pt x="1119622" y="141387"/>
                      <a:pt x="1117245" y="157609"/>
                    </a:cubicBezTo>
                    <a:lnTo>
                      <a:pt x="1029071" y="149760"/>
                    </a:lnTo>
                    <a:cubicBezTo>
                      <a:pt x="1041068" y="97545"/>
                      <a:pt x="1081336" y="71437"/>
                      <a:pt x="1149873" y="71437"/>
                    </a:cubicBezTo>
                    <a:close/>
                    <a:moveTo>
                      <a:pt x="1587549" y="0"/>
                    </a:moveTo>
                    <a:lnTo>
                      <a:pt x="1678632" y="0"/>
                    </a:lnTo>
                    <a:lnTo>
                      <a:pt x="1678632" y="124883"/>
                    </a:lnTo>
                    <a:cubicBezTo>
                      <a:pt x="1678632" y="125762"/>
                      <a:pt x="1678409" y="137677"/>
                      <a:pt x="1677962" y="160630"/>
                    </a:cubicBezTo>
                    <a:cubicBezTo>
                      <a:pt x="1677527" y="154611"/>
                      <a:pt x="1679811" y="150072"/>
                      <a:pt x="1684813" y="147012"/>
                    </a:cubicBezTo>
                    <a:lnTo>
                      <a:pt x="1743100" y="76125"/>
                    </a:lnTo>
                    <a:lnTo>
                      <a:pt x="1826865" y="76125"/>
                    </a:lnTo>
                    <a:lnTo>
                      <a:pt x="1759460" y="157595"/>
                    </a:lnTo>
                    <a:lnTo>
                      <a:pt x="1834455" y="307628"/>
                    </a:lnTo>
                    <a:lnTo>
                      <a:pt x="1736630" y="307628"/>
                    </a:lnTo>
                    <a:lnTo>
                      <a:pt x="1696634" y="218830"/>
                    </a:lnTo>
                    <a:lnTo>
                      <a:pt x="1678632" y="243456"/>
                    </a:lnTo>
                    <a:lnTo>
                      <a:pt x="1678632" y="307628"/>
                    </a:lnTo>
                    <a:lnTo>
                      <a:pt x="1587549" y="307628"/>
                    </a:lnTo>
                    <a:close/>
                    <a:moveTo>
                      <a:pt x="733424" y="0"/>
                    </a:moveTo>
                    <a:lnTo>
                      <a:pt x="889523" y="0"/>
                    </a:lnTo>
                    <a:cubicBezTo>
                      <a:pt x="922440" y="0"/>
                      <a:pt x="946547" y="8426"/>
                      <a:pt x="961846" y="25279"/>
                    </a:cubicBezTo>
                    <a:cubicBezTo>
                      <a:pt x="977146" y="42131"/>
                      <a:pt x="984795" y="61316"/>
                      <a:pt x="984795" y="82833"/>
                    </a:cubicBezTo>
                    <a:cubicBezTo>
                      <a:pt x="984795" y="98600"/>
                      <a:pt x="980301" y="112924"/>
                      <a:pt x="971313" y="125807"/>
                    </a:cubicBezTo>
                    <a:cubicBezTo>
                      <a:pt x="962326" y="138690"/>
                      <a:pt x="950092" y="146028"/>
                      <a:pt x="934614" y="147821"/>
                    </a:cubicBezTo>
                    <a:cubicBezTo>
                      <a:pt x="973277" y="155011"/>
                      <a:pt x="992608" y="178281"/>
                      <a:pt x="992608" y="217630"/>
                    </a:cubicBezTo>
                    <a:cubicBezTo>
                      <a:pt x="992608" y="240782"/>
                      <a:pt x="985401" y="261569"/>
                      <a:pt x="970987" y="279993"/>
                    </a:cubicBezTo>
                    <a:cubicBezTo>
                      <a:pt x="956573" y="298416"/>
                      <a:pt x="926270" y="307628"/>
                      <a:pt x="880077" y="307628"/>
                    </a:cubicBezTo>
                    <a:lnTo>
                      <a:pt x="733424" y="307628"/>
                    </a:lnTo>
                    <a:close/>
                    <a:moveTo>
                      <a:pt x="0" y="0"/>
                    </a:moveTo>
                    <a:lnTo>
                      <a:pt x="127537" y="0"/>
                    </a:lnTo>
                    <a:lnTo>
                      <a:pt x="167288" y="158648"/>
                    </a:lnTo>
                    <a:lnTo>
                      <a:pt x="205236" y="0"/>
                    </a:lnTo>
                    <a:lnTo>
                      <a:pt x="333747" y="0"/>
                    </a:lnTo>
                    <a:lnTo>
                      <a:pt x="333747" y="307628"/>
                    </a:lnTo>
                    <a:lnTo>
                      <a:pt x="239538" y="307628"/>
                    </a:lnTo>
                    <a:lnTo>
                      <a:pt x="239538" y="94055"/>
                    </a:lnTo>
                    <a:lnTo>
                      <a:pt x="192169" y="307628"/>
                    </a:lnTo>
                    <a:lnTo>
                      <a:pt x="126878" y="307628"/>
                    </a:lnTo>
                    <a:lnTo>
                      <a:pt x="77911" y="94055"/>
                    </a:lnTo>
                    <a:lnTo>
                      <a:pt x="77911" y="307628"/>
                    </a:lnTo>
                    <a:lnTo>
                      <a:pt x="0" y="3076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24" name="Freeform: Shape 23">
                <a:extLst>
                  <a:ext uri="{FF2B5EF4-FFF2-40B4-BE49-F238E27FC236}">
                    <a16:creationId xmlns:a16="http://schemas.microsoft.com/office/drawing/2014/main" id="{747E8220-ED86-4D05-9B0E-03E13196442C}"/>
                  </a:ext>
                </a:extLst>
              </p:cNvPr>
              <p:cNvSpPr/>
              <p:nvPr/>
            </p:nvSpPr>
            <p:spPr>
              <a:xfrm>
                <a:off x="4162847" y="4709073"/>
                <a:ext cx="2041789" cy="154460"/>
              </a:xfrm>
              <a:custGeom>
                <a:avLst/>
                <a:gdLst/>
                <a:ahLst/>
                <a:cxnLst/>
                <a:rect l="l" t="t" r="r" b="b"/>
                <a:pathLst>
                  <a:path w="4420641" h="334417">
                    <a:moveTo>
                      <a:pt x="2911748" y="178817"/>
                    </a:moveTo>
                    <a:cubicBezTo>
                      <a:pt x="2896418" y="178817"/>
                      <a:pt x="2884996" y="184100"/>
                      <a:pt x="2877480" y="194667"/>
                    </a:cubicBezTo>
                    <a:cubicBezTo>
                      <a:pt x="2869964" y="205234"/>
                      <a:pt x="2866206" y="216694"/>
                      <a:pt x="2866206" y="229047"/>
                    </a:cubicBezTo>
                    <a:cubicBezTo>
                      <a:pt x="2866206" y="246311"/>
                      <a:pt x="2870634" y="259780"/>
                      <a:pt x="2879489" y="269453"/>
                    </a:cubicBezTo>
                    <a:cubicBezTo>
                      <a:pt x="2888345" y="279127"/>
                      <a:pt x="2899395" y="283964"/>
                      <a:pt x="2912641" y="283964"/>
                    </a:cubicBezTo>
                    <a:cubicBezTo>
                      <a:pt x="2925589" y="283964"/>
                      <a:pt x="2936304" y="279313"/>
                      <a:pt x="2944788" y="270011"/>
                    </a:cubicBezTo>
                    <a:cubicBezTo>
                      <a:pt x="2953271" y="260710"/>
                      <a:pt x="2957512" y="247278"/>
                      <a:pt x="2957512" y="229716"/>
                    </a:cubicBezTo>
                    <a:cubicBezTo>
                      <a:pt x="2957512" y="214387"/>
                      <a:pt x="2953196" y="202071"/>
                      <a:pt x="2944564" y="192770"/>
                    </a:cubicBezTo>
                    <a:cubicBezTo>
                      <a:pt x="2935932" y="183468"/>
                      <a:pt x="2924993" y="178817"/>
                      <a:pt x="2911748" y="178817"/>
                    </a:cubicBezTo>
                    <a:close/>
                    <a:moveTo>
                      <a:pt x="368573" y="178817"/>
                    </a:moveTo>
                    <a:cubicBezTo>
                      <a:pt x="353244" y="178817"/>
                      <a:pt x="341821" y="184100"/>
                      <a:pt x="334305" y="194667"/>
                    </a:cubicBezTo>
                    <a:cubicBezTo>
                      <a:pt x="326789" y="205234"/>
                      <a:pt x="323031" y="216694"/>
                      <a:pt x="323031" y="229047"/>
                    </a:cubicBezTo>
                    <a:cubicBezTo>
                      <a:pt x="323031" y="246311"/>
                      <a:pt x="327459" y="259780"/>
                      <a:pt x="336314" y="269453"/>
                    </a:cubicBezTo>
                    <a:cubicBezTo>
                      <a:pt x="345170" y="279127"/>
                      <a:pt x="356220" y="283964"/>
                      <a:pt x="369466" y="283964"/>
                    </a:cubicBezTo>
                    <a:cubicBezTo>
                      <a:pt x="382414" y="283964"/>
                      <a:pt x="393129" y="279313"/>
                      <a:pt x="401613" y="270011"/>
                    </a:cubicBezTo>
                    <a:cubicBezTo>
                      <a:pt x="410096" y="260710"/>
                      <a:pt x="414337" y="247278"/>
                      <a:pt x="414337" y="229716"/>
                    </a:cubicBezTo>
                    <a:cubicBezTo>
                      <a:pt x="414337" y="214387"/>
                      <a:pt x="410021" y="202071"/>
                      <a:pt x="401389" y="192770"/>
                    </a:cubicBezTo>
                    <a:cubicBezTo>
                      <a:pt x="392757" y="183468"/>
                      <a:pt x="381819" y="178817"/>
                      <a:pt x="368573" y="178817"/>
                    </a:cubicBezTo>
                    <a:close/>
                    <a:moveTo>
                      <a:pt x="3547318" y="162297"/>
                    </a:moveTo>
                    <a:cubicBezTo>
                      <a:pt x="3535263" y="162297"/>
                      <a:pt x="3525068" y="167022"/>
                      <a:pt x="3516734" y="176473"/>
                    </a:cubicBezTo>
                    <a:cubicBezTo>
                      <a:pt x="3508400" y="185924"/>
                      <a:pt x="3504233" y="199876"/>
                      <a:pt x="3504233" y="218331"/>
                    </a:cubicBezTo>
                    <a:cubicBezTo>
                      <a:pt x="3504233" y="238720"/>
                      <a:pt x="3508921" y="254459"/>
                      <a:pt x="3518297" y="265547"/>
                    </a:cubicBezTo>
                    <a:cubicBezTo>
                      <a:pt x="3527673" y="276634"/>
                      <a:pt x="3538389" y="282178"/>
                      <a:pt x="3550444" y="282178"/>
                    </a:cubicBezTo>
                    <a:cubicBezTo>
                      <a:pt x="3562052" y="282178"/>
                      <a:pt x="3571726" y="277639"/>
                      <a:pt x="3579465" y="268560"/>
                    </a:cubicBezTo>
                    <a:cubicBezTo>
                      <a:pt x="3587204" y="259482"/>
                      <a:pt x="3591074" y="244599"/>
                      <a:pt x="3591074" y="223912"/>
                    </a:cubicBezTo>
                    <a:cubicBezTo>
                      <a:pt x="3591074" y="202630"/>
                      <a:pt x="3586907" y="187040"/>
                      <a:pt x="3578572" y="177143"/>
                    </a:cubicBezTo>
                    <a:cubicBezTo>
                      <a:pt x="3570238" y="167246"/>
                      <a:pt x="3559820" y="162297"/>
                      <a:pt x="3547318" y="162297"/>
                    </a:cubicBezTo>
                    <a:close/>
                    <a:moveTo>
                      <a:pt x="889843" y="162297"/>
                    </a:moveTo>
                    <a:cubicBezTo>
                      <a:pt x="877788" y="162297"/>
                      <a:pt x="867594" y="167022"/>
                      <a:pt x="859259" y="176473"/>
                    </a:cubicBezTo>
                    <a:cubicBezTo>
                      <a:pt x="850925" y="185924"/>
                      <a:pt x="846758" y="199876"/>
                      <a:pt x="846758" y="218331"/>
                    </a:cubicBezTo>
                    <a:cubicBezTo>
                      <a:pt x="846758" y="238720"/>
                      <a:pt x="851446" y="254459"/>
                      <a:pt x="860822" y="265547"/>
                    </a:cubicBezTo>
                    <a:cubicBezTo>
                      <a:pt x="870198" y="276634"/>
                      <a:pt x="880914" y="282178"/>
                      <a:pt x="892969" y="282178"/>
                    </a:cubicBezTo>
                    <a:cubicBezTo>
                      <a:pt x="904577" y="282178"/>
                      <a:pt x="914251" y="277639"/>
                      <a:pt x="921990" y="268560"/>
                    </a:cubicBezTo>
                    <a:cubicBezTo>
                      <a:pt x="929729" y="259482"/>
                      <a:pt x="933599" y="244599"/>
                      <a:pt x="933599" y="223912"/>
                    </a:cubicBezTo>
                    <a:cubicBezTo>
                      <a:pt x="933599" y="202630"/>
                      <a:pt x="929432" y="187040"/>
                      <a:pt x="921097" y="177143"/>
                    </a:cubicBezTo>
                    <a:cubicBezTo>
                      <a:pt x="912763" y="167246"/>
                      <a:pt x="902345" y="162297"/>
                      <a:pt x="889843" y="162297"/>
                    </a:cubicBezTo>
                    <a:close/>
                    <a:moveTo>
                      <a:pt x="4071267" y="95771"/>
                    </a:moveTo>
                    <a:lnTo>
                      <a:pt x="3996035" y="207615"/>
                    </a:lnTo>
                    <a:lnTo>
                      <a:pt x="4071267" y="207615"/>
                    </a:lnTo>
                    <a:close/>
                    <a:moveTo>
                      <a:pt x="1528093" y="95771"/>
                    </a:moveTo>
                    <a:lnTo>
                      <a:pt x="1452860" y="207615"/>
                    </a:lnTo>
                    <a:lnTo>
                      <a:pt x="1528093" y="207615"/>
                    </a:lnTo>
                    <a:close/>
                    <a:moveTo>
                      <a:pt x="2645197" y="52015"/>
                    </a:moveTo>
                    <a:cubicBezTo>
                      <a:pt x="2633588" y="52015"/>
                      <a:pt x="2623951" y="56592"/>
                      <a:pt x="2616287" y="65745"/>
                    </a:cubicBezTo>
                    <a:cubicBezTo>
                      <a:pt x="2608622" y="74898"/>
                      <a:pt x="2604790" y="89892"/>
                      <a:pt x="2604790" y="110728"/>
                    </a:cubicBezTo>
                    <a:cubicBezTo>
                      <a:pt x="2604790" y="131862"/>
                      <a:pt x="2608957" y="147377"/>
                      <a:pt x="2617291" y="157274"/>
                    </a:cubicBezTo>
                    <a:cubicBezTo>
                      <a:pt x="2625626" y="167171"/>
                      <a:pt x="2636044" y="172120"/>
                      <a:pt x="2648545" y="172120"/>
                    </a:cubicBezTo>
                    <a:cubicBezTo>
                      <a:pt x="2660600" y="172120"/>
                      <a:pt x="2670758" y="167357"/>
                      <a:pt x="2679018" y="157832"/>
                    </a:cubicBezTo>
                    <a:cubicBezTo>
                      <a:pt x="2687278" y="148307"/>
                      <a:pt x="2691408" y="134317"/>
                      <a:pt x="2691408" y="115863"/>
                    </a:cubicBezTo>
                    <a:cubicBezTo>
                      <a:pt x="2691408" y="95622"/>
                      <a:pt x="2686757" y="79921"/>
                      <a:pt x="2677455" y="68759"/>
                    </a:cubicBezTo>
                    <a:cubicBezTo>
                      <a:pt x="2668153" y="57597"/>
                      <a:pt x="2657401" y="52015"/>
                      <a:pt x="2645197" y="52015"/>
                    </a:cubicBezTo>
                    <a:close/>
                    <a:moveTo>
                      <a:pt x="102022" y="52015"/>
                    </a:moveTo>
                    <a:cubicBezTo>
                      <a:pt x="90413" y="52015"/>
                      <a:pt x="80776" y="56592"/>
                      <a:pt x="73112" y="65745"/>
                    </a:cubicBezTo>
                    <a:cubicBezTo>
                      <a:pt x="65447" y="74898"/>
                      <a:pt x="61615" y="89892"/>
                      <a:pt x="61615" y="110728"/>
                    </a:cubicBezTo>
                    <a:cubicBezTo>
                      <a:pt x="61615" y="131862"/>
                      <a:pt x="65782" y="147377"/>
                      <a:pt x="74116" y="157274"/>
                    </a:cubicBezTo>
                    <a:cubicBezTo>
                      <a:pt x="82451" y="167171"/>
                      <a:pt x="92869" y="172120"/>
                      <a:pt x="105370" y="172120"/>
                    </a:cubicBezTo>
                    <a:cubicBezTo>
                      <a:pt x="117425" y="172120"/>
                      <a:pt x="127583" y="167357"/>
                      <a:pt x="135843" y="157832"/>
                    </a:cubicBezTo>
                    <a:cubicBezTo>
                      <a:pt x="144103" y="148307"/>
                      <a:pt x="148233" y="134317"/>
                      <a:pt x="148233" y="115863"/>
                    </a:cubicBezTo>
                    <a:cubicBezTo>
                      <a:pt x="148233" y="95622"/>
                      <a:pt x="143582" y="79921"/>
                      <a:pt x="134280" y="68759"/>
                    </a:cubicBezTo>
                    <a:cubicBezTo>
                      <a:pt x="124978" y="57597"/>
                      <a:pt x="114226" y="52015"/>
                      <a:pt x="102022" y="52015"/>
                    </a:cubicBezTo>
                    <a:close/>
                    <a:moveTo>
                      <a:pt x="2911525" y="49783"/>
                    </a:moveTo>
                    <a:cubicBezTo>
                      <a:pt x="2899469" y="49783"/>
                      <a:pt x="2889870" y="53355"/>
                      <a:pt x="2882726" y="60499"/>
                    </a:cubicBezTo>
                    <a:cubicBezTo>
                      <a:pt x="2875583" y="67642"/>
                      <a:pt x="2872011" y="77093"/>
                      <a:pt x="2872011" y="88850"/>
                    </a:cubicBezTo>
                    <a:cubicBezTo>
                      <a:pt x="2872011" y="101352"/>
                      <a:pt x="2875545" y="111100"/>
                      <a:pt x="2882615" y="118095"/>
                    </a:cubicBezTo>
                    <a:cubicBezTo>
                      <a:pt x="2889684" y="125090"/>
                      <a:pt x="2899097" y="128588"/>
                      <a:pt x="2910855" y="128588"/>
                    </a:cubicBezTo>
                    <a:cubicBezTo>
                      <a:pt x="2922761" y="128588"/>
                      <a:pt x="2932286" y="125053"/>
                      <a:pt x="2939430" y="117984"/>
                    </a:cubicBezTo>
                    <a:cubicBezTo>
                      <a:pt x="2946574" y="110914"/>
                      <a:pt x="2950145" y="101129"/>
                      <a:pt x="2950145" y="88627"/>
                    </a:cubicBezTo>
                    <a:cubicBezTo>
                      <a:pt x="2950145" y="76870"/>
                      <a:pt x="2946611" y="67456"/>
                      <a:pt x="2939541" y="60387"/>
                    </a:cubicBezTo>
                    <a:cubicBezTo>
                      <a:pt x="2932472" y="53318"/>
                      <a:pt x="2923133" y="49783"/>
                      <a:pt x="2911525" y="49783"/>
                    </a:cubicBezTo>
                    <a:close/>
                    <a:moveTo>
                      <a:pt x="368350" y="49783"/>
                    </a:moveTo>
                    <a:cubicBezTo>
                      <a:pt x="356294" y="49783"/>
                      <a:pt x="346695" y="53355"/>
                      <a:pt x="339551" y="60499"/>
                    </a:cubicBezTo>
                    <a:cubicBezTo>
                      <a:pt x="332408" y="67642"/>
                      <a:pt x="328836" y="77093"/>
                      <a:pt x="328836" y="88850"/>
                    </a:cubicBezTo>
                    <a:cubicBezTo>
                      <a:pt x="328836" y="101352"/>
                      <a:pt x="332370" y="111100"/>
                      <a:pt x="339440" y="118095"/>
                    </a:cubicBezTo>
                    <a:cubicBezTo>
                      <a:pt x="346509" y="125090"/>
                      <a:pt x="355922" y="128588"/>
                      <a:pt x="367680" y="128588"/>
                    </a:cubicBezTo>
                    <a:cubicBezTo>
                      <a:pt x="379586" y="128588"/>
                      <a:pt x="389111" y="125053"/>
                      <a:pt x="396255" y="117984"/>
                    </a:cubicBezTo>
                    <a:cubicBezTo>
                      <a:pt x="403399" y="110914"/>
                      <a:pt x="406971" y="101129"/>
                      <a:pt x="406971" y="88627"/>
                    </a:cubicBezTo>
                    <a:cubicBezTo>
                      <a:pt x="406971" y="76870"/>
                      <a:pt x="403436" y="67456"/>
                      <a:pt x="396366" y="60387"/>
                    </a:cubicBezTo>
                    <a:cubicBezTo>
                      <a:pt x="389297" y="53318"/>
                      <a:pt x="379958" y="49783"/>
                      <a:pt x="368350" y="49783"/>
                    </a:cubicBezTo>
                    <a:close/>
                    <a:moveTo>
                      <a:pt x="3731716" y="5804"/>
                    </a:moveTo>
                    <a:lnTo>
                      <a:pt x="3897585" y="5804"/>
                    </a:lnTo>
                    <a:lnTo>
                      <a:pt x="3897585" y="64517"/>
                    </a:lnTo>
                    <a:lnTo>
                      <a:pt x="3779267" y="64517"/>
                    </a:lnTo>
                    <a:lnTo>
                      <a:pt x="3769444" y="120104"/>
                    </a:lnTo>
                    <a:cubicBezTo>
                      <a:pt x="3783434" y="113109"/>
                      <a:pt x="3797722" y="109612"/>
                      <a:pt x="3812307" y="109612"/>
                    </a:cubicBezTo>
                    <a:cubicBezTo>
                      <a:pt x="3840138" y="109612"/>
                      <a:pt x="3863727" y="119732"/>
                      <a:pt x="3883075" y="139973"/>
                    </a:cubicBezTo>
                    <a:cubicBezTo>
                      <a:pt x="3902422" y="160214"/>
                      <a:pt x="3912096" y="186482"/>
                      <a:pt x="3912096" y="218777"/>
                    </a:cubicBezTo>
                    <a:cubicBezTo>
                      <a:pt x="3912096" y="245715"/>
                      <a:pt x="3904283" y="269751"/>
                      <a:pt x="3888655" y="290885"/>
                    </a:cubicBezTo>
                    <a:cubicBezTo>
                      <a:pt x="3867373" y="319757"/>
                      <a:pt x="3837831" y="334194"/>
                      <a:pt x="3800028" y="334194"/>
                    </a:cubicBezTo>
                    <a:cubicBezTo>
                      <a:pt x="3769816" y="334194"/>
                      <a:pt x="3745185" y="326082"/>
                      <a:pt x="3726135" y="309860"/>
                    </a:cubicBezTo>
                    <a:cubicBezTo>
                      <a:pt x="3707085" y="293638"/>
                      <a:pt x="3695700" y="271835"/>
                      <a:pt x="3691979" y="244450"/>
                    </a:cubicBezTo>
                    <a:lnTo>
                      <a:pt x="3754487" y="237976"/>
                    </a:lnTo>
                    <a:cubicBezTo>
                      <a:pt x="3756273" y="252115"/>
                      <a:pt x="3761556" y="263314"/>
                      <a:pt x="3770337" y="271574"/>
                    </a:cubicBezTo>
                    <a:cubicBezTo>
                      <a:pt x="3779118" y="279834"/>
                      <a:pt x="3789238" y="283964"/>
                      <a:pt x="3800698" y="283964"/>
                    </a:cubicBezTo>
                    <a:cubicBezTo>
                      <a:pt x="3813795" y="283964"/>
                      <a:pt x="3824883" y="278643"/>
                      <a:pt x="3833961" y="268002"/>
                    </a:cubicBezTo>
                    <a:cubicBezTo>
                      <a:pt x="3843040" y="257361"/>
                      <a:pt x="3847579" y="241325"/>
                      <a:pt x="3847579" y="219894"/>
                    </a:cubicBezTo>
                    <a:cubicBezTo>
                      <a:pt x="3847579" y="199802"/>
                      <a:pt x="3843077" y="184733"/>
                      <a:pt x="3834073" y="174687"/>
                    </a:cubicBezTo>
                    <a:cubicBezTo>
                      <a:pt x="3825069" y="164641"/>
                      <a:pt x="3813349" y="159618"/>
                      <a:pt x="3798912" y="159618"/>
                    </a:cubicBezTo>
                    <a:cubicBezTo>
                      <a:pt x="3780904" y="159618"/>
                      <a:pt x="3764756" y="167581"/>
                      <a:pt x="3750469" y="183505"/>
                    </a:cubicBezTo>
                    <a:lnTo>
                      <a:pt x="3699569" y="176138"/>
                    </a:lnTo>
                    <a:close/>
                    <a:moveTo>
                      <a:pt x="3062436" y="5804"/>
                    </a:moveTo>
                    <a:lnTo>
                      <a:pt x="3276972" y="5804"/>
                    </a:lnTo>
                    <a:lnTo>
                      <a:pt x="3276972" y="51346"/>
                    </a:lnTo>
                    <a:cubicBezTo>
                      <a:pt x="3259261" y="68759"/>
                      <a:pt x="3241253" y="93762"/>
                      <a:pt x="3222947" y="126355"/>
                    </a:cubicBezTo>
                    <a:cubicBezTo>
                      <a:pt x="3204642" y="158948"/>
                      <a:pt x="3190689" y="193588"/>
                      <a:pt x="3181089" y="230274"/>
                    </a:cubicBezTo>
                    <a:cubicBezTo>
                      <a:pt x="3171490" y="266960"/>
                      <a:pt x="3166765" y="299740"/>
                      <a:pt x="3166914" y="328613"/>
                    </a:cubicBezTo>
                    <a:lnTo>
                      <a:pt x="3106415" y="328613"/>
                    </a:lnTo>
                    <a:cubicBezTo>
                      <a:pt x="3107457" y="283369"/>
                      <a:pt x="3116796" y="237232"/>
                      <a:pt x="3134432" y="190202"/>
                    </a:cubicBezTo>
                    <a:cubicBezTo>
                      <a:pt x="3152068" y="143173"/>
                      <a:pt x="3175620" y="101129"/>
                      <a:pt x="3205088" y="64071"/>
                    </a:cubicBezTo>
                    <a:lnTo>
                      <a:pt x="3062436" y="64071"/>
                    </a:lnTo>
                    <a:close/>
                    <a:moveTo>
                      <a:pt x="1188541" y="5804"/>
                    </a:moveTo>
                    <a:lnTo>
                      <a:pt x="1354410" y="5804"/>
                    </a:lnTo>
                    <a:lnTo>
                      <a:pt x="1354410" y="64517"/>
                    </a:lnTo>
                    <a:lnTo>
                      <a:pt x="1236092" y="64517"/>
                    </a:lnTo>
                    <a:lnTo>
                      <a:pt x="1226269" y="120104"/>
                    </a:lnTo>
                    <a:cubicBezTo>
                      <a:pt x="1240259" y="113109"/>
                      <a:pt x="1254547" y="109612"/>
                      <a:pt x="1269132" y="109612"/>
                    </a:cubicBezTo>
                    <a:cubicBezTo>
                      <a:pt x="1296963" y="109612"/>
                      <a:pt x="1320552" y="119732"/>
                      <a:pt x="1339900" y="139973"/>
                    </a:cubicBezTo>
                    <a:cubicBezTo>
                      <a:pt x="1359247" y="160214"/>
                      <a:pt x="1368921" y="186482"/>
                      <a:pt x="1368921" y="218777"/>
                    </a:cubicBezTo>
                    <a:cubicBezTo>
                      <a:pt x="1368921" y="245715"/>
                      <a:pt x="1361108" y="269751"/>
                      <a:pt x="1345481" y="290885"/>
                    </a:cubicBezTo>
                    <a:cubicBezTo>
                      <a:pt x="1324198" y="319757"/>
                      <a:pt x="1294656" y="334194"/>
                      <a:pt x="1256854" y="334194"/>
                    </a:cubicBezTo>
                    <a:cubicBezTo>
                      <a:pt x="1226641" y="334194"/>
                      <a:pt x="1202010" y="326082"/>
                      <a:pt x="1182960" y="309860"/>
                    </a:cubicBezTo>
                    <a:cubicBezTo>
                      <a:pt x="1163910" y="293638"/>
                      <a:pt x="1152525" y="271835"/>
                      <a:pt x="1148804" y="244450"/>
                    </a:cubicBezTo>
                    <a:lnTo>
                      <a:pt x="1211312" y="237976"/>
                    </a:lnTo>
                    <a:cubicBezTo>
                      <a:pt x="1213098" y="252115"/>
                      <a:pt x="1218381" y="263314"/>
                      <a:pt x="1227162" y="271574"/>
                    </a:cubicBezTo>
                    <a:cubicBezTo>
                      <a:pt x="1235943" y="279834"/>
                      <a:pt x="1246063" y="283964"/>
                      <a:pt x="1257523" y="283964"/>
                    </a:cubicBezTo>
                    <a:cubicBezTo>
                      <a:pt x="1270620" y="283964"/>
                      <a:pt x="1281708" y="278643"/>
                      <a:pt x="1290786" y="268002"/>
                    </a:cubicBezTo>
                    <a:cubicBezTo>
                      <a:pt x="1299865" y="257361"/>
                      <a:pt x="1304404" y="241325"/>
                      <a:pt x="1304404" y="219894"/>
                    </a:cubicBezTo>
                    <a:cubicBezTo>
                      <a:pt x="1304404" y="199802"/>
                      <a:pt x="1299902" y="184733"/>
                      <a:pt x="1290898" y="174687"/>
                    </a:cubicBezTo>
                    <a:cubicBezTo>
                      <a:pt x="1281894" y="164641"/>
                      <a:pt x="1270174" y="159618"/>
                      <a:pt x="1255737" y="159618"/>
                    </a:cubicBezTo>
                    <a:cubicBezTo>
                      <a:pt x="1237729" y="159618"/>
                      <a:pt x="1221581" y="167581"/>
                      <a:pt x="1207294" y="183505"/>
                    </a:cubicBezTo>
                    <a:lnTo>
                      <a:pt x="1156395" y="176138"/>
                    </a:lnTo>
                    <a:close/>
                    <a:moveTo>
                      <a:pt x="519261" y="5804"/>
                    </a:moveTo>
                    <a:lnTo>
                      <a:pt x="733797" y="5804"/>
                    </a:lnTo>
                    <a:lnTo>
                      <a:pt x="733797" y="51346"/>
                    </a:lnTo>
                    <a:cubicBezTo>
                      <a:pt x="716086" y="68759"/>
                      <a:pt x="698078" y="93762"/>
                      <a:pt x="679772" y="126355"/>
                    </a:cubicBezTo>
                    <a:cubicBezTo>
                      <a:pt x="661467" y="158948"/>
                      <a:pt x="647514" y="193588"/>
                      <a:pt x="637914" y="230274"/>
                    </a:cubicBezTo>
                    <a:cubicBezTo>
                      <a:pt x="628315" y="266960"/>
                      <a:pt x="623590" y="299740"/>
                      <a:pt x="623739" y="328613"/>
                    </a:cubicBezTo>
                    <a:lnTo>
                      <a:pt x="563240" y="328613"/>
                    </a:lnTo>
                    <a:cubicBezTo>
                      <a:pt x="564282" y="283369"/>
                      <a:pt x="573621" y="237232"/>
                      <a:pt x="591257" y="190202"/>
                    </a:cubicBezTo>
                    <a:cubicBezTo>
                      <a:pt x="608893" y="143173"/>
                      <a:pt x="632445" y="101129"/>
                      <a:pt x="661913" y="64071"/>
                    </a:cubicBezTo>
                    <a:lnTo>
                      <a:pt x="519261" y="64071"/>
                    </a:lnTo>
                    <a:close/>
                    <a:moveTo>
                      <a:pt x="4308797" y="0"/>
                    </a:moveTo>
                    <a:cubicBezTo>
                      <a:pt x="4339605" y="0"/>
                      <a:pt x="4364310" y="9823"/>
                      <a:pt x="4382913" y="29468"/>
                    </a:cubicBezTo>
                    <a:cubicBezTo>
                      <a:pt x="4398243" y="45541"/>
                      <a:pt x="4405907" y="63698"/>
                      <a:pt x="4405907" y="83939"/>
                    </a:cubicBezTo>
                    <a:cubicBezTo>
                      <a:pt x="4405907" y="112663"/>
                      <a:pt x="4390206" y="135582"/>
                      <a:pt x="4358803" y="152698"/>
                    </a:cubicBezTo>
                    <a:cubicBezTo>
                      <a:pt x="4377556" y="156716"/>
                      <a:pt x="4392551" y="165720"/>
                      <a:pt x="4403787" y="179710"/>
                    </a:cubicBezTo>
                    <a:cubicBezTo>
                      <a:pt x="4415023" y="193700"/>
                      <a:pt x="4420641" y="210592"/>
                      <a:pt x="4420641" y="230386"/>
                    </a:cubicBezTo>
                    <a:cubicBezTo>
                      <a:pt x="4420641" y="259110"/>
                      <a:pt x="4410149" y="283592"/>
                      <a:pt x="4389165" y="303833"/>
                    </a:cubicBezTo>
                    <a:cubicBezTo>
                      <a:pt x="4368179" y="324073"/>
                      <a:pt x="4342061" y="334194"/>
                      <a:pt x="4310807" y="334194"/>
                    </a:cubicBezTo>
                    <a:cubicBezTo>
                      <a:pt x="4281189" y="334194"/>
                      <a:pt x="4256633" y="325673"/>
                      <a:pt x="4237137" y="308632"/>
                    </a:cubicBezTo>
                    <a:cubicBezTo>
                      <a:pt x="4217640" y="291592"/>
                      <a:pt x="4206329" y="269305"/>
                      <a:pt x="4203203" y="241771"/>
                    </a:cubicBezTo>
                    <a:lnTo>
                      <a:pt x="4263925" y="234404"/>
                    </a:lnTo>
                    <a:cubicBezTo>
                      <a:pt x="4265861" y="249882"/>
                      <a:pt x="4271069" y="261714"/>
                      <a:pt x="4279553" y="269900"/>
                    </a:cubicBezTo>
                    <a:cubicBezTo>
                      <a:pt x="4288035" y="278085"/>
                      <a:pt x="4298305" y="282178"/>
                      <a:pt x="4310360" y="282178"/>
                    </a:cubicBezTo>
                    <a:cubicBezTo>
                      <a:pt x="4323308" y="282178"/>
                      <a:pt x="4334209" y="277267"/>
                      <a:pt x="4343065" y="267444"/>
                    </a:cubicBezTo>
                    <a:cubicBezTo>
                      <a:pt x="4351920" y="257622"/>
                      <a:pt x="4356348" y="244376"/>
                      <a:pt x="4356348" y="227707"/>
                    </a:cubicBezTo>
                    <a:cubicBezTo>
                      <a:pt x="4356348" y="211931"/>
                      <a:pt x="4352106" y="199430"/>
                      <a:pt x="4343623" y="190202"/>
                    </a:cubicBezTo>
                    <a:cubicBezTo>
                      <a:pt x="4335140" y="180975"/>
                      <a:pt x="4324797" y="176361"/>
                      <a:pt x="4312593" y="176361"/>
                    </a:cubicBezTo>
                    <a:cubicBezTo>
                      <a:pt x="4304555" y="176361"/>
                      <a:pt x="4294956" y="177924"/>
                      <a:pt x="4283794" y="181049"/>
                    </a:cubicBezTo>
                    <a:lnTo>
                      <a:pt x="4290715" y="129927"/>
                    </a:lnTo>
                    <a:cubicBezTo>
                      <a:pt x="4307681" y="130373"/>
                      <a:pt x="4320629" y="126690"/>
                      <a:pt x="4329559" y="118877"/>
                    </a:cubicBezTo>
                    <a:cubicBezTo>
                      <a:pt x="4338489" y="111063"/>
                      <a:pt x="4342953" y="100682"/>
                      <a:pt x="4342953" y="87734"/>
                    </a:cubicBezTo>
                    <a:cubicBezTo>
                      <a:pt x="4342953" y="76721"/>
                      <a:pt x="4339679" y="67940"/>
                      <a:pt x="4333131" y="61392"/>
                    </a:cubicBezTo>
                    <a:cubicBezTo>
                      <a:pt x="4326582" y="54843"/>
                      <a:pt x="4317876" y="51569"/>
                      <a:pt x="4307011" y="51569"/>
                    </a:cubicBezTo>
                    <a:cubicBezTo>
                      <a:pt x="4296295" y="51569"/>
                      <a:pt x="4287143" y="55290"/>
                      <a:pt x="4279553" y="62731"/>
                    </a:cubicBezTo>
                    <a:cubicBezTo>
                      <a:pt x="4271963" y="70172"/>
                      <a:pt x="4267349" y="81037"/>
                      <a:pt x="4265711" y="95324"/>
                    </a:cubicBezTo>
                    <a:lnTo>
                      <a:pt x="4207892" y="85502"/>
                    </a:lnTo>
                    <a:cubicBezTo>
                      <a:pt x="4211910" y="65708"/>
                      <a:pt x="4217975" y="49895"/>
                      <a:pt x="4226086" y="38063"/>
                    </a:cubicBezTo>
                    <a:cubicBezTo>
                      <a:pt x="4234197" y="26231"/>
                      <a:pt x="4245508" y="16929"/>
                      <a:pt x="4260019" y="10158"/>
                    </a:cubicBezTo>
                    <a:cubicBezTo>
                      <a:pt x="4274529" y="3386"/>
                      <a:pt x="4290789" y="0"/>
                      <a:pt x="4308797" y="0"/>
                    </a:cubicBezTo>
                    <a:close/>
                    <a:moveTo>
                      <a:pt x="4079304" y="0"/>
                    </a:moveTo>
                    <a:lnTo>
                      <a:pt x="4131989" y="0"/>
                    </a:lnTo>
                    <a:lnTo>
                      <a:pt x="4131989" y="207615"/>
                    </a:lnTo>
                    <a:lnTo>
                      <a:pt x="4172619" y="207615"/>
                    </a:lnTo>
                    <a:lnTo>
                      <a:pt x="4172619" y="262756"/>
                    </a:lnTo>
                    <a:lnTo>
                      <a:pt x="4131989" y="262756"/>
                    </a:lnTo>
                    <a:lnTo>
                      <a:pt x="4131989" y="328613"/>
                    </a:lnTo>
                    <a:lnTo>
                      <a:pt x="4071267" y="328613"/>
                    </a:lnTo>
                    <a:lnTo>
                      <a:pt x="4071267" y="262756"/>
                    </a:lnTo>
                    <a:lnTo>
                      <a:pt x="3937322" y="262756"/>
                    </a:lnTo>
                    <a:lnTo>
                      <a:pt x="3937322" y="207839"/>
                    </a:lnTo>
                    <a:close/>
                    <a:moveTo>
                      <a:pt x="3553569" y="0"/>
                    </a:moveTo>
                    <a:cubicBezTo>
                      <a:pt x="3578423" y="0"/>
                      <a:pt x="3598999" y="6958"/>
                      <a:pt x="3615296" y="20873"/>
                    </a:cubicBezTo>
                    <a:cubicBezTo>
                      <a:pt x="3631592" y="34789"/>
                      <a:pt x="3641973" y="54992"/>
                      <a:pt x="3646438" y="81483"/>
                    </a:cubicBezTo>
                    <a:lnTo>
                      <a:pt x="3585716" y="88181"/>
                    </a:lnTo>
                    <a:cubicBezTo>
                      <a:pt x="3584228" y="75679"/>
                      <a:pt x="3580358" y="66452"/>
                      <a:pt x="3574107" y="60499"/>
                    </a:cubicBezTo>
                    <a:cubicBezTo>
                      <a:pt x="3567857" y="54546"/>
                      <a:pt x="3559745" y="51569"/>
                      <a:pt x="3549774" y="51569"/>
                    </a:cubicBezTo>
                    <a:cubicBezTo>
                      <a:pt x="3536528" y="51569"/>
                      <a:pt x="3525329" y="57522"/>
                      <a:pt x="3516176" y="69428"/>
                    </a:cubicBezTo>
                    <a:cubicBezTo>
                      <a:pt x="3507023" y="81335"/>
                      <a:pt x="3501256" y="106114"/>
                      <a:pt x="3498875" y="143768"/>
                    </a:cubicBezTo>
                    <a:cubicBezTo>
                      <a:pt x="3514502" y="125313"/>
                      <a:pt x="3533924" y="116086"/>
                      <a:pt x="3557141" y="116086"/>
                    </a:cubicBezTo>
                    <a:cubicBezTo>
                      <a:pt x="3583335" y="116086"/>
                      <a:pt x="3605771" y="126057"/>
                      <a:pt x="3624448" y="146000"/>
                    </a:cubicBezTo>
                    <a:cubicBezTo>
                      <a:pt x="3643126" y="165943"/>
                      <a:pt x="3652465" y="191691"/>
                      <a:pt x="3652465" y="223242"/>
                    </a:cubicBezTo>
                    <a:cubicBezTo>
                      <a:pt x="3652465" y="256729"/>
                      <a:pt x="3642643" y="283592"/>
                      <a:pt x="3622997" y="303833"/>
                    </a:cubicBezTo>
                    <a:cubicBezTo>
                      <a:pt x="3603352" y="324073"/>
                      <a:pt x="3578126" y="334194"/>
                      <a:pt x="3547318" y="334194"/>
                    </a:cubicBezTo>
                    <a:cubicBezTo>
                      <a:pt x="3514278" y="334194"/>
                      <a:pt x="3487117" y="321357"/>
                      <a:pt x="3465835" y="295684"/>
                    </a:cubicBezTo>
                    <a:cubicBezTo>
                      <a:pt x="3444552" y="270011"/>
                      <a:pt x="3433911" y="227930"/>
                      <a:pt x="3433911" y="169441"/>
                    </a:cubicBezTo>
                    <a:cubicBezTo>
                      <a:pt x="3433911" y="109463"/>
                      <a:pt x="3444999" y="66229"/>
                      <a:pt x="3467174" y="39737"/>
                    </a:cubicBezTo>
                    <a:cubicBezTo>
                      <a:pt x="3489350" y="13246"/>
                      <a:pt x="3518148" y="0"/>
                      <a:pt x="3553569" y="0"/>
                    </a:cubicBezTo>
                    <a:close/>
                    <a:moveTo>
                      <a:pt x="2910855" y="0"/>
                    </a:moveTo>
                    <a:cubicBezTo>
                      <a:pt x="2941960" y="0"/>
                      <a:pt x="2966107" y="7962"/>
                      <a:pt x="2983297" y="23887"/>
                    </a:cubicBezTo>
                    <a:cubicBezTo>
                      <a:pt x="3000487" y="39812"/>
                      <a:pt x="3009081" y="59978"/>
                      <a:pt x="3009081" y="84386"/>
                    </a:cubicBezTo>
                    <a:cubicBezTo>
                      <a:pt x="3009081" y="99566"/>
                      <a:pt x="3005137" y="113072"/>
                      <a:pt x="2997250" y="124904"/>
                    </a:cubicBezTo>
                    <a:cubicBezTo>
                      <a:pt x="2989362" y="136736"/>
                      <a:pt x="2978274" y="145777"/>
                      <a:pt x="2963986" y="152028"/>
                    </a:cubicBezTo>
                    <a:cubicBezTo>
                      <a:pt x="2982143" y="159321"/>
                      <a:pt x="2995947" y="169962"/>
                      <a:pt x="3005398" y="183952"/>
                    </a:cubicBezTo>
                    <a:cubicBezTo>
                      <a:pt x="3014848" y="197941"/>
                      <a:pt x="3019574" y="214089"/>
                      <a:pt x="3019574" y="232395"/>
                    </a:cubicBezTo>
                    <a:cubicBezTo>
                      <a:pt x="3019574" y="262607"/>
                      <a:pt x="3009937" y="287164"/>
                      <a:pt x="2990664" y="306065"/>
                    </a:cubicBezTo>
                    <a:cubicBezTo>
                      <a:pt x="2971391" y="324966"/>
                      <a:pt x="2945755" y="334417"/>
                      <a:pt x="2913757" y="334417"/>
                    </a:cubicBezTo>
                    <a:cubicBezTo>
                      <a:pt x="2883991" y="334417"/>
                      <a:pt x="2859211" y="326603"/>
                      <a:pt x="2839417" y="310976"/>
                    </a:cubicBezTo>
                    <a:cubicBezTo>
                      <a:pt x="2816051" y="292522"/>
                      <a:pt x="2804368" y="267221"/>
                      <a:pt x="2804368" y="235074"/>
                    </a:cubicBezTo>
                    <a:cubicBezTo>
                      <a:pt x="2804368" y="217364"/>
                      <a:pt x="2808759" y="201104"/>
                      <a:pt x="2817540" y="186296"/>
                    </a:cubicBezTo>
                    <a:cubicBezTo>
                      <a:pt x="2826320" y="171487"/>
                      <a:pt x="2840161" y="160065"/>
                      <a:pt x="2859063" y="152028"/>
                    </a:cubicBezTo>
                    <a:cubicBezTo>
                      <a:pt x="2842840" y="145182"/>
                      <a:pt x="2831046" y="135768"/>
                      <a:pt x="2823679" y="123788"/>
                    </a:cubicBezTo>
                    <a:cubicBezTo>
                      <a:pt x="2816312" y="111807"/>
                      <a:pt x="2812628" y="98673"/>
                      <a:pt x="2812628" y="84386"/>
                    </a:cubicBezTo>
                    <a:cubicBezTo>
                      <a:pt x="2812628" y="59978"/>
                      <a:pt x="2821149" y="39812"/>
                      <a:pt x="2838189" y="23887"/>
                    </a:cubicBezTo>
                    <a:cubicBezTo>
                      <a:pt x="2855230" y="7962"/>
                      <a:pt x="2879452" y="0"/>
                      <a:pt x="2910855" y="0"/>
                    </a:cubicBezTo>
                    <a:close/>
                    <a:moveTo>
                      <a:pt x="2648099" y="0"/>
                    </a:moveTo>
                    <a:cubicBezTo>
                      <a:pt x="2681287" y="0"/>
                      <a:pt x="2708523" y="12836"/>
                      <a:pt x="2729805" y="38509"/>
                    </a:cubicBezTo>
                    <a:cubicBezTo>
                      <a:pt x="2751088" y="64182"/>
                      <a:pt x="2761729" y="106412"/>
                      <a:pt x="2761729" y="165199"/>
                    </a:cubicBezTo>
                    <a:cubicBezTo>
                      <a:pt x="2761729" y="225028"/>
                      <a:pt x="2750641" y="268188"/>
                      <a:pt x="2728466" y="294680"/>
                    </a:cubicBezTo>
                    <a:cubicBezTo>
                      <a:pt x="2706291" y="321171"/>
                      <a:pt x="2677418" y="334417"/>
                      <a:pt x="2641848" y="334417"/>
                    </a:cubicBezTo>
                    <a:cubicBezTo>
                      <a:pt x="2616250" y="334417"/>
                      <a:pt x="2595562" y="327608"/>
                      <a:pt x="2579787" y="313990"/>
                    </a:cubicBezTo>
                    <a:cubicBezTo>
                      <a:pt x="2564011" y="300372"/>
                      <a:pt x="2553891" y="280020"/>
                      <a:pt x="2549426" y="252933"/>
                    </a:cubicBezTo>
                    <a:lnTo>
                      <a:pt x="2610148" y="246236"/>
                    </a:lnTo>
                    <a:cubicBezTo>
                      <a:pt x="2611636" y="258589"/>
                      <a:pt x="2615505" y="267742"/>
                      <a:pt x="2621756" y="273695"/>
                    </a:cubicBezTo>
                    <a:cubicBezTo>
                      <a:pt x="2628007" y="279648"/>
                      <a:pt x="2636267" y="282625"/>
                      <a:pt x="2646536" y="282625"/>
                    </a:cubicBezTo>
                    <a:cubicBezTo>
                      <a:pt x="2659484" y="282625"/>
                      <a:pt x="2670497" y="276672"/>
                      <a:pt x="2679576" y="264765"/>
                    </a:cubicBezTo>
                    <a:cubicBezTo>
                      <a:pt x="2688654" y="252859"/>
                      <a:pt x="2694459" y="228154"/>
                      <a:pt x="2696989" y="190649"/>
                    </a:cubicBezTo>
                    <a:cubicBezTo>
                      <a:pt x="2681213" y="208955"/>
                      <a:pt x="2661493" y="218108"/>
                      <a:pt x="2637830" y="218108"/>
                    </a:cubicBezTo>
                    <a:cubicBezTo>
                      <a:pt x="2612082" y="218108"/>
                      <a:pt x="2589870" y="208173"/>
                      <a:pt x="2571192" y="188305"/>
                    </a:cubicBezTo>
                    <a:cubicBezTo>
                      <a:pt x="2552514" y="168436"/>
                      <a:pt x="2543175" y="142577"/>
                      <a:pt x="2543175" y="110728"/>
                    </a:cubicBezTo>
                    <a:cubicBezTo>
                      <a:pt x="2543175" y="77539"/>
                      <a:pt x="2553035" y="50788"/>
                      <a:pt x="2572755" y="30473"/>
                    </a:cubicBezTo>
                    <a:cubicBezTo>
                      <a:pt x="2592474" y="10158"/>
                      <a:pt x="2617589" y="0"/>
                      <a:pt x="2648099" y="0"/>
                    </a:cubicBezTo>
                    <a:close/>
                    <a:moveTo>
                      <a:pt x="2400523" y="0"/>
                    </a:moveTo>
                    <a:lnTo>
                      <a:pt x="2451422" y="0"/>
                    </a:lnTo>
                    <a:lnTo>
                      <a:pt x="2451422" y="328613"/>
                    </a:lnTo>
                    <a:lnTo>
                      <a:pt x="2388691" y="328613"/>
                    </a:lnTo>
                    <a:lnTo>
                      <a:pt x="2388691" y="92199"/>
                    </a:lnTo>
                    <a:cubicBezTo>
                      <a:pt x="2365772" y="113630"/>
                      <a:pt x="2338759" y="129481"/>
                      <a:pt x="2307654" y="139750"/>
                    </a:cubicBezTo>
                    <a:lnTo>
                      <a:pt x="2307654" y="82823"/>
                    </a:lnTo>
                    <a:cubicBezTo>
                      <a:pt x="2324026" y="77465"/>
                      <a:pt x="2341810" y="67308"/>
                      <a:pt x="2361009" y="52350"/>
                    </a:cubicBezTo>
                    <a:cubicBezTo>
                      <a:pt x="2380208" y="37393"/>
                      <a:pt x="2393379" y="19943"/>
                      <a:pt x="2400523" y="0"/>
                    </a:cubicBezTo>
                    <a:close/>
                    <a:moveTo>
                      <a:pt x="2027485" y="0"/>
                    </a:moveTo>
                    <a:cubicBezTo>
                      <a:pt x="2059781" y="0"/>
                      <a:pt x="2085156" y="8706"/>
                      <a:pt x="2103611" y="26119"/>
                    </a:cubicBezTo>
                    <a:cubicBezTo>
                      <a:pt x="2122066" y="43532"/>
                      <a:pt x="2131293" y="65187"/>
                      <a:pt x="2131293" y="91083"/>
                    </a:cubicBezTo>
                    <a:cubicBezTo>
                      <a:pt x="2131293" y="105817"/>
                      <a:pt x="2128651" y="119844"/>
                      <a:pt x="2123368" y="133164"/>
                    </a:cubicBezTo>
                    <a:cubicBezTo>
                      <a:pt x="2118085" y="146484"/>
                      <a:pt x="2109713" y="160437"/>
                      <a:pt x="2098253" y="175022"/>
                    </a:cubicBezTo>
                    <a:cubicBezTo>
                      <a:pt x="2090663" y="184696"/>
                      <a:pt x="2076971" y="198611"/>
                      <a:pt x="2057177" y="216768"/>
                    </a:cubicBezTo>
                    <a:cubicBezTo>
                      <a:pt x="2037383" y="234925"/>
                      <a:pt x="2024844" y="246980"/>
                      <a:pt x="2019560" y="252933"/>
                    </a:cubicBezTo>
                    <a:cubicBezTo>
                      <a:pt x="2014277" y="258887"/>
                      <a:pt x="2009998" y="264691"/>
                      <a:pt x="2006724" y="270346"/>
                    </a:cubicBezTo>
                    <a:lnTo>
                      <a:pt x="2131293" y="270346"/>
                    </a:lnTo>
                    <a:lnTo>
                      <a:pt x="2131293" y="328613"/>
                    </a:lnTo>
                    <a:lnTo>
                      <a:pt x="1911400" y="328613"/>
                    </a:lnTo>
                    <a:cubicBezTo>
                      <a:pt x="1913781" y="306586"/>
                      <a:pt x="1920925" y="285713"/>
                      <a:pt x="1932831" y="265993"/>
                    </a:cubicBezTo>
                    <a:cubicBezTo>
                      <a:pt x="1944737" y="246273"/>
                      <a:pt x="1968252" y="220117"/>
                      <a:pt x="2003375" y="187523"/>
                    </a:cubicBezTo>
                    <a:cubicBezTo>
                      <a:pt x="2031653" y="161181"/>
                      <a:pt x="2048991" y="143322"/>
                      <a:pt x="2055391" y="133945"/>
                    </a:cubicBezTo>
                    <a:cubicBezTo>
                      <a:pt x="2064023" y="120997"/>
                      <a:pt x="2068339" y="108198"/>
                      <a:pt x="2068339" y="95548"/>
                    </a:cubicBezTo>
                    <a:cubicBezTo>
                      <a:pt x="2068339" y="81558"/>
                      <a:pt x="2064581" y="70805"/>
                      <a:pt x="2057065" y="63289"/>
                    </a:cubicBezTo>
                    <a:cubicBezTo>
                      <a:pt x="2049549" y="55773"/>
                      <a:pt x="2039168" y="52015"/>
                      <a:pt x="2025923" y="52015"/>
                    </a:cubicBezTo>
                    <a:cubicBezTo>
                      <a:pt x="2012826" y="52015"/>
                      <a:pt x="2002408" y="55959"/>
                      <a:pt x="1994669" y="63847"/>
                    </a:cubicBezTo>
                    <a:cubicBezTo>
                      <a:pt x="1986930" y="71735"/>
                      <a:pt x="1982465" y="84832"/>
                      <a:pt x="1981274" y="103138"/>
                    </a:cubicBezTo>
                    <a:lnTo>
                      <a:pt x="1918767" y="96887"/>
                    </a:lnTo>
                    <a:cubicBezTo>
                      <a:pt x="1922487" y="62359"/>
                      <a:pt x="1934170" y="37579"/>
                      <a:pt x="1953816" y="22547"/>
                    </a:cubicBezTo>
                    <a:cubicBezTo>
                      <a:pt x="1973461" y="7516"/>
                      <a:pt x="1998018" y="0"/>
                      <a:pt x="2027485" y="0"/>
                    </a:cubicBezTo>
                    <a:close/>
                    <a:moveTo>
                      <a:pt x="1765622" y="0"/>
                    </a:moveTo>
                    <a:cubicBezTo>
                      <a:pt x="1796430" y="0"/>
                      <a:pt x="1821135" y="9823"/>
                      <a:pt x="1839739" y="29468"/>
                    </a:cubicBezTo>
                    <a:cubicBezTo>
                      <a:pt x="1855068" y="45541"/>
                      <a:pt x="1862733" y="63698"/>
                      <a:pt x="1862733" y="83939"/>
                    </a:cubicBezTo>
                    <a:cubicBezTo>
                      <a:pt x="1862733" y="112663"/>
                      <a:pt x="1847031" y="135582"/>
                      <a:pt x="1815629" y="152698"/>
                    </a:cubicBezTo>
                    <a:cubicBezTo>
                      <a:pt x="1834381" y="156716"/>
                      <a:pt x="1849375" y="165720"/>
                      <a:pt x="1860612" y="179710"/>
                    </a:cubicBezTo>
                    <a:cubicBezTo>
                      <a:pt x="1871849" y="193700"/>
                      <a:pt x="1877467" y="210592"/>
                      <a:pt x="1877467" y="230386"/>
                    </a:cubicBezTo>
                    <a:cubicBezTo>
                      <a:pt x="1877467" y="259110"/>
                      <a:pt x="1866974" y="283592"/>
                      <a:pt x="1845990" y="303833"/>
                    </a:cubicBezTo>
                    <a:cubicBezTo>
                      <a:pt x="1825005" y="324073"/>
                      <a:pt x="1798886" y="334194"/>
                      <a:pt x="1767632" y="334194"/>
                    </a:cubicBezTo>
                    <a:cubicBezTo>
                      <a:pt x="1738015" y="334194"/>
                      <a:pt x="1713458" y="325673"/>
                      <a:pt x="1693962" y="308632"/>
                    </a:cubicBezTo>
                    <a:cubicBezTo>
                      <a:pt x="1674465" y="291592"/>
                      <a:pt x="1663154" y="269305"/>
                      <a:pt x="1660029" y="241771"/>
                    </a:cubicBezTo>
                    <a:lnTo>
                      <a:pt x="1720751" y="234404"/>
                    </a:lnTo>
                    <a:cubicBezTo>
                      <a:pt x="1722686" y="249882"/>
                      <a:pt x="1727895" y="261714"/>
                      <a:pt x="1736378" y="269900"/>
                    </a:cubicBezTo>
                    <a:cubicBezTo>
                      <a:pt x="1744861" y="278085"/>
                      <a:pt x="1755130" y="282178"/>
                      <a:pt x="1767185" y="282178"/>
                    </a:cubicBezTo>
                    <a:cubicBezTo>
                      <a:pt x="1780133" y="282178"/>
                      <a:pt x="1791035" y="277267"/>
                      <a:pt x="1799890" y="267444"/>
                    </a:cubicBezTo>
                    <a:cubicBezTo>
                      <a:pt x="1808745" y="257622"/>
                      <a:pt x="1813173" y="244376"/>
                      <a:pt x="1813173" y="227707"/>
                    </a:cubicBezTo>
                    <a:cubicBezTo>
                      <a:pt x="1813173" y="211931"/>
                      <a:pt x="1808931" y="199430"/>
                      <a:pt x="1800448" y="190202"/>
                    </a:cubicBezTo>
                    <a:cubicBezTo>
                      <a:pt x="1791965" y="180975"/>
                      <a:pt x="1781621" y="176361"/>
                      <a:pt x="1769418" y="176361"/>
                    </a:cubicBezTo>
                    <a:cubicBezTo>
                      <a:pt x="1761381" y="176361"/>
                      <a:pt x="1751781" y="177924"/>
                      <a:pt x="1740619" y="181049"/>
                    </a:cubicBezTo>
                    <a:lnTo>
                      <a:pt x="1747540" y="129927"/>
                    </a:lnTo>
                    <a:cubicBezTo>
                      <a:pt x="1764506" y="130373"/>
                      <a:pt x="1777454" y="126690"/>
                      <a:pt x="1786384" y="118877"/>
                    </a:cubicBezTo>
                    <a:cubicBezTo>
                      <a:pt x="1795314" y="111063"/>
                      <a:pt x="1799779" y="100682"/>
                      <a:pt x="1799779" y="87734"/>
                    </a:cubicBezTo>
                    <a:cubicBezTo>
                      <a:pt x="1799779" y="76721"/>
                      <a:pt x="1796504" y="67940"/>
                      <a:pt x="1789956" y="61392"/>
                    </a:cubicBezTo>
                    <a:cubicBezTo>
                      <a:pt x="1783407" y="54843"/>
                      <a:pt x="1774701" y="51569"/>
                      <a:pt x="1763837" y="51569"/>
                    </a:cubicBezTo>
                    <a:cubicBezTo>
                      <a:pt x="1753121" y="51569"/>
                      <a:pt x="1743968" y="55290"/>
                      <a:pt x="1736378" y="62731"/>
                    </a:cubicBezTo>
                    <a:cubicBezTo>
                      <a:pt x="1728787" y="70172"/>
                      <a:pt x="1724174" y="81037"/>
                      <a:pt x="1722537" y="95324"/>
                    </a:cubicBezTo>
                    <a:lnTo>
                      <a:pt x="1664717" y="85502"/>
                    </a:lnTo>
                    <a:cubicBezTo>
                      <a:pt x="1668735" y="65708"/>
                      <a:pt x="1674800" y="49895"/>
                      <a:pt x="1682911" y="38063"/>
                    </a:cubicBezTo>
                    <a:cubicBezTo>
                      <a:pt x="1691022" y="26231"/>
                      <a:pt x="1702333" y="16929"/>
                      <a:pt x="1716844" y="10158"/>
                    </a:cubicBezTo>
                    <a:cubicBezTo>
                      <a:pt x="1731355" y="3386"/>
                      <a:pt x="1747614" y="0"/>
                      <a:pt x="1765622" y="0"/>
                    </a:cubicBezTo>
                    <a:close/>
                    <a:moveTo>
                      <a:pt x="1536129" y="0"/>
                    </a:moveTo>
                    <a:lnTo>
                      <a:pt x="1588815" y="0"/>
                    </a:lnTo>
                    <a:lnTo>
                      <a:pt x="1588815" y="207615"/>
                    </a:lnTo>
                    <a:lnTo>
                      <a:pt x="1629445" y="207615"/>
                    </a:lnTo>
                    <a:lnTo>
                      <a:pt x="1629445" y="262756"/>
                    </a:lnTo>
                    <a:lnTo>
                      <a:pt x="1588815" y="262756"/>
                    </a:lnTo>
                    <a:lnTo>
                      <a:pt x="1588815" y="328613"/>
                    </a:lnTo>
                    <a:lnTo>
                      <a:pt x="1528093" y="328613"/>
                    </a:lnTo>
                    <a:lnTo>
                      <a:pt x="1528093" y="262756"/>
                    </a:lnTo>
                    <a:lnTo>
                      <a:pt x="1394147" y="262756"/>
                    </a:lnTo>
                    <a:lnTo>
                      <a:pt x="1394147" y="207839"/>
                    </a:lnTo>
                    <a:close/>
                    <a:moveTo>
                      <a:pt x="896094" y="0"/>
                    </a:moveTo>
                    <a:cubicBezTo>
                      <a:pt x="920948" y="0"/>
                      <a:pt x="941524" y="6958"/>
                      <a:pt x="957821" y="20873"/>
                    </a:cubicBezTo>
                    <a:cubicBezTo>
                      <a:pt x="974117" y="34789"/>
                      <a:pt x="984498" y="54992"/>
                      <a:pt x="988963" y="81483"/>
                    </a:cubicBezTo>
                    <a:lnTo>
                      <a:pt x="928241" y="88181"/>
                    </a:lnTo>
                    <a:cubicBezTo>
                      <a:pt x="926753" y="75679"/>
                      <a:pt x="922883" y="66452"/>
                      <a:pt x="916632" y="60499"/>
                    </a:cubicBezTo>
                    <a:cubicBezTo>
                      <a:pt x="910382" y="54546"/>
                      <a:pt x="902270" y="51569"/>
                      <a:pt x="892299" y="51569"/>
                    </a:cubicBezTo>
                    <a:cubicBezTo>
                      <a:pt x="879053" y="51569"/>
                      <a:pt x="867854" y="57522"/>
                      <a:pt x="858701" y="69428"/>
                    </a:cubicBezTo>
                    <a:cubicBezTo>
                      <a:pt x="849548" y="81335"/>
                      <a:pt x="843781" y="106114"/>
                      <a:pt x="841400" y="143768"/>
                    </a:cubicBezTo>
                    <a:cubicBezTo>
                      <a:pt x="857027" y="125313"/>
                      <a:pt x="876449" y="116086"/>
                      <a:pt x="899666" y="116086"/>
                    </a:cubicBezTo>
                    <a:cubicBezTo>
                      <a:pt x="925860" y="116086"/>
                      <a:pt x="948296" y="126057"/>
                      <a:pt x="966973" y="146000"/>
                    </a:cubicBezTo>
                    <a:cubicBezTo>
                      <a:pt x="985651" y="165943"/>
                      <a:pt x="994990" y="191691"/>
                      <a:pt x="994990" y="223242"/>
                    </a:cubicBezTo>
                    <a:cubicBezTo>
                      <a:pt x="994990" y="256729"/>
                      <a:pt x="985168" y="283592"/>
                      <a:pt x="965522" y="303833"/>
                    </a:cubicBezTo>
                    <a:cubicBezTo>
                      <a:pt x="945877" y="324073"/>
                      <a:pt x="920651" y="334194"/>
                      <a:pt x="889843" y="334194"/>
                    </a:cubicBezTo>
                    <a:cubicBezTo>
                      <a:pt x="856803" y="334194"/>
                      <a:pt x="829642" y="321357"/>
                      <a:pt x="808360" y="295684"/>
                    </a:cubicBezTo>
                    <a:cubicBezTo>
                      <a:pt x="787077" y="270011"/>
                      <a:pt x="776436" y="227930"/>
                      <a:pt x="776436" y="169441"/>
                    </a:cubicBezTo>
                    <a:cubicBezTo>
                      <a:pt x="776436" y="109463"/>
                      <a:pt x="787524" y="66229"/>
                      <a:pt x="809699" y="39737"/>
                    </a:cubicBezTo>
                    <a:cubicBezTo>
                      <a:pt x="831875" y="13246"/>
                      <a:pt x="860673" y="0"/>
                      <a:pt x="896094" y="0"/>
                    </a:cubicBezTo>
                    <a:close/>
                    <a:moveTo>
                      <a:pt x="367680" y="0"/>
                    </a:moveTo>
                    <a:cubicBezTo>
                      <a:pt x="398785" y="0"/>
                      <a:pt x="422932" y="7962"/>
                      <a:pt x="440122" y="23887"/>
                    </a:cubicBezTo>
                    <a:cubicBezTo>
                      <a:pt x="457312" y="39812"/>
                      <a:pt x="465906" y="59978"/>
                      <a:pt x="465906" y="84386"/>
                    </a:cubicBezTo>
                    <a:cubicBezTo>
                      <a:pt x="465906" y="99566"/>
                      <a:pt x="461962" y="113072"/>
                      <a:pt x="454075" y="124904"/>
                    </a:cubicBezTo>
                    <a:cubicBezTo>
                      <a:pt x="446187" y="136736"/>
                      <a:pt x="435099" y="145777"/>
                      <a:pt x="420811" y="152028"/>
                    </a:cubicBezTo>
                    <a:cubicBezTo>
                      <a:pt x="438969" y="159321"/>
                      <a:pt x="452772" y="169962"/>
                      <a:pt x="462223" y="183952"/>
                    </a:cubicBezTo>
                    <a:cubicBezTo>
                      <a:pt x="471674" y="197941"/>
                      <a:pt x="476399" y="214089"/>
                      <a:pt x="476399" y="232395"/>
                    </a:cubicBezTo>
                    <a:cubicBezTo>
                      <a:pt x="476399" y="262607"/>
                      <a:pt x="466762" y="287164"/>
                      <a:pt x="447489" y="306065"/>
                    </a:cubicBezTo>
                    <a:cubicBezTo>
                      <a:pt x="428216" y="324966"/>
                      <a:pt x="402580" y="334417"/>
                      <a:pt x="370582" y="334417"/>
                    </a:cubicBezTo>
                    <a:cubicBezTo>
                      <a:pt x="340816" y="334417"/>
                      <a:pt x="316037" y="326603"/>
                      <a:pt x="296242" y="310976"/>
                    </a:cubicBezTo>
                    <a:cubicBezTo>
                      <a:pt x="272876" y="292522"/>
                      <a:pt x="261193" y="267221"/>
                      <a:pt x="261193" y="235074"/>
                    </a:cubicBezTo>
                    <a:cubicBezTo>
                      <a:pt x="261193" y="217364"/>
                      <a:pt x="265584" y="201104"/>
                      <a:pt x="274365" y="186296"/>
                    </a:cubicBezTo>
                    <a:cubicBezTo>
                      <a:pt x="283146" y="171487"/>
                      <a:pt x="296986" y="160065"/>
                      <a:pt x="315888" y="152028"/>
                    </a:cubicBezTo>
                    <a:cubicBezTo>
                      <a:pt x="299665" y="145182"/>
                      <a:pt x="287871" y="135768"/>
                      <a:pt x="280504" y="123788"/>
                    </a:cubicBezTo>
                    <a:cubicBezTo>
                      <a:pt x="273137" y="111807"/>
                      <a:pt x="269453" y="98673"/>
                      <a:pt x="269453" y="84386"/>
                    </a:cubicBezTo>
                    <a:cubicBezTo>
                      <a:pt x="269453" y="59978"/>
                      <a:pt x="277974" y="39812"/>
                      <a:pt x="295015" y="23887"/>
                    </a:cubicBezTo>
                    <a:cubicBezTo>
                      <a:pt x="312055" y="7962"/>
                      <a:pt x="336277" y="0"/>
                      <a:pt x="367680" y="0"/>
                    </a:cubicBezTo>
                    <a:close/>
                    <a:moveTo>
                      <a:pt x="104924" y="0"/>
                    </a:moveTo>
                    <a:cubicBezTo>
                      <a:pt x="138113" y="0"/>
                      <a:pt x="165348" y="12836"/>
                      <a:pt x="186630" y="38509"/>
                    </a:cubicBezTo>
                    <a:cubicBezTo>
                      <a:pt x="207913" y="64182"/>
                      <a:pt x="218554" y="106412"/>
                      <a:pt x="218554" y="165199"/>
                    </a:cubicBezTo>
                    <a:cubicBezTo>
                      <a:pt x="218554" y="225028"/>
                      <a:pt x="207466" y="268188"/>
                      <a:pt x="185291" y="294680"/>
                    </a:cubicBezTo>
                    <a:cubicBezTo>
                      <a:pt x="163116" y="321171"/>
                      <a:pt x="134243" y="334417"/>
                      <a:pt x="98673" y="334417"/>
                    </a:cubicBezTo>
                    <a:cubicBezTo>
                      <a:pt x="73075" y="334417"/>
                      <a:pt x="52388" y="327608"/>
                      <a:pt x="36612" y="313990"/>
                    </a:cubicBezTo>
                    <a:cubicBezTo>
                      <a:pt x="20836" y="300372"/>
                      <a:pt x="10716" y="280020"/>
                      <a:pt x="6251" y="252933"/>
                    </a:cubicBezTo>
                    <a:lnTo>
                      <a:pt x="66973" y="246236"/>
                    </a:lnTo>
                    <a:cubicBezTo>
                      <a:pt x="68461" y="258589"/>
                      <a:pt x="72330" y="267742"/>
                      <a:pt x="78581" y="273695"/>
                    </a:cubicBezTo>
                    <a:cubicBezTo>
                      <a:pt x="84832" y="279648"/>
                      <a:pt x="93092" y="282625"/>
                      <a:pt x="103361" y="282625"/>
                    </a:cubicBezTo>
                    <a:cubicBezTo>
                      <a:pt x="116309" y="282625"/>
                      <a:pt x="127322" y="276672"/>
                      <a:pt x="136401" y="264765"/>
                    </a:cubicBezTo>
                    <a:cubicBezTo>
                      <a:pt x="145479" y="252859"/>
                      <a:pt x="151284" y="228154"/>
                      <a:pt x="153814" y="190649"/>
                    </a:cubicBezTo>
                    <a:cubicBezTo>
                      <a:pt x="138038" y="208955"/>
                      <a:pt x="118318" y="218108"/>
                      <a:pt x="94655" y="218108"/>
                    </a:cubicBezTo>
                    <a:cubicBezTo>
                      <a:pt x="68907" y="218108"/>
                      <a:pt x="46695" y="208173"/>
                      <a:pt x="28017" y="188305"/>
                    </a:cubicBezTo>
                    <a:cubicBezTo>
                      <a:pt x="9339" y="168436"/>
                      <a:pt x="0" y="142577"/>
                      <a:pt x="0" y="110728"/>
                    </a:cubicBezTo>
                    <a:cubicBezTo>
                      <a:pt x="0" y="77539"/>
                      <a:pt x="9860" y="50788"/>
                      <a:pt x="29580" y="30473"/>
                    </a:cubicBezTo>
                    <a:cubicBezTo>
                      <a:pt x="49299" y="10158"/>
                      <a:pt x="74414" y="0"/>
                      <a:pt x="1049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25" name="Freeform: Shape 24">
                <a:extLst>
                  <a:ext uri="{FF2B5EF4-FFF2-40B4-BE49-F238E27FC236}">
                    <a16:creationId xmlns:a16="http://schemas.microsoft.com/office/drawing/2014/main" id="{E11C4903-7CE9-4BEB-96A1-5550F2A53988}"/>
                  </a:ext>
                </a:extLst>
              </p:cNvPr>
              <p:cNvSpPr/>
              <p:nvPr/>
            </p:nvSpPr>
            <p:spPr>
              <a:xfrm>
                <a:off x="5134859" y="4438504"/>
                <a:ext cx="878627" cy="107907"/>
              </a:xfrm>
              <a:custGeom>
                <a:avLst/>
                <a:gdLst/>
                <a:ahLst/>
                <a:cxnLst/>
                <a:rect l="l" t="t" r="r" b="b"/>
                <a:pathLst>
                  <a:path w="2755702" h="338436">
                    <a:moveTo>
                      <a:pt x="2649438" y="56257"/>
                    </a:moveTo>
                    <a:cubicBezTo>
                      <a:pt x="2641848" y="56257"/>
                      <a:pt x="2635076" y="58676"/>
                      <a:pt x="2629123" y="63513"/>
                    </a:cubicBezTo>
                    <a:cubicBezTo>
                      <a:pt x="2623170" y="68350"/>
                      <a:pt x="2618556" y="77019"/>
                      <a:pt x="2615282" y="89521"/>
                    </a:cubicBezTo>
                    <a:cubicBezTo>
                      <a:pt x="2610966" y="105743"/>
                      <a:pt x="2608808" y="133053"/>
                      <a:pt x="2608808" y="171450"/>
                    </a:cubicBezTo>
                    <a:cubicBezTo>
                      <a:pt x="2608808" y="209848"/>
                      <a:pt x="2610743" y="236228"/>
                      <a:pt x="2614613" y="250590"/>
                    </a:cubicBezTo>
                    <a:cubicBezTo>
                      <a:pt x="2618482" y="264952"/>
                      <a:pt x="2623356" y="274514"/>
                      <a:pt x="2629235" y="279276"/>
                    </a:cubicBezTo>
                    <a:cubicBezTo>
                      <a:pt x="2635114" y="284039"/>
                      <a:pt x="2641848" y="286420"/>
                      <a:pt x="2649438" y="286420"/>
                    </a:cubicBezTo>
                    <a:cubicBezTo>
                      <a:pt x="2657029" y="286420"/>
                      <a:pt x="2663800" y="284002"/>
                      <a:pt x="2669753" y="279165"/>
                    </a:cubicBezTo>
                    <a:cubicBezTo>
                      <a:pt x="2675706" y="274328"/>
                      <a:pt x="2680320" y="265659"/>
                      <a:pt x="2683594" y="253157"/>
                    </a:cubicBezTo>
                    <a:cubicBezTo>
                      <a:pt x="2687910" y="237084"/>
                      <a:pt x="2690068" y="209848"/>
                      <a:pt x="2690068" y="171450"/>
                    </a:cubicBezTo>
                    <a:cubicBezTo>
                      <a:pt x="2690068" y="133053"/>
                      <a:pt x="2688134" y="106673"/>
                      <a:pt x="2684264" y="92311"/>
                    </a:cubicBezTo>
                    <a:cubicBezTo>
                      <a:pt x="2680395" y="77949"/>
                      <a:pt x="2675520" y="68350"/>
                      <a:pt x="2669642" y="63513"/>
                    </a:cubicBezTo>
                    <a:cubicBezTo>
                      <a:pt x="2663763" y="58676"/>
                      <a:pt x="2657029" y="56257"/>
                      <a:pt x="2649438" y="56257"/>
                    </a:cubicBezTo>
                    <a:close/>
                    <a:moveTo>
                      <a:pt x="1754088" y="56257"/>
                    </a:moveTo>
                    <a:cubicBezTo>
                      <a:pt x="1746498" y="56257"/>
                      <a:pt x="1739726" y="58676"/>
                      <a:pt x="1733773" y="63513"/>
                    </a:cubicBezTo>
                    <a:cubicBezTo>
                      <a:pt x="1727820" y="68350"/>
                      <a:pt x="1723207" y="77019"/>
                      <a:pt x="1719932" y="89521"/>
                    </a:cubicBezTo>
                    <a:cubicBezTo>
                      <a:pt x="1715616" y="105743"/>
                      <a:pt x="1713458" y="133053"/>
                      <a:pt x="1713458" y="171450"/>
                    </a:cubicBezTo>
                    <a:cubicBezTo>
                      <a:pt x="1713458" y="209848"/>
                      <a:pt x="1715393" y="236228"/>
                      <a:pt x="1719263" y="250590"/>
                    </a:cubicBezTo>
                    <a:cubicBezTo>
                      <a:pt x="1723132" y="264952"/>
                      <a:pt x="1728006" y="274514"/>
                      <a:pt x="1733885" y="279276"/>
                    </a:cubicBezTo>
                    <a:cubicBezTo>
                      <a:pt x="1739764" y="284039"/>
                      <a:pt x="1746498" y="286420"/>
                      <a:pt x="1754088" y="286420"/>
                    </a:cubicBezTo>
                    <a:cubicBezTo>
                      <a:pt x="1761679" y="286420"/>
                      <a:pt x="1768450" y="284002"/>
                      <a:pt x="1774403" y="279165"/>
                    </a:cubicBezTo>
                    <a:cubicBezTo>
                      <a:pt x="1780357" y="274328"/>
                      <a:pt x="1784970" y="265659"/>
                      <a:pt x="1788244" y="253157"/>
                    </a:cubicBezTo>
                    <a:cubicBezTo>
                      <a:pt x="1792560" y="237084"/>
                      <a:pt x="1794718" y="209848"/>
                      <a:pt x="1794718" y="171450"/>
                    </a:cubicBezTo>
                    <a:cubicBezTo>
                      <a:pt x="1794718" y="133053"/>
                      <a:pt x="1792784" y="106673"/>
                      <a:pt x="1788914" y="92311"/>
                    </a:cubicBezTo>
                    <a:cubicBezTo>
                      <a:pt x="1785045" y="77949"/>
                      <a:pt x="1780170" y="68350"/>
                      <a:pt x="1774292" y="63513"/>
                    </a:cubicBezTo>
                    <a:cubicBezTo>
                      <a:pt x="1768413" y="58676"/>
                      <a:pt x="1761679" y="56257"/>
                      <a:pt x="1754088" y="56257"/>
                    </a:cubicBezTo>
                    <a:close/>
                    <a:moveTo>
                      <a:pt x="106263" y="56257"/>
                    </a:moveTo>
                    <a:cubicBezTo>
                      <a:pt x="98673" y="56257"/>
                      <a:pt x="91901" y="58676"/>
                      <a:pt x="85948" y="63513"/>
                    </a:cubicBezTo>
                    <a:cubicBezTo>
                      <a:pt x="79995" y="68350"/>
                      <a:pt x="75382" y="77019"/>
                      <a:pt x="72107" y="89521"/>
                    </a:cubicBezTo>
                    <a:cubicBezTo>
                      <a:pt x="67791" y="105743"/>
                      <a:pt x="65633" y="133053"/>
                      <a:pt x="65633" y="171450"/>
                    </a:cubicBezTo>
                    <a:cubicBezTo>
                      <a:pt x="65633" y="209848"/>
                      <a:pt x="67568" y="236228"/>
                      <a:pt x="71438" y="250590"/>
                    </a:cubicBezTo>
                    <a:cubicBezTo>
                      <a:pt x="75307" y="264952"/>
                      <a:pt x="80181" y="274514"/>
                      <a:pt x="86060" y="279276"/>
                    </a:cubicBezTo>
                    <a:cubicBezTo>
                      <a:pt x="91939" y="284039"/>
                      <a:pt x="98673" y="286420"/>
                      <a:pt x="106263" y="286420"/>
                    </a:cubicBezTo>
                    <a:cubicBezTo>
                      <a:pt x="113854" y="286420"/>
                      <a:pt x="120625" y="284002"/>
                      <a:pt x="126578" y="279165"/>
                    </a:cubicBezTo>
                    <a:cubicBezTo>
                      <a:pt x="132532" y="274328"/>
                      <a:pt x="137145" y="265659"/>
                      <a:pt x="140419" y="253157"/>
                    </a:cubicBezTo>
                    <a:cubicBezTo>
                      <a:pt x="144735" y="237084"/>
                      <a:pt x="146893" y="209848"/>
                      <a:pt x="146893" y="171450"/>
                    </a:cubicBezTo>
                    <a:cubicBezTo>
                      <a:pt x="146893" y="133053"/>
                      <a:pt x="144959" y="106673"/>
                      <a:pt x="141089" y="92311"/>
                    </a:cubicBezTo>
                    <a:cubicBezTo>
                      <a:pt x="137220" y="77949"/>
                      <a:pt x="132346" y="68350"/>
                      <a:pt x="126467" y="63513"/>
                    </a:cubicBezTo>
                    <a:cubicBezTo>
                      <a:pt x="120588" y="58676"/>
                      <a:pt x="113854" y="56257"/>
                      <a:pt x="106263" y="56257"/>
                    </a:cubicBezTo>
                    <a:close/>
                    <a:moveTo>
                      <a:pt x="2326853" y="10046"/>
                    </a:moveTo>
                    <a:lnTo>
                      <a:pt x="2492722" y="10046"/>
                    </a:lnTo>
                    <a:lnTo>
                      <a:pt x="2492722" y="68759"/>
                    </a:lnTo>
                    <a:lnTo>
                      <a:pt x="2374404" y="68759"/>
                    </a:lnTo>
                    <a:lnTo>
                      <a:pt x="2364581" y="124346"/>
                    </a:lnTo>
                    <a:cubicBezTo>
                      <a:pt x="2378571" y="117351"/>
                      <a:pt x="2392859" y="113854"/>
                      <a:pt x="2407444" y="113854"/>
                    </a:cubicBezTo>
                    <a:cubicBezTo>
                      <a:pt x="2435275" y="113854"/>
                      <a:pt x="2458864" y="123974"/>
                      <a:pt x="2478212" y="144215"/>
                    </a:cubicBezTo>
                    <a:cubicBezTo>
                      <a:pt x="2497559" y="164456"/>
                      <a:pt x="2507233" y="190724"/>
                      <a:pt x="2507233" y="223019"/>
                    </a:cubicBezTo>
                    <a:cubicBezTo>
                      <a:pt x="2507233" y="249957"/>
                      <a:pt x="2499420" y="273993"/>
                      <a:pt x="2483793" y="295127"/>
                    </a:cubicBezTo>
                    <a:cubicBezTo>
                      <a:pt x="2462510" y="323999"/>
                      <a:pt x="2432968" y="338436"/>
                      <a:pt x="2395165" y="338436"/>
                    </a:cubicBezTo>
                    <a:cubicBezTo>
                      <a:pt x="2364953" y="338436"/>
                      <a:pt x="2340322" y="330324"/>
                      <a:pt x="2321272" y="314102"/>
                    </a:cubicBezTo>
                    <a:cubicBezTo>
                      <a:pt x="2302222" y="297880"/>
                      <a:pt x="2290837" y="276077"/>
                      <a:pt x="2287116" y="248692"/>
                    </a:cubicBezTo>
                    <a:lnTo>
                      <a:pt x="2349624" y="242218"/>
                    </a:lnTo>
                    <a:cubicBezTo>
                      <a:pt x="2351410" y="256357"/>
                      <a:pt x="2356693" y="267556"/>
                      <a:pt x="2365474" y="275816"/>
                    </a:cubicBezTo>
                    <a:cubicBezTo>
                      <a:pt x="2374255" y="284076"/>
                      <a:pt x="2384375" y="288206"/>
                      <a:pt x="2395835" y="288206"/>
                    </a:cubicBezTo>
                    <a:cubicBezTo>
                      <a:pt x="2408932" y="288206"/>
                      <a:pt x="2420020" y="282886"/>
                      <a:pt x="2429098" y="272244"/>
                    </a:cubicBezTo>
                    <a:cubicBezTo>
                      <a:pt x="2438177" y="261603"/>
                      <a:pt x="2442716" y="245567"/>
                      <a:pt x="2442716" y="224136"/>
                    </a:cubicBezTo>
                    <a:cubicBezTo>
                      <a:pt x="2442716" y="204044"/>
                      <a:pt x="2438214" y="188975"/>
                      <a:pt x="2429210" y="178929"/>
                    </a:cubicBezTo>
                    <a:cubicBezTo>
                      <a:pt x="2420206" y="168883"/>
                      <a:pt x="2408486" y="163860"/>
                      <a:pt x="2394049" y="163860"/>
                    </a:cubicBezTo>
                    <a:cubicBezTo>
                      <a:pt x="2376041" y="163860"/>
                      <a:pt x="2359893" y="171823"/>
                      <a:pt x="2345606" y="187747"/>
                    </a:cubicBezTo>
                    <a:lnTo>
                      <a:pt x="2294706" y="180380"/>
                    </a:lnTo>
                    <a:close/>
                    <a:moveTo>
                      <a:pt x="936203" y="10046"/>
                    </a:moveTo>
                    <a:lnTo>
                      <a:pt x="1102072" y="10046"/>
                    </a:lnTo>
                    <a:lnTo>
                      <a:pt x="1102072" y="68759"/>
                    </a:lnTo>
                    <a:lnTo>
                      <a:pt x="983754" y="68759"/>
                    </a:lnTo>
                    <a:lnTo>
                      <a:pt x="973931" y="124346"/>
                    </a:lnTo>
                    <a:cubicBezTo>
                      <a:pt x="987921" y="117351"/>
                      <a:pt x="1002209" y="113854"/>
                      <a:pt x="1016794" y="113854"/>
                    </a:cubicBezTo>
                    <a:cubicBezTo>
                      <a:pt x="1044625" y="113854"/>
                      <a:pt x="1068214" y="123974"/>
                      <a:pt x="1087562" y="144215"/>
                    </a:cubicBezTo>
                    <a:cubicBezTo>
                      <a:pt x="1106909" y="164456"/>
                      <a:pt x="1116583" y="190724"/>
                      <a:pt x="1116583" y="223019"/>
                    </a:cubicBezTo>
                    <a:cubicBezTo>
                      <a:pt x="1116583" y="249957"/>
                      <a:pt x="1108770" y="273993"/>
                      <a:pt x="1093143" y="295127"/>
                    </a:cubicBezTo>
                    <a:cubicBezTo>
                      <a:pt x="1071860" y="323999"/>
                      <a:pt x="1042318" y="338436"/>
                      <a:pt x="1004516" y="338436"/>
                    </a:cubicBezTo>
                    <a:cubicBezTo>
                      <a:pt x="974303" y="338436"/>
                      <a:pt x="949672" y="330324"/>
                      <a:pt x="930622" y="314102"/>
                    </a:cubicBezTo>
                    <a:cubicBezTo>
                      <a:pt x="911572" y="297880"/>
                      <a:pt x="900187" y="276077"/>
                      <a:pt x="896466" y="248692"/>
                    </a:cubicBezTo>
                    <a:lnTo>
                      <a:pt x="958974" y="242218"/>
                    </a:lnTo>
                    <a:cubicBezTo>
                      <a:pt x="960760" y="256357"/>
                      <a:pt x="966043" y="267556"/>
                      <a:pt x="974824" y="275816"/>
                    </a:cubicBezTo>
                    <a:cubicBezTo>
                      <a:pt x="983605" y="284076"/>
                      <a:pt x="993725" y="288206"/>
                      <a:pt x="1005185" y="288206"/>
                    </a:cubicBezTo>
                    <a:cubicBezTo>
                      <a:pt x="1018282" y="288206"/>
                      <a:pt x="1029370" y="282886"/>
                      <a:pt x="1038448" y="272244"/>
                    </a:cubicBezTo>
                    <a:cubicBezTo>
                      <a:pt x="1047527" y="261603"/>
                      <a:pt x="1052066" y="245567"/>
                      <a:pt x="1052066" y="224136"/>
                    </a:cubicBezTo>
                    <a:cubicBezTo>
                      <a:pt x="1052066" y="204044"/>
                      <a:pt x="1047564" y="188975"/>
                      <a:pt x="1038560" y="178929"/>
                    </a:cubicBezTo>
                    <a:cubicBezTo>
                      <a:pt x="1029556" y="168883"/>
                      <a:pt x="1017836" y="163860"/>
                      <a:pt x="1003399" y="163860"/>
                    </a:cubicBezTo>
                    <a:cubicBezTo>
                      <a:pt x="985391" y="163860"/>
                      <a:pt x="969243" y="171823"/>
                      <a:pt x="954956" y="187747"/>
                    </a:cubicBezTo>
                    <a:lnTo>
                      <a:pt x="904057" y="180380"/>
                    </a:lnTo>
                    <a:close/>
                    <a:moveTo>
                      <a:pt x="2649438" y="4242"/>
                    </a:moveTo>
                    <a:cubicBezTo>
                      <a:pt x="2681139" y="4242"/>
                      <a:pt x="2705919" y="15553"/>
                      <a:pt x="2723778" y="38175"/>
                    </a:cubicBezTo>
                    <a:cubicBezTo>
                      <a:pt x="2745060" y="64964"/>
                      <a:pt x="2755702" y="109389"/>
                      <a:pt x="2755702" y="171450"/>
                    </a:cubicBezTo>
                    <a:cubicBezTo>
                      <a:pt x="2755702" y="233363"/>
                      <a:pt x="2744986" y="277863"/>
                      <a:pt x="2723555" y="304949"/>
                    </a:cubicBezTo>
                    <a:cubicBezTo>
                      <a:pt x="2705844" y="327274"/>
                      <a:pt x="2681139" y="338436"/>
                      <a:pt x="2649438" y="338436"/>
                    </a:cubicBezTo>
                    <a:cubicBezTo>
                      <a:pt x="2617589" y="338436"/>
                      <a:pt x="2591916" y="326195"/>
                      <a:pt x="2572420" y="301712"/>
                    </a:cubicBezTo>
                    <a:cubicBezTo>
                      <a:pt x="2552923" y="277230"/>
                      <a:pt x="2543175" y="233586"/>
                      <a:pt x="2543175" y="170781"/>
                    </a:cubicBezTo>
                    <a:cubicBezTo>
                      <a:pt x="2543175" y="109166"/>
                      <a:pt x="2553891" y="64815"/>
                      <a:pt x="2575322" y="37728"/>
                    </a:cubicBezTo>
                    <a:cubicBezTo>
                      <a:pt x="2593032" y="15404"/>
                      <a:pt x="2617738" y="4242"/>
                      <a:pt x="2649438" y="4242"/>
                    </a:cubicBezTo>
                    <a:close/>
                    <a:moveTo>
                      <a:pt x="2014835" y="4242"/>
                    </a:moveTo>
                    <a:lnTo>
                      <a:pt x="2065734" y="4242"/>
                    </a:lnTo>
                    <a:lnTo>
                      <a:pt x="2065734" y="332855"/>
                    </a:lnTo>
                    <a:lnTo>
                      <a:pt x="2003003" y="332855"/>
                    </a:lnTo>
                    <a:lnTo>
                      <a:pt x="2003003" y="96441"/>
                    </a:lnTo>
                    <a:cubicBezTo>
                      <a:pt x="1980084" y="117872"/>
                      <a:pt x="1953072" y="133723"/>
                      <a:pt x="1921966" y="143992"/>
                    </a:cubicBezTo>
                    <a:lnTo>
                      <a:pt x="1921966" y="87065"/>
                    </a:lnTo>
                    <a:cubicBezTo>
                      <a:pt x="1938338" y="81707"/>
                      <a:pt x="1956123" y="71550"/>
                      <a:pt x="1975321" y="56592"/>
                    </a:cubicBezTo>
                    <a:cubicBezTo>
                      <a:pt x="1994520" y="41635"/>
                      <a:pt x="2007691" y="24185"/>
                      <a:pt x="2014835" y="4242"/>
                    </a:cubicBezTo>
                    <a:close/>
                    <a:moveTo>
                      <a:pt x="1754088" y="4242"/>
                    </a:moveTo>
                    <a:cubicBezTo>
                      <a:pt x="1785789" y="4242"/>
                      <a:pt x="1810569" y="15553"/>
                      <a:pt x="1828428" y="38175"/>
                    </a:cubicBezTo>
                    <a:cubicBezTo>
                      <a:pt x="1849710" y="64964"/>
                      <a:pt x="1860352" y="109389"/>
                      <a:pt x="1860352" y="171450"/>
                    </a:cubicBezTo>
                    <a:cubicBezTo>
                      <a:pt x="1860352" y="233363"/>
                      <a:pt x="1849636" y="277863"/>
                      <a:pt x="1828205" y="304949"/>
                    </a:cubicBezTo>
                    <a:cubicBezTo>
                      <a:pt x="1810494" y="327274"/>
                      <a:pt x="1785789" y="338436"/>
                      <a:pt x="1754088" y="338436"/>
                    </a:cubicBezTo>
                    <a:cubicBezTo>
                      <a:pt x="1722239" y="338436"/>
                      <a:pt x="1696566" y="326195"/>
                      <a:pt x="1677070" y="301712"/>
                    </a:cubicBezTo>
                    <a:cubicBezTo>
                      <a:pt x="1657573" y="277230"/>
                      <a:pt x="1647825" y="233586"/>
                      <a:pt x="1647825" y="170781"/>
                    </a:cubicBezTo>
                    <a:cubicBezTo>
                      <a:pt x="1647825" y="109166"/>
                      <a:pt x="1658541" y="64815"/>
                      <a:pt x="1679972" y="37728"/>
                    </a:cubicBezTo>
                    <a:cubicBezTo>
                      <a:pt x="1697682" y="15404"/>
                      <a:pt x="1722388" y="4242"/>
                      <a:pt x="1754088" y="4242"/>
                    </a:cubicBezTo>
                    <a:close/>
                    <a:moveTo>
                      <a:pt x="746448" y="4242"/>
                    </a:moveTo>
                    <a:cubicBezTo>
                      <a:pt x="778743" y="4242"/>
                      <a:pt x="804118" y="12949"/>
                      <a:pt x="822573" y="30361"/>
                    </a:cubicBezTo>
                    <a:cubicBezTo>
                      <a:pt x="841028" y="47774"/>
                      <a:pt x="850255" y="69429"/>
                      <a:pt x="850255" y="95325"/>
                    </a:cubicBezTo>
                    <a:cubicBezTo>
                      <a:pt x="850255" y="110059"/>
                      <a:pt x="847613" y="124086"/>
                      <a:pt x="842330" y="137406"/>
                    </a:cubicBezTo>
                    <a:cubicBezTo>
                      <a:pt x="837047" y="150726"/>
                      <a:pt x="828675" y="164679"/>
                      <a:pt x="817215" y="179264"/>
                    </a:cubicBezTo>
                    <a:cubicBezTo>
                      <a:pt x="809625" y="188938"/>
                      <a:pt x="795933" y="202853"/>
                      <a:pt x="776139" y="221010"/>
                    </a:cubicBezTo>
                    <a:cubicBezTo>
                      <a:pt x="756345" y="239167"/>
                      <a:pt x="743806" y="251222"/>
                      <a:pt x="738522" y="257175"/>
                    </a:cubicBezTo>
                    <a:cubicBezTo>
                      <a:pt x="733239" y="263129"/>
                      <a:pt x="728960" y="268933"/>
                      <a:pt x="725686" y="274588"/>
                    </a:cubicBezTo>
                    <a:lnTo>
                      <a:pt x="850255" y="274588"/>
                    </a:lnTo>
                    <a:lnTo>
                      <a:pt x="850255" y="332855"/>
                    </a:lnTo>
                    <a:lnTo>
                      <a:pt x="630362" y="332855"/>
                    </a:lnTo>
                    <a:cubicBezTo>
                      <a:pt x="632743" y="310828"/>
                      <a:pt x="639887" y="289955"/>
                      <a:pt x="651793" y="270235"/>
                    </a:cubicBezTo>
                    <a:cubicBezTo>
                      <a:pt x="663699" y="250515"/>
                      <a:pt x="687214" y="224359"/>
                      <a:pt x="722337" y="191766"/>
                    </a:cubicBezTo>
                    <a:cubicBezTo>
                      <a:pt x="750615" y="165423"/>
                      <a:pt x="767953" y="147564"/>
                      <a:pt x="774353" y="138187"/>
                    </a:cubicBezTo>
                    <a:cubicBezTo>
                      <a:pt x="782985" y="125239"/>
                      <a:pt x="787301" y="112440"/>
                      <a:pt x="787301" y="99790"/>
                    </a:cubicBezTo>
                    <a:cubicBezTo>
                      <a:pt x="787301" y="85800"/>
                      <a:pt x="783543" y="75047"/>
                      <a:pt x="776027" y="67531"/>
                    </a:cubicBezTo>
                    <a:cubicBezTo>
                      <a:pt x="768511" y="60015"/>
                      <a:pt x="758131" y="56257"/>
                      <a:pt x="744885" y="56257"/>
                    </a:cubicBezTo>
                    <a:cubicBezTo>
                      <a:pt x="731788" y="56257"/>
                      <a:pt x="721370" y="60201"/>
                      <a:pt x="713631" y="68089"/>
                    </a:cubicBezTo>
                    <a:cubicBezTo>
                      <a:pt x="705892" y="75977"/>
                      <a:pt x="701427" y="89074"/>
                      <a:pt x="700236" y="107380"/>
                    </a:cubicBezTo>
                    <a:lnTo>
                      <a:pt x="637729" y="101129"/>
                    </a:lnTo>
                    <a:cubicBezTo>
                      <a:pt x="641449" y="66601"/>
                      <a:pt x="653132" y="41821"/>
                      <a:pt x="672778" y="26790"/>
                    </a:cubicBezTo>
                    <a:cubicBezTo>
                      <a:pt x="692423" y="11758"/>
                      <a:pt x="716980" y="4242"/>
                      <a:pt x="746448" y="4242"/>
                    </a:cubicBezTo>
                    <a:close/>
                    <a:moveTo>
                      <a:pt x="367010" y="4242"/>
                    </a:moveTo>
                    <a:lnTo>
                      <a:pt x="417909" y="4242"/>
                    </a:lnTo>
                    <a:lnTo>
                      <a:pt x="417909" y="332855"/>
                    </a:lnTo>
                    <a:lnTo>
                      <a:pt x="355178" y="332855"/>
                    </a:lnTo>
                    <a:lnTo>
                      <a:pt x="355178" y="96441"/>
                    </a:lnTo>
                    <a:cubicBezTo>
                      <a:pt x="332259" y="117872"/>
                      <a:pt x="305247" y="133723"/>
                      <a:pt x="274141" y="143992"/>
                    </a:cubicBezTo>
                    <a:lnTo>
                      <a:pt x="274141" y="87065"/>
                    </a:lnTo>
                    <a:cubicBezTo>
                      <a:pt x="290513" y="81707"/>
                      <a:pt x="308298" y="71550"/>
                      <a:pt x="327496" y="56592"/>
                    </a:cubicBezTo>
                    <a:cubicBezTo>
                      <a:pt x="346695" y="41635"/>
                      <a:pt x="359866" y="24185"/>
                      <a:pt x="367010" y="4242"/>
                    </a:cubicBezTo>
                    <a:close/>
                    <a:moveTo>
                      <a:pt x="106263" y="4242"/>
                    </a:moveTo>
                    <a:cubicBezTo>
                      <a:pt x="137964" y="4242"/>
                      <a:pt x="162744" y="15553"/>
                      <a:pt x="180603" y="38175"/>
                    </a:cubicBezTo>
                    <a:cubicBezTo>
                      <a:pt x="201885" y="64964"/>
                      <a:pt x="212527" y="109389"/>
                      <a:pt x="212527" y="171450"/>
                    </a:cubicBezTo>
                    <a:cubicBezTo>
                      <a:pt x="212527" y="233363"/>
                      <a:pt x="201811" y="277863"/>
                      <a:pt x="180380" y="304949"/>
                    </a:cubicBezTo>
                    <a:cubicBezTo>
                      <a:pt x="162669" y="327274"/>
                      <a:pt x="137964" y="338436"/>
                      <a:pt x="106263" y="338436"/>
                    </a:cubicBezTo>
                    <a:cubicBezTo>
                      <a:pt x="74414" y="338436"/>
                      <a:pt x="48741" y="326195"/>
                      <a:pt x="29245" y="301712"/>
                    </a:cubicBezTo>
                    <a:cubicBezTo>
                      <a:pt x="9748" y="277230"/>
                      <a:pt x="0" y="233586"/>
                      <a:pt x="0" y="170781"/>
                    </a:cubicBezTo>
                    <a:cubicBezTo>
                      <a:pt x="0" y="109166"/>
                      <a:pt x="10716" y="64815"/>
                      <a:pt x="32147" y="37728"/>
                    </a:cubicBezTo>
                    <a:cubicBezTo>
                      <a:pt x="49858" y="15404"/>
                      <a:pt x="74563" y="4242"/>
                      <a:pt x="106263" y="4242"/>
                    </a:cubicBezTo>
                    <a:close/>
                    <a:moveTo>
                      <a:pt x="2223343" y="0"/>
                    </a:moveTo>
                    <a:lnTo>
                      <a:pt x="2270447" y="0"/>
                    </a:lnTo>
                    <a:lnTo>
                      <a:pt x="2188518" y="338436"/>
                    </a:lnTo>
                    <a:lnTo>
                      <a:pt x="2142306" y="338436"/>
                    </a:lnTo>
                    <a:close/>
                    <a:moveTo>
                      <a:pt x="575518" y="0"/>
                    </a:moveTo>
                    <a:lnTo>
                      <a:pt x="622622" y="0"/>
                    </a:lnTo>
                    <a:lnTo>
                      <a:pt x="540693" y="338436"/>
                    </a:lnTo>
                    <a:lnTo>
                      <a:pt x="494482" y="3384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26" name="Freeform: Shape 25">
                <a:extLst>
                  <a:ext uri="{FF2B5EF4-FFF2-40B4-BE49-F238E27FC236}">
                    <a16:creationId xmlns:a16="http://schemas.microsoft.com/office/drawing/2014/main" id="{7F4D25F7-A2BB-41DA-A1CD-92AFBA43518E}"/>
                  </a:ext>
                </a:extLst>
              </p:cNvPr>
              <p:cNvSpPr/>
              <p:nvPr/>
            </p:nvSpPr>
            <p:spPr>
              <a:xfrm>
                <a:off x="4171483" y="4932898"/>
                <a:ext cx="882826" cy="107907"/>
              </a:xfrm>
              <a:custGeom>
                <a:avLst/>
                <a:gdLst/>
                <a:ahLst/>
                <a:cxnLst/>
                <a:rect l="l" t="t" r="r" b="b"/>
                <a:pathLst>
                  <a:path w="2768872" h="338436">
                    <a:moveTo>
                      <a:pt x="1943472" y="81930"/>
                    </a:moveTo>
                    <a:lnTo>
                      <a:pt x="1899270" y="203374"/>
                    </a:lnTo>
                    <a:lnTo>
                      <a:pt x="1988567" y="203374"/>
                    </a:lnTo>
                    <a:close/>
                    <a:moveTo>
                      <a:pt x="1100360" y="60946"/>
                    </a:moveTo>
                    <a:lnTo>
                      <a:pt x="1100360" y="143992"/>
                    </a:lnTo>
                    <a:lnTo>
                      <a:pt x="1149250" y="143992"/>
                    </a:lnTo>
                    <a:cubicBezTo>
                      <a:pt x="1180951" y="143992"/>
                      <a:pt x="1200745" y="142652"/>
                      <a:pt x="1208633" y="139973"/>
                    </a:cubicBezTo>
                    <a:cubicBezTo>
                      <a:pt x="1216521" y="137294"/>
                      <a:pt x="1222697" y="132681"/>
                      <a:pt x="1227162" y="126132"/>
                    </a:cubicBezTo>
                    <a:cubicBezTo>
                      <a:pt x="1231627" y="119584"/>
                      <a:pt x="1233859" y="111398"/>
                      <a:pt x="1233859" y="101576"/>
                    </a:cubicBezTo>
                    <a:cubicBezTo>
                      <a:pt x="1233859" y="90562"/>
                      <a:pt x="1230920" y="81670"/>
                      <a:pt x="1225041" y="74898"/>
                    </a:cubicBezTo>
                    <a:cubicBezTo>
                      <a:pt x="1219162" y="68127"/>
                      <a:pt x="1210865" y="63848"/>
                      <a:pt x="1200150" y="62062"/>
                    </a:cubicBezTo>
                    <a:cubicBezTo>
                      <a:pt x="1194792" y="61318"/>
                      <a:pt x="1178718" y="60946"/>
                      <a:pt x="1151929" y="60946"/>
                    </a:cubicBezTo>
                    <a:close/>
                    <a:moveTo>
                      <a:pt x="493811" y="56481"/>
                    </a:moveTo>
                    <a:cubicBezTo>
                      <a:pt x="466576" y="56481"/>
                      <a:pt x="444624" y="65820"/>
                      <a:pt x="427955" y="84498"/>
                    </a:cubicBezTo>
                    <a:cubicBezTo>
                      <a:pt x="411286" y="103176"/>
                      <a:pt x="402952" y="131341"/>
                      <a:pt x="402952" y="168995"/>
                    </a:cubicBezTo>
                    <a:cubicBezTo>
                      <a:pt x="402952" y="206053"/>
                      <a:pt x="411509" y="234144"/>
                      <a:pt x="428625" y="253269"/>
                    </a:cubicBezTo>
                    <a:cubicBezTo>
                      <a:pt x="445740" y="272393"/>
                      <a:pt x="467469" y="281955"/>
                      <a:pt x="493811" y="281955"/>
                    </a:cubicBezTo>
                    <a:cubicBezTo>
                      <a:pt x="520154" y="281955"/>
                      <a:pt x="541771" y="272468"/>
                      <a:pt x="558663" y="253492"/>
                    </a:cubicBezTo>
                    <a:cubicBezTo>
                      <a:pt x="575555" y="234516"/>
                      <a:pt x="584001" y="206053"/>
                      <a:pt x="584001" y="168102"/>
                    </a:cubicBezTo>
                    <a:cubicBezTo>
                      <a:pt x="584001" y="130597"/>
                      <a:pt x="575778" y="102617"/>
                      <a:pt x="559333" y="84163"/>
                    </a:cubicBezTo>
                    <a:cubicBezTo>
                      <a:pt x="542887" y="65708"/>
                      <a:pt x="521047" y="56481"/>
                      <a:pt x="493811" y="56481"/>
                    </a:cubicBezTo>
                    <a:close/>
                    <a:moveTo>
                      <a:pt x="2519957" y="5582"/>
                    </a:moveTo>
                    <a:lnTo>
                      <a:pt x="2762622" y="5582"/>
                    </a:lnTo>
                    <a:lnTo>
                      <a:pt x="2762622" y="60946"/>
                    </a:lnTo>
                    <a:lnTo>
                      <a:pt x="2586037" y="60946"/>
                    </a:lnTo>
                    <a:lnTo>
                      <a:pt x="2586037" y="133499"/>
                    </a:lnTo>
                    <a:lnTo>
                      <a:pt x="2750343" y="133499"/>
                    </a:lnTo>
                    <a:lnTo>
                      <a:pt x="2750343" y="188640"/>
                    </a:lnTo>
                    <a:lnTo>
                      <a:pt x="2586037" y="188640"/>
                    </a:lnTo>
                    <a:lnTo>
                      <a:pt x="2586037" y="277714"/>
                    </a:lnTo>
                    <a:lnTo>
                      <a:pt x="2768872" y="277714"/>
                    </a:lnTo>
                    <a:lnTo>
                      <a:pt x="2768872" y="332855"/>
                    </a:lnTo>
                    <a:lnTo>
                      <a:pt x="2519957" y="332855"/>
                    </a:lnTo>
                    <a:close/>
                    <a:moveTo>
                      <a:pt x="2128539" y="5582"/>
                    </a:moveTo>
                    <a:lnTo>
                      <a:pt x="2227436" y="5582"/>
                    </a:lnTo>
                    <a:lnTo>
                      <a:pt x="2286818" y="228824"/>
                    </a:lnTo>
                    <a:lnTo>
                      <a:pt x="2345531" y="5582"/>
                    </a:lnTo>
                    <a:lnTo>
                      <a:pt x="2444650" y="5582"/>
                    </a:lnTo>
                    <a:lnTo>
                      <a:pt x="2444650" y="332855"/>
                    </a:lnTo>
                    <a:lnTo>
                      <a:pt x="2383259" y="332855"/>
                    </a:lnTo>
                    <a:lnTo>
                      <a:pt x="2383259" y="75233"/>
                    </a:lnTo>
                    <a:lnTo>
                      <a:pt x="2318295" y="332855"/>
                    </a:lnTo>
                    <a:lnTo>
                      <a:pt x="2254671" y="332855"/>
                    </a:lnTo>
                    <a:lnTo>
                      <a:pt x="2189931" y="75233"/>
                    </a:lnTo>
                    <a:lnTo>
                      <a:pt x="2189931" y="332855"/>
                    </a:lnTo>
                    <a:lnTo>
                      <a:pt x="2128539" y="332855"/>
                    </a:lnTo>
                    <a:close/>
                    <a:moveTo>
                      <a:pt x="1909316" y="5582"/>
                    </a:moveTo>
                    <a:lnTo>
                      <a:pt x="1979190" y="5582"/>
                    </a:lnTo>
                    <a:lnTo>
                      <a:pt x="2110233" y="332855"/>
                    </a:lnTo>
                    <a:lnTo>
                      <a:pt x="2038349" y="332855"/>
                    </a:lnTo>
                    <a:lnTo>
                      <a:pt x="2009774" y="258515"/>
                    </a:lnTo>
                    <a:lnTo>
                      <a:pt x="1878955" y="258515"/>
                    </a:lnTo>
                    <a:lnTo>
                      <a:pt x="1851942" y="332855"/>
                    </a:lnTo>
                    <a:lnTo>
                      <a:pt x="1781844" y="332855"/>
                    </a:lnTo>
                    <a:close/>
                    <a:moveTo>
                      <a:pt x="1482402" y="5582"/>
                    </a:moveTo>
                    <a:lnTo>
                      <a:pt x="1546696" y="5582"/>
                    </a:lnTo>
                    <a:lnTo>
                      <a:pt x="1680641" y="224136"/>
                    </a:lnTo>
                    <a:lnTo>
                      <a:pt x="1680641" y="5582"/>
                    </a:lnTo>
                    <a:lnTo>
                      <a:pt x="1742033" y="5582"/>
                    </a:lnTo>
                    <a:lnTo>
                      <a:pt x="1742033" y="332855"/>
                    </a:lnTo>
                    <a:lnTo>
                      <a:pt x="1675730" y="332855"/>
                    </a:lnTo>
                    <a:lnTo>
                      <a:pt x="1543794" y="119435"/>
                    </a:lnTo>
                    <a:lnTo>
                      <a:pt x="1543794" y="332855"/>
                    </a:lnTo>
                    <a:lnTo>
                      <a:pt x="1482402" y="332855"/>
                    </a:lnTo>
                    <a:close/>
                    <a:moveTo>
                      <a:pt x="1034281" y="5582"/>
                    </a:moveTo>
                    <a:lnTo>
                      <a:pt x="1173360" y="5582"/>
                    </a:lnTo>
                    <a:cubicBezTo>
                      <a:pt x="1208335" y="5582"/>
                      <a:pt x="1233747" y="8521"/>
                      <a:pt x="1249598" y="14400"/>
                    </a:cubicBezTo>
                    <a:cubicBezTo>
                      <a:pt x="1265448" y="20278"/>
                      <a:pt x="1278135" y="30733"/>
                      <a:pt x="1287660" y="45765"/>
                    </a:cubicBezTo>
                    <a:cubicBezTo>
                      <a:pt x="1297185" y="60797"/>
                      <a:pt x="1301948" y="77986"/>
                      <a:pt x="1301948" y="97334"/>
                    </a:cubicBezTo>
                    <a:cubicBezTo>
                      <a:pt x="1301948" y="121891"/>
                      <a:pt x="1294730" y="142169"/>
                      <a:pt x="1280293" y="158168"/>
                    </a:cubicBezTo>
                    <a:cubicBezTo>
                      <a:pt x="1265857" y="174167"/>
                      <a:pt x="1244277" y="184250"/>
                      <a:pt x="1215553" y="188417"/>
                    </a:cubicBezTo>
                    <a:cubicBezTo>
                      <a:pt x="1229841" y="196751"/>
                      <a:pt x="1241635" y="205904"/>
                      <a:pt x="1250937" y="215876"/>
                    </a:cubicBezTo>
                    <a:cubicBezTo>
                      <a:pt x="1260239" y="225847"/>
                      <a:pt x="1272778" y="243558"/>
                      <a:pt x="1288553" y="269007"/>
                    </a:cubicBezTo>
                    <a:lnTo>
                      <a:pt x="1328514" y="332855"/>
                    </a:lnTo>
                    <a:lnTo>
                      <a:pt x="1249486" y="332855"/>
                    </a:lnTo>
                    <a:lnTo>
                      <a:pt x="1201712" y="261640"/>
                    </a:lnTo>
                    <a:cubicBezTo>
                      <a:pt x="1184746" y="236191"/>
                      <a:pt x="1173137" y="220154"/>
                      <a:pt x="1166886" y="213532"/>
                    </a:cubicBezTo>
                    <a:cubicBezTo>
                      <a:pt x="1160636" y="206909"/>
                      <a:pt x="1154013" y="202370"/>
                      <a:pt x="1147018" y="199914"/>
                    </a:cubicBezTo>
                    <a:cubicBezTo>
                      <a:pt x="1140023" y="197458"/>
                      <a:pt x="1128935" y="196230"/>
                      <a:pt x="1113755" y="196230"/>
                    </a:cubicBezTo>
                    <a:lnTo>
                      <a:pt x="1100360" y="196230"/>
                    </a:lnTo>
                    <a:lnTo>
                      <a:pt x="1100360" y="332855"/>
                    </a:lnTo>
                    <a:lnTo>
                      <a:pt x="1034281" y="332855"/>
                    </a:lnTo>
                    <a:close/>
                    <a:moveTo>
                      <a:pt x="700236" y="5582"/>
                    </a:moveTo>
                    <a:lnTo>
                      <a:pt x="766315" y="5582"/>
                    </a:lnTo>
                    <a:lnTo>
                      <a:pt x="766315" y="182836"/>
                    </a:lnTo>
                    <a:cubicBezTo>
                      <a:pt x="766315" y="210964"/>
                      <a:pt x="767134" y="229196"/>
                      <a:pt x="768771" y="237530"/>
                    </a:cubicBezTo>
                    <a:cubicBezTo>
                      <a:pt x="771599" y="250925"/>
                      <a:pt x="778333" y="261678"/>
                      <a:pt x="788975" y="269789"/>
                    </a:cubicBezTo>
                    <a:cubicBezTo>
                      <a:pt x="799616" y="277900"/>
                      <a:pt x="814164" y="281955"/>
                      <a:pt x="832618" y="281955"/>
                    </a:cubicBezTo>
                    <a:cubicBezTo>
                      <a:pt x="851371" y="281955"/>
                      <a:pt x="865510" y="278123"/>
                      <a:pt x="875034" y="270458"/>
                    </a:cubicBezTo>
                    <a:cubicBezTo>
                      <a:pt x="884560" y="262794"/>
                      <a:pt x="890289" y="253380"/>
                      <a:pt x="892224" y="242218"/>
                    </a:cubicBezTo>
                    <a:cubicBezTo>
                      <a:pt x="894159" y="231056"/>
                      <a:pt x="895126" y="212527"/>
                      <a:pt x="895126" y="186631"/>
                    </a:cubicBezTo>
                    <a:lnTo>
                      <a:pt x="895126" y="5582"/>
                    </a:lnTo>
                    <a:lnTo>
                      <a:pt x="961206" y="5582"/>
                    </a:lnTo>
                    <a:lnTo>
                      <a:pt x="961206" y="177478"/>
                    </a:lnTo>
                    <a:cubicBezTo>
                      <a:pt x="961206" y="216769"/>
                      <a:pt x="959420" y="244525"/>
                      <a:pt x="955848" y="260747"/>
                    </a:cubicBezTo>
                    <a:cubicBezTo>
                      <a:pt x="952276" y="276970"/>
                      <a:pt x="945691" y="290662"/>
                      <a:pt x="936091" y="301824"/>
                    </a:cubicBezTo>
                    <a:cubicBezTo>
                      <a:pt x="926492" y="312986"/>
                      <a:pt x="913655" y="321878"/>
                      <a:pt x="897582" y="328501"/>
                    </a:cubicBezTo>
                    <a:cubicBezTo>
                      <a:pt x="881508" y="335124"/>
                      <a:pt x="860524" y="338436"/>
                      <a:pt x="834628" y="338436"/>
                    </a:cubicBezTo>
                    <a:cubicBezTo>
                      <a:pt x="803374" y="338436"/>
                      <a:pt x="779673" y="334827"/>
                      <a:pt x="763525" y="327608"/>
                    </a:cubicBezTo>
                    <a:cubicBezTo>
                      <a:pt x="747377" y="320390"/>
                      <a:pt x="734615" y="311014"/>
                      <a:pt x="725239" y="299480"/>
                    </a:cubicBezTo>
                    <a:cubicBezTo>
                      <a:pt x="715863" y="287946"/>
                      <a:pt x="709686" y="275853"/>
                      <a:pt x="706710" y="263203"/>
                    </a:cubicBezTo>
                    <a:cubicBezTo>
                      <a:pt x="702394" y="244451"/>
                      <a:pt x="700236" y="216769"/>
                      <a:pt x="700236" y="180157"/>
                    </a:cubicBezTo>
                    <a:close/>
                    <a:moveTo>
                      <a:pt x="0" y="5582"/>
                    </a:moveTo>
                    <a:lnTo>
                      <a:pt x="77465" y="5582"/>
                    </a:lnTo>
                    <a:lnTo>
                      <a:pt x="154483" y="135062"/>
                    </a:lnTo>
                    <a:lnTo>
                      <a:pt x="229939" y="5582"/>
                    </a:lnTo>
                    <a:lnTo>
                      <a:pt x="306065" y="5582"/>
                    </a:lnTo>
                    <a:lnTo>
                      <a:pt x="185737" y="195561"/>
                    </a:lnTo>
                    <a:lnTo>
                      <a:pt x="185737" y="332855"/>
                    </a:lnTo>
                    <a:lnTo>
                      <a:pt x="119881" y="332855"/>
                    </a:lnTo>
                    <a:lnTo>
                      <a:pt x="119881" y="195114"/>
                    </a:lnTo>
                    <a:close/>
                    <a:moveTo>
                      <a:pt x="493142" y="0"/>
                    </a:moveTo>
                    <a:cubicBezTo>
                      <a:pt x="541362" y="0"/>
                      <a:pt x="579946" y="14958"/>
                      <a:pt x="608893" y="44872"/>
                    </a:cubicBezTo>
                    <a:cubicBezTo>
                      <a:pt x="637840" y="74787"/>
                      <a:pt x="652313" y="116384"/>
                      <a:pt x="652313" y="169665"/>
                    </a:cubicBezTo>
                    <a:cubicBezTo>
                      <a:pt x="652313" y="222499"/>
                      <a:pt x="637951" y="263836"/>
                      <a:pt x="609227" y="293676"/>
                    </a:cubicBezTo>
                    <a:cubicBezTo>
                      <a:pt x="580504" y="323516"/>
                      <a:pt x="542106" y="338436"/>
                      <a:pt x="494034" y="338436"/>
                    </a:cubicBezTo>
                    <a:cubicBezTo>
                      <a:pt x="445368" y="338436"/>
                      <a:pt x="406672" y="323590"/>
                      <a:pt x="377949" y="293899"/>
                    </a:cubicBezTo>
                    <a:cubicBezTo>
                      <a:pt x="349225" y="264208"/>
                      <a:pt x="334863" y="223317"/>
                      <a:pt x="334863" y="171227"/>
                    </a:cubicBezTo>
                    <a:cubicBezTo>
                      <a:pt x="334863" y="137890"/>
                      <a:pt x="339849" y="109910"/>
                      <a:pt x="349820" y="87288"/>
                    </a:cubicBezTo>
                    <a:cubicBezTo>
                      <a:pt x="357261" y="70619"/>
                      <a:pt x="367419" y="55662"/>
                      <a:pt x="380293" y="42416"/>
                    </a:cubicBezTo>
                    <a:cubicBezTo>
                      <a:pt x="393166" y="29171"/>
                      <a:pt x="407268" y="19348"/>
                      <a:pt x="422597" y="12949"/>
                    </a:cubicBezTo>
                    <a:cubicBezTo>
                      <a:pt x="442986" y="4316"/>
                      <a:pt x="466501" y="0"/>
                      <a:pt x="49314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grpSp>
      </p:grpSp>
      <p:sp>
        <p:nvSpPr>
          <p:cNvPr id="4" name="TextBox 3">
            <a:extLst>
              <a:ext uri="{FF2B5EF4-FFF2-40B4-BE49-F238E27FC236}">
                <a16:creationId xmlns:a16="http://schemas.microsoft.com/office/drawing/2014/main" id="{B47077D2-C5D4-486B-93EE-A20880ACC0C9}"/>
              </a:ext>
            </a:extLst>
          </p:cNvPr>
          <p:cNvSpPr txBox="1"/>
          <p:nvPr/>
        </p:nvSpPr>
        <p:spPr>
          <a:xfrm>
            <a:off x="-3303637" y="-2890685"/>
            <a:ext cx="18818940" cy="2554545"/>
          </a:xfrm>
          <a:prstGeom prst="rect">
            <a:avLst/>
          </a:prstGeom>
          <a:gradFill>
            <a:gsLst>
              <a:gs pos="0">
                <a:schemeClr val="accent2">
                  <a:alpha val="0"/>
                  <a:lumMod val="0"/>
                  <a:lumOff val="100000"/>
                </a:schemeClr>
              </a:gs>
              <a:gs pos="100000">
                <a:schemeClr val="accent1"/>
              </a:gs>
            </a:gsLst>
            <a:lin ang="19200000" scaled="0"/>
          </a:gradFill>
        </p:spPr>
        <p:txBody>
          <a:bodyPr wrap="square" rtlCol="0">
            <a:spAutoFit/>
          </a:bodyPr>
          <a:lstStyle/>
          <a:p>
            <a:pPr algn="ctr"/>
            <a:r>
              <a:rPr lang="en-US" sz="8000" dirty="0">
                <a:ea typeface="Calibri" panose="020F0502020204030204" pitchFamily="34" charset="0"/>
                <a:cs typeface="Times New Roman" panose="02020603050405020304" pitchFamily="18" charset="0"/>
              </a:rPr>
              <a:t>Identify The Transition State </a:t>
            </a:r>
          </a:p>
          <a:p>
            <a:pPr algn="ctr"/>
            <a:r>
              <a:rPr lang="en-US" sz="8000" dirty="0">
                <a:ea typeface="Calibri" panose="020F0502020204030204" pitchFamily="34" charset="0"/>
                <a:cs typeface="Times New Roman" panose="02020603050405020304" pitchFamily="18" charset="0"/>
              </a:rPr>
              <a:t>of WhatsApp</a:t>
            </a:r>
          </a:p>
        </p:txBody>
      </p:sp>
      <p:sp>
        <p:nvSpPr>
          <p:cNvPr id="56" name="TextBox 55">
            <a:extLst>
              <a:ext uri="{FF2B5EF4-FFF2-40B4-BE49-F238E27FC236}">
                <a16:creationId xmlns:a16="http://schemas.microsoft.com/office/drawing/2014/main" id="{48F9CB15-990B-4F25-ACC7-B3ECD6E21B29}"/>
              </a:ext>
            </a:extLst>
          </p:cNvPr>
          <p:cNvSpPr txBox="1"/>
          <p:nvPr/>
        </p:nvSpPr>
        <p:spPr>
          <a:xfrm>
            <a:off x="796413" y="8205018"/>
            <a:ext cx="10884310" cy="2062103"/>
          </a:xfrm>
          <a:prstGeom prst="rect">
            <a:avLst/>
          </a:prstGeom>
          <a:gradFill>
            <a:gsLst>
              <a:gs pos="0">
                <a:schemeClr val="accent2">
                  <a:alpha val="0"/>
                  <a:lumMod val="0"/>
                  <a:lumOff val="100000"/>
                </a:schemeClr>
              </a:gs>
              <a:gs pos="100000">
                <a:schemeClr val="accent1"/>
              </a:gs>
            </a:gsLst>
            <a:lin ang="19200000" scaled="0"/>
          </a:gradFill>
        </p:spPr>
        <p:txBody>
          <a:bodyPr wrap="square" rtlCol="0">
            <a:spAutoFit/>
          </a:bodyPr>
          <a:lstStyle/>
          <a:p>
            <a:r>
              <a:rPr lang="en-IN" sz="3200" dirty="0"/>
              <a:t>The proposed system is a digital payments platform within the WhatsApp app. Users can link their bank account or credit/debit card to the system and send/receive money to/from contacts on WhatsApp</a:t>
            </a:r>
            <a:r>
              <a:rPr lang="en-IN" sz="2400" dirty="0"/>
              <a:t>.</a:t>
            </a:r>
            <a:endParaRPr lang="en-US" sz="2400" dirty="0"/>
          </a:p>
        </p:txBody>
      </p:sp>
    </p:spTree>
    <p:extLst>
      <p:ext uri="{BB962C8B-B14F-4D97-AF65-F5344CB8AC3E}">
        <p14:creationId xmlns:p14="http://schemas.microsoft.com/office/powerpoint/2010/main" val="68735145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4.81481E-6 L -1.25E-6 0.75996 " pathEditMode="relative" rAng="0" ptsTypes="AA">
                                      <p:cBhvr>
                                        <p:cTn id="6" dur="2000" fill="hold"/>
                                        <p:tgtEl>
                                          <p:spTgt spid="4"/>
                                        </p:tgtEl>
                                        <p:attrNameLst>
                                          <p:attrName>ppt_x</p:attrName>
                                          <p:attrName>ppt_y</p:attrName>
                                        </p:attrNameLst>
                                      </p:cBhvr>
                                      <p:rCtr x="0" y="379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100000">
              <a:schemeClr val="accent1"/>
            </a:gs>
          </a:gsLst>
          <a:lin ang="19200000" scaled="0"/>
        </a:gradFill>
        <a:effectLst/>
      </p:bgPr>
    </p:bg>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19EE6FC5-F3B2-4374-BB9A-7418D4831860}"/>
              </a:ext>
            </a:extLst>
          </p:cNvPr>
          <p:cNvPicPr>
            <a:picLocks noGrp="1" noChangeAspect="1"/>
          </p:cNvPicPr>
          <p:nvPr>
            <p:ph type="pic" sz="quarter" idx="4294967295"/>
          </p:nvPr>
        </p:nvPicPr>
        <p:blipFill>
          <a:blip r:embed="rId2">
            <a:alphaModFix amt="62000"/>
            <a:extLst>
              <a:ext uri="{28A0092B-C50C-407E-A947-70E740481C1C}">
                <a14:useLocalDpi xmlns:a14="http://schemas.microsoft.com/office/drawing/2010/main" val="0"/>
              </a:ext>
            </a:extLst>
          </a:blip>
          <a:srcRect t="22" b="22"/>
          <a:stretch>
            <a:fillRect/>
          </a:stretch>
        </p:blipFill>
        <p:spPr>
          <a:xfrm flipH="1">
            <a:off x="0" y="0"/>
            <a:ext cx="12192000" cy="6858000"/>
          </a:xfrm>
        </p:spPr>
      </p:pic>
      <p:grpSp>
        <p:nvGrpSpPr>
          <p:cNvPr id="2" name="Group 1">
            <a:extLst>
              <a:ext uri="{FF2B5EF4-FFF2-40B4-BE49-F238E27FC236}">
                <a16:creationId xmlns:a16="http://schemas.microsoft.com/office/drawing/2014/main" id="{D9C3A826-BA01-452E-AB30-C959C46BEB51}"/>
              </a:ext>
            </a:extLst>
          </p:cNvPr>
          <p:cNvGrpSpPr/>
          <p:nvPr/>
        </p:nvGrpSpPr>
        <p:grpSpPr>
          <a:xfrm>
            <a:off x="-6053790" y="649657"/>
            <a:ext cx="3105562" cy="5470923"/>
            <a:chOff x="-4667442" y="1387077"/>
            <a:chExt cx="3105562" cy="5470923"/>
          </a:xfrm>
        </p:grpSpPr>
        <p:grpSp>
          <p:nvGrpSpPr>
            <p:cNvPr id="13" name="Group 12">
              <a:extLst>
                <a:ext uri="{FF2B5EF4-FFF2-40B4-BE49-F238E27FC236}">
                  <a16:creationId xmlns:a16="http://schemas.microsoft.com/office/drawing/2014/main" id="{AFC903F1-9949-49E6-9CA0-B2BB34F83368}"/>
                </a:ext>
              </a:extLst>
            </p:cNvPr>
            <p:cNvGrpSpPr/>
            <p:nvPr/>
          </p:nvGrpSpPr>
          <p:grpSpPr>
            <a:xfrm>
              <a:off x="-4667442" y="1387077"/>
              <a:ext cx="3105562" cy="5470923"/>
              <a:chOff x="8361959" y="779589"/>
              <a:chExt cx="3105562" cy="5470923"/>
            </a:xfrm>
            <a:scene3d>
              <a:camera prst="orthographicFront">
                <a:rot lat="0" lon="0" rev="0"/>
              </a:camera>
              <a:lightRig rig="contrasting" dir="t">
                <a:rot lat="0" lon="0" rev="1500000"/>
              </a:lightRig>
            </a:scene3d>
          </p:grpSpPr>
          <p:sp>
            <p:nvSpPr>
              <p:cNvPr id="33" name="Freeform: Shape 32">
                <a:extLst>
                  <a:ext uri="{FF2B5EF4-FFF2-40B4-BE49-F238E27FC236}">
                    <a16:creationId xmlns:a16="http://schemas.microsoft.com/office/drawing/2014/main" id="{2EBC658B-DB71-40D2-B291-49AA1D96A93D}"/>
                  </a:ext>
                </a:extLst>
              </p:cNvPr>
              <p:cNvSpPr/>
              <p:nvPr/>
            </p:nvSpPr>
            <p:spPr>
              <a:xfrm>
                <a:off x="8746076" y="779589"/>
                <a:ext cx="2318640" cy="1088185"/>
              </a:xfrm>
              <a:custGeom>
                <a:avLst/>
                <a:gdLst>
                  <a:gd name="connsiteX0" fmla="*/ 1136898 w 2318640"/>
                  <a:gd name="connsiteY0" fmla="*/ 0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357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460537 w 2318640"/>
                  <a:gd name="connsiteY4" fmla="*/ 3260 h 1088411"/>
                  <a:gd name="connsiteX5" fmla="*/ 1812913 w 2318640"/>
                  <a:gd name="connsiteY5" fmla="*/ 31875 h 1088411"/>
                  <a:gd name="connsiteX6" fmla="*/ 2061087 w 2318640"/>
                  <a:gd name="connsiteY6" fmla="*/ 277475 h 1088411"/>
                  <a:gd name="connsiteX7" fmla="*/ 2318640 w 2318640"/>
                  <a:gd name="connsiteY7" fmla="*/ 1088411 h 1088411"/>
                  <a:gd name="connsiteX8" fmla="*/ 2043057 w 2318640"/>
                  <a:gd name="connsiteY8" fmla="*/ 1053860 h 1088411"/>
                  <a:gd name="connsiteX9" fmla="*/ 1197897 w 2318640"/>
                  <a:gd name="connsiteY9" fmla="*/ 1053860 h 1088411"/>
                  <a:gd name="connsiteX10" fmla="*/ 1120743 w 2318640"/>
                  <a:gd name="connsiteY10" fmla="*/ 1053860 h 1088411"/>
                  <a:gd name="connsiteX11" fmla="*/ 275583 w 2318640"/>
                  <a:gd name="connsiteY11" fmla="*/ 1053860 h 1088411"/>
                  <a:gd name="connsiteX12" fmla="*/ 0 w 2318640"/>
                  <a:gd name="connsiteY12" fmla="*/ 1088411 h 1088411"/>
                  <a:gd name="connsiteX13" fmla="*/ 257553 w 2318640"/>
                  <a:gd name="connsiteY13" fmla="*/ 277475 h 1088411"/>
                  <a:gd name="connsiteX14" fmla="*/ 505727 w 2318640"/>
                  <a:gd name="connsiteY14" fmla="*/ 31875 h 1088411"/>
                  <a:gd name="connsiteX15" fmla="*/ 858103 w 2318640"/>
                  <a:gd name="connsiteY15" fmla="*/ 3260 h 1088411"/>
                  <a:gd name="connsiteX16" fmla="*/ 1120743 w 2318640"/>
                  <a:gd name="connsiteY16"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460537 w 2318640"/>
                  <a:gd name="connsiteY3" fmla="*/ 3260 h 1088411"/>
                  <a:gd name="connsiteX4" fmla="*/ 1812913 w 2318640"/>
                  <a:gd name="connsiteY4" fmla="*/ 31875 h 1088411"/>
                  <a:gd name="connsiteX5" fmla="*/ 2061087 w 2318640"/>
                  <a:gd name="connsiteY5" fmla="*/ 277475 h 1088411"/>
                  <a:gd name="connsiteX6" fmla="*/ 2318640 w 2318640"/>
                  <a:gd name="connsiteY6" fmla="*/ 1088411 h 1088411"/>
                  <a:gd name="connsiteX7" fmla="*/ 2043057 w 2318640"/>
                  <a:gd name="connsiteY7" fmla="*/ 1053860 h 1088411"/>
                  <a:gd name="connsiteX8" fmla="*/ 1197897 w 2318640"/>
                  <a:gd name="connsiteY8" fmla="*/ 1053860 h 1088411"/>
                  <a:gd name="connsiteX9" fmla="*/ 1120743 w 2318640"/>
                  <a:gd name="connsiteY9" fmla="*/ 1053860 h 1088411"/>
                  <a:gd name="connsiteX10" fmla="*/ 275583 w 2318640"/>
                  <a:gd name="connsiteY10" fmla="*/ 1053860 h 1088411"/>
                  <a:gd name="connsiteX11" fmla="*/ 0 w 2318640"/>
                  <a:gd name="connsiteY11" fmla="*/ 1088411 h 1088411"/>
                  <a:gd name="connsiteX12" fmla="*/ 257553 w 2318640"/>
                  <a:gd name="connsiteY12" fmla="*/ 277475 h 1088411"/>
                  <a:gd name="connsiteX13" fmla="*/ 505727 w 2318640"/>
                  <a:gd name="connsiteY13" fmla="*/ 31875 h 1088411"/>
                  <a:gd name="connsiteX14" fmla="*/ 858103 w 2318640"/>
                  <a:gd name="connsiteY14" fmla="*/ 3260 h 1088411"/>
                  <a:gd name="connsiteX15" fmla="*/ 1120743 w 2318640"/>
                  <a:gd name="connsiteY15" fmla="*/ 614 h 1088411"/>
                  <a:gd name="connsiteX0" fmla="*/ 1120743 w 2318640"/>
                  <a:gd name="connsiteY0" fmla="*/ 388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14" fmla="*/ 1120743 w 2318640"/>
                  <a:gd name="connsiteY14" fmla="*/ 388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8640" h="1088185">
                    <a:moveTo>
                      <a:pt x="858103" y="3034"/>
                    </a:moveTo>
                    <a:lnTo>
                      <a:pt x="1159320" y="0"/>
                    </a:lnTo>
                    <a:lnTo>
                      <a:pt x="1460537" y="3034"/>
                    </a:lnTo>
                    <a:cubicBezTo>
                      <a:pt x="1572280" y="7501"/>
                      <a:pt x="1688813" y="16195"/>
                      <a:pt x="1812913" y="31649"/>
                    </a:cubicBezTo>
                    <a:cubicBezTo>
                      <a:pt x="2006913" y="54831"/>
                      <a:pt x="2061087" y="137340"/>
                      <a:pt x="2061087" y="277249"/>
                    </a:cubicBezTo>
                    <a:cubicBezTo>
                      <a:pt x="2073966" y="780742"/>
                      <a:pt x="2179548" y="875755"/>
                      <a:pt x="2318640" y="1088185"/>
                    </a:cubicBezTo>
                    <a:cubicBezTo>
                      <a:pt x="2226779" y="1076668"/>
                      <a:pt x="2140070" y="1054848"/>
                      <a:pt x="2043057" y="1053634"/>
                    </a:cubicBezTo>
                    <a:lnTo>
                      <a:pt x="1197897" y="1053634"/>
                    </a:lnTo>
                    <a:lnTo>
                      <a:pt x="1120743" y="1053634"/>
                    </a:lnTo>
                    <a:lnTo>
                      <a:pt x="275583" y="1053634"/>
                    </a:lnTo>
                    <a:cubicBezTo>
                      <a:pt x="178570" y="1054848"/>
                      <a:pt x="91861" y="1076668"/>
                      <a:pt x="0" y="1088185"/>
                    </a:cubicBezTo>
                    <a:cubicBezTo>
                      <a:pt x="139092" y="875755"/>
                      <a:pt x="244674" y="780742"/>
                      <a:pt x="257553" y="277249"/>
                    </a:cubicBezTo>
                    <a:cubicBezTo>
                      <a:pt x="257553" y="137340"/>
                      <a:pt x="311727" y="54831"/>
                      <a:pt x="505727" y="31649"/>
                    </a:cubicBezTo>
                    <a:cubicBezTo>
                      <a:pt x="629827" y="16195"/>
                      <a:pt x="746360" y="7501"/>
                      <a:pt x="858103" y="3034"/>
                    </a:cubicBezTo>
                    <a:close/>
                  </a:path>
                </a:pathLst>
              </a:custGeom>
              <a:solidFill>
                <a:schemeClr val="accent1">
                  <a:alpha val="70000"/>
                </a:schemeClr>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Freeform: Shape 33">
                <a:extLst>
                  <a:ext uri="{FF2B5EF4-FFF2-40B4-BE49-F238E27FC236}">
                    <a16:creationId xmlns:a16="http://schemas.microsoft.com/office/drawing/2014/main" id="{D8D73F39-4F3D-43A7-A8A4-434F82E7238C}"/>
                  </a:ext>
                </a:extLst>
              </p:cNvPr>
              <p:cNvSpPr/>
              <p:nvPr/>
            </p:nvSpPr>
            <p:spPr>
              <a:xfrm rot="10800000">
                <a:off x="8801171" y="5162327"/>
                <a:ext cx="2318640" cy="1088185"/>
              </a:xfrm>
              <a:custGeom>
                <a:avLst/>
                <a:gdLst>
                  <a:gd name="connsiteX0" fmla="*/ 1136898 w 2318640"/>
                  <a:gd name="connsiteY0" fmla="*/ 0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357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460537 w 2318640"/>
                  <a:gd name="connsiteY4" fmla="*/ 3260 h 1088411"/>
                  <a:gd name="connsiteX5" fmla="*/ 1812913 w 2318640"/>
                  <a:gd name="connsiteY5" fmla="*/ 31875 h 1088411"/>
                  <a:gd name="connsiteX6" fmla="*/ 2061087 w 2318640"/>
                  <a:gd name="connsiteY6" fmla="*/ 277475 h 1088411"/>
                  <a:gd name="connsiteX7" fmla="*/ 2318640 w 2318640"/>
                  <a:gd name="connsiteY7" fmla="*/ 1088411 h 1088411"/>
                  <a:gd name="connsiteX8" fmla="*/ 2043057 w 2318640"/>
                  <a:gd name="connsiteY8" fmla="*/ 1053860 h 1088411"/>
                  <a:gd name="connsiteX9" fmla="*/ 1197897 w 2318640"/>
                  <a:gd name="connsiteY9" fmla="*/ 1053860 h 1088411"/>
                  <a:gd name="connsiteX10" fmla="*/ 1120743 w 2318640"/>
                  <a:gd name="connsiteY10" fmla="*/ 1053860 h 1088411"/>
                  <a:gd name="connsiteX11" fmla="*/ 275583 w 2318640"/>
                  <a:gd name="connsiteY11" fmla="*/ 1053860 h 1088411"/>
                  <a:gd name="connsiteX12" fmla="*/ 0 w 2318640"/>
                  <a:gd name="connsiteY12" fmla="*/ 1088411 h 1088411"/>
                  <a:gd name="connsiteX13" fmla="*/ 257553 w 2318640"/>
                  <a:gd name="connsiteY13" fmla="*/ 277475 h 1088411"/>
                  <a:gd name="connsiteX14" fmla="*/ 505727 w 2318640"/>
                  <a:gd name="connsiteY14" fmla="*/ 31875 h 1088411"/>
                  <a:gd name="connsiteX15" fmla="*/ 858103 w 2318640"/>
                  <a:gd name="connsiteY15" fmla="*/ 3260 h 1088411"/>
                  <a:gd name="connsiteX16" fmla="*/ 1120743 w 2318640"/>
                  <a:gd name="connsiteY16"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460537 w 2318640"/>
                  <a:gd name="connsiteY3" fmla="*/ 3260 h 1088411"/>
                  <a:gd name="connsiteX4" fmla="*/ 1812913 w 2318640"/>
                  <a:gd name="connsiteY4" fmla="*/ 31875 h 1088411"/>
                  <a:gd name="connsiteX5" fmla="*/ 2061087 w 2318640"/>
                  <a:gd name="connsiteY5" fmla="*/ 277475 h 1088411"/>
                  <a:gd name="connsiteX6" fmla="*/ 2318640 w 2318640"/>
                  <a:gd name="connsiteY6" fmla="*/ 1088411 h 1088411"/>
                  <a:gd name="connsiteX7" fmla="*/ 2043057 w 2318640"/>
                  <a:gd name="connsiteY7" fmla="*/ 1053860 h 1088411"/>
                  <a:gd name="connsiteX8" fmla="*/ 1197897 w 2318640"/>
                  <a:gd name="connsiteY8" fmla="*/ 1053860 h 1088411"/>
                  <a:gd name="connsiteX9" fmla="*/ 1120743 w 2318640"/>
                  <a:gd name="connsiteY9" fmla="*/ 1053860 h 1088411"/>
                  <a:gd name="connsiteX10" fmla="*/ 275583 w 2318640"/>
                  <a:gd name="connsiteY10" fmla="*/ 1053860 h 1088411"/>
                  <a:gd name="connsiteX11" fmla="*/ 0 w 2318640"/>
                  <a:gd name="connsiteY11" fmla="*/ 1088411 h 1088411"/>
                  <a:gd name="connsiteX12" fmla="*/ 257553 w 2318640"/>
                  <a:gd name="connsiteY12" fmla="*/ 277475 h 1088411"/>
                  <a:gd name="connsiteX13" fmla="*/ 505727 w 2318640"/>
                  <a:gd name="connsiteY13" fmla="*/ 31875 h 1088411"/>
                  <a:gd name="connsiteX14" fmla="*/ 858103 w 2318640"/>
                  <a:gd name="connsiteY14" fmla="*/ 3260 h 1088411"/>
                  <a:gd name="connsiteX15" fmla="*/ 1120743 w 2318640"/>
                  <a:gd name="connsiteY15" fmla="*/ 614 h 1088411"/>
                  <a:gd name="connsiteX0" fmla="*/ 1120743 w 2318640"/>
                  <a:gd name="connsiteY0" fmla="*/ 388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14" fmla="*/ 1120743 w 2318640"/>
                  <a:gd name="connsiteY14" fmla="*/ 388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8640" h="1088185">
                    <a:moveTo>
                      <a:pt x="858103" y="3034"/>
                    </a:moveTo>
                    <a:lnTo>
                      <a:pt x="1159320" y="0"/>
                    </a:lnTo>
                    <a:lnTo>
                      <a:pt x="1460537" y="3034"/>
                    </a:lnTo>
                    <a:cubicBezTo>
                      <a:pt x="1572280" y="7501"/>
                      <a:pt x="1688813" y="16195"/>
                      <a:pt x="1812913" y="31649"/>
                    </a:cubicBezTo>
                    <a:cubicBezTo>
                      <a:pt x="2006913" y="54831"/>
                      <a:pt x="2061087" y="137340"/>
                      <a:pt x="2061087" y="277249"/>
                    </a:cubicBezTo>
                    <a:cubicBezTo>
                      <a:pt x="2073966" y="780742"/>
                      <a:pt x="2179548" y="875755"/>
                      <a:pt x="2318640" y="1088185"/>
                    </a:cubicBezTo>
                    <a:cubicBezTo>
                      <a:pt x="2226779" y="1076668"/>
                      <a:pt x="2140070" y="1054848"/>
                      <a:pt x="2043057" y="1053634"/>
                    </a:cubicBezTo>
                    <a:lnTo>
                      <a:pt x="1197897" y="1053634"/>
                    </a:lnTo>
                    <a:lnTo>
                      <a:pt x="1120743" y="1053634"/>
                    </a:lnTo>
                    <a:lnTo>
                      <a:pt x="275583" y="1053634"/>
                    </a:lnTo>
                    <a:cubicBezTo>
                      <a:pt x="178570" y="1054848"/>
                      <a:pt x="91861" y="1076668"/>
                      <a:pt x="0" y="1088185"/>
                    </a:cubicBezTo>
                    <a:cubicBezTo>
                      <a:pt x="139092" y="875755"/>
                      <a:pt x="244674" y="780742"/>
                      <a:pt x="257553" y="277249"/>
                    </a:cubicBezTo>
                    <a:cubicBezTo>
                      <a:pt x="257553" y="137340"/>
                      <a:pt x="311727" y="54831"/>
                      <a:pt x="505727" y="31649"/>
                    </a:cubicBezTo>
                    <a:cubicBezTo>
                      <a:pt x="629827" y="16195"/>
                      <a:pt x="746360" y="7501"/>
                      <a:pt x="858103" y="3034"/>
                    </a:cubicBezTo>
                    <a:close/>
                  </a:path>
                </a:pathLst>
              </a:custGeom>
              <a:solidFill>
                <a:schemeClr val="accent1">
                  <a:alpha val="70000"/>
                </a:schemeClr>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Rectangle: Rounded Corners 34">
                <a:extLst>
                  <a:ext uri="{FF2B5EF4-FFF2-40B4-BE49-F238E27FC236}">
                    <a16:creationId xmlns:a16="http://schemas.microsoft.com/office/drawing/2014/main" id="{C6879FC6-1CAC-48AC-A049-863BAC89A4B0}"/>
                  </a:ext>
                </a:extLst>
              </p:cNvPr>
              <p:cNvSpPr>
                <a:spLocks noChangeAspect="1"/>
              </p:cNvSpPr>
              <p:nvPr/>
            </p:nvSpPr>
            <p:spPr>
              <a:xfrm>
                <a:off x="8455824" y="1828310"/>
                <a:ext cx="2926080" cy="3383280"/>
              </a:xfrm>
              <a:prstGeom prst="roundRect">
                <a:avLst>
                  <a:gd name="adj" fmla="val 15121"/>
                </a:avLst>
              </a:prstGeom>
              <a:solidFill>
                <a:schemeClr val="tx1">
                  <a:lumMod val="50000"/>
                  <a:lumOff val="50000"/>
                </a:schemeClr>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Rectangle: Rounded Corners 35">
                <a:extLst>
                  <a:ext uri="{FF2B5EF4-FFF2-40B4-BE49-F238E27FC236}">
                    <a16:creationId xmlns:a16="http://schemas.microsoft.com/office/drawing/2014/main" id="{A4110D50-EDB8-445A-A14A-4516AEBDAD65}"/>
                  </a:ext>
                </a:extLst>
              </p:cNvPr>
              <p:cNvSpPr>
                <a:spLocks noChangeAspect="1"/>
              </p:cNvSpPr>
              <p:nvPr/>
            </p:nvSpPr>
            <p:spPr>
              <a:xfrm>
                <a:off x="8537786" y="1923078"/>
                <a:ext cx="2762157" cy="3193745"/>
              </a:xfrm>
              <a:prstGeom prst="roundRect">
                <a:avLst>
                  <a:gd name="adj" fmla="val 13848"/>
                </a:avLst>
              </a:prstGeom>
              <a:solidFill>
                <a:schemeClr val="tx1"/>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7" name="Rectangle: Top Corners Rounded 36">
                <a:extLst>
                  <a:ext uri="{FF2B5EF4-FFF2-40B4-BE49-F238E27FC236}">
                    <a16:creationId xmlns:a16="http://schemas.microsoft.com/office/drawing/2014/main" id="{C4EF1FFB-4333-4648-A350-0B5C487B8FA5}"/>
                  </a:ext>
                </a:extLst>
              </p:cNvPr>
              <p:cNvSpPr/>
              <p:nvPr/>
            </p:nvSpPr>
            <p:spPr>
              <a:xfrm rot="16200000">
                <a:off x="7824331" y="3501414"/>
                <a:ext cx="1178352" cy="103095"/>
              </a:xfrm>
              <a:prstGeom prst="round2SameRect">
                <a:avLst>
                  <a:gd name="adj1" fmla="val 50000"/>
                  <a:gd name="adj2" fmla="val 0"/>
                </a:avLst>
              </a:prstGeom>
              <a:solidFill>
                <a:schemeClr val="tx1">
                  <a:lumMod val="65000"/>
                  <a:lumOff val="35000"/>
                </a:schemeClr>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Rectangle: Top Corners Rounded 37">
                <a:extLst>
                  <a:ext uri="{FF2B5EF4-FFF2-40B4-BE49-F238E27FC236}">
                    <a16:creationId xmlns:a16="http://schemas.microsoft.com/office/drawing/2014/main" id="{49E685DE-9F40-4E7A-98BC-0EA373DFFB1B}"/>
                  </a:ext>
                </a:extLst>
              </p:cNvPr>
              <p:cNvSpPr/>
              <p:nvPr/>
            </p:nvSpPr>
            <p:spPr>
              <a:xfrm rot="5400000">
                <a:off x="11202840" y="2822478"/>
                <a:ext cx="438011" cy="91350"/>
              </a:xfrm>
              <a:prstGeom prst="round2SameRect">
                <a:avLst>
                  <a:gd name="adj1" fmla="val 50000"/>
                  <a:gd name="adj2" fmla="val 0"/>
                </a:avLst>
              </a:prstGeom>
              <a:solidFill>
                <a:schemeClr val="tx1">
                  <a:lumMod val="65000"/>
                  <a:lumOff val="35000"/>
                </a:schemeClr>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Rectangle: Top Corners Rounded 38">
                <a:extLst>
                  <a:ext uri="{FF2B5EF4-FFF2-40B4-BE49-F238E27FC236}">
                    <a16:creationId xmlns:a16="http://schemas.microsoft.com/office/drawing/2014/main" id="{810FC18C-E1D0-4527-AA1F-8788C2A93352}"/>
                  </a:ext>
                </a:extLst>
              </p:cNvPr>
              <p:cNvSpPr/>
              <p:nvPr/>
            </p:nvSpPr>
            <p:spPr>
              <a:xfrm rot="5400000">
                <a:off x="11095797" y="3520197"/>
                <a:ext cx="630643" cy="69897"/>
              </a:xfrm>
              <a:prstGeom prst="round2SameRect">
                <a:avLst>
                  <a:gd name="adj1" fmla="val 50000"/>
                  <a:gd name="adj2" fmla="val 0"/>
                </a:avLst>
              </a:prstGeom>
              <a:solidFill>
                <a:schemeClr val="tx1">
                  <a:lumMod val="65000"/>
                  <a:lumOff val="35000"/>
                </a:schemeClr>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TextBox 13">
              <a:extLst>
                <a:ext uri="{FF2B5EF4-FFF2-40B4-BE49-F238E27FC236}">
                  <a16:creationId xmlns:a16="http://schemas.microsoft.com/office/drawing/2014/main" id="{A489F899-7AE4-44E2-BC0E-A2C0B542A8CF}"/>
                </a:ext>
              </a:extLst>
            </p:cNvPr>
            <p:cNvSpPr txBox="1"/>
            <p:nvPr/>
          </p:nvSpPr>
          <p:spPr>
            <a:xfrm>
              <a:off x="-4058917" y="4900318"/>
              <a:ext cx="1997220" cy="584775"/>
            </a:xfrm>
            <a:prstGeom prst="rect">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108000" rIns="108000" rtlCol="0">
              <a:spAutoFit/>
            </a:bodyPr>
            <a:lstStyle/>
            <a:p>
              <a:pPr algn="ctr"/>
              <a:r>
                <a:rPr lang="en-US" altLang="ko-KR" sz="3200" b="1" spc="-150" dirty="0">
                  <a:solidFill>
                    <a:schemeClr val="bg1"/>
                  </a:solidFill>
                  <a:cs typeface="Arial" pitchFamily="34" charset="0"/>
                </a:rPr>
                <a:t>PAY  NOW</a:t>
              </a:r>
              <a:endParaRPr lang="ko-KR" altLang="en-US" sz="3200" b="1" spc="-150" dirty="0">
                <a:solidFill>
                  <a:schemeClr val="bg1"/>
                </a:solidFill>
                <a:cs typeface="Arial" pitchFamily="34" charset="0"/>
              </a:endParaRPr>
            </a:p>
          </p:txBody>
        </p:sp>
        <p:grpSp>
          <p:nvGrpSpPr>
            <p:cNvPr id="15" name="Group 14">
              <a:extLst>
                <a:ext uri="{FF2B5EF4-FFF2-40B4-BE49-F238E27FC236}">
                  <a16:creationId xmlns:a16="http://schemas.microsoft.com/office/drawing/2014/main" id="{DCF1137D-C6BF-4E36-A465-914B6DC01FB8}"/>
                </a:ext>
              </a:extLst>
            </p:cNvPr>
            <p:cNvGrpSpPr/>
            <p:nvPr/>
          </p:nvGrpSpPr>
          <p:grpSpPr>
            <a:xfrm>
              <a:off x="-4103734" y="3165042"/>
              <a:ext cx="1858678" cy="1155609"/>
              <a:chOff x="4010143" y="3551447"/>
              <a:chExt cx="2607393" cy="1621113"/>
            </a:xfrm>
          </p:grpSpPr>
          <p:sp>
            <p:nvSpPr>
              <p:cNvPr id="16" name="Rectangle: Rounded Corners 15">
                <a:extLst>
                  <a:ext uri="{FF2B5EF4-FFF2-40B4-BE49-F238E27FC236}">
                    <a16:creationId xmlns:a16="http://schemas.microsoft.com/office/drawing/2014/main" id="{4ACEC8B1-F63E-4973-AADD-18FE1F2E326B}"/>
                  </a:ext>
                </a:extLst>
              </p:cNvPr>
              <p:cNvSpPr/>
              <p:nvPr/>
            </p:nvSpPr>
            <p:spPr>
              <a:xfrm>
                <a:off x="4010143" y="3551447"/>
                <a:ext cx="2607393" cy="1621113"/>
              </a:xfrm>
              <a:prstGeom prst="roundRect">
                <a:avLst>
                  <a:gd name="adj" fmla="val 3466"/>
                </a:avLst>
              </a:prstGeom>
              <a:gradFill>
                <a:gsLst>
                  <a:gs pos="0">
                    <a:schemeClr val="accent2"/>
                  </a:gs>
                  <a:gs pos="100000">
                    <a:schemeClr val="accent1"/>
                  </a:gs>
                </a:gsLst>
                <a:lin ang="19200000" scaled="0"/>
              </a:gradFill>
              <a:ln w="9525" cap="flat">
                <a:noFill/>
                <a:prstDash val="solid"/>
                <a:miter/>
              </a:ln>
            </p:spPr>
            <p:txBody>
              <a:bodyPr rtlCol="0" anchor="ctr"/>
              <a:lstStyle/>
              <a:p>
                <a:endParaRPr lang="en-US" sz="2400"/>
              </a:p>
            </p:txBody>
          </p:sp>
          <p:sp>
            <p:nvSpPr>
              <p:cNvPr id="17" name="Freeform: Shape 16">
                <a:extLst>
                  <a:ext uri="{FF2B5EF4-FFF2-40B4-BE49-F238E27FC236}">
                    <a16:creationId xmlns:a16="http://schemas.microsoft.com/office/drawing/2014/main" id="{84AF06FD-D009-4AB5-A713-5EC0ECAC6DC0}"/>
                  </a:ext>
                </a:extLst>
              </p:cNvPr>
              <p:cNvSpPr/>
              <p:nvPr/>
            </p:nvSpPr>
            <p:spPr>
              <a:xfrm rot="5400000">
                <a:off x="4334128" y="3823603"/>
                <a:ext cx="215002" cy="80925"/>
              </a:xfrm>
              <a:custGeom>
                <a:avLst/>
                <a:gdLst>
                  <a:gd name="connsiteX0" fmla="*/ 122325 w 244650"/>
                  <a:gd name="connsiteY0" fmla="*/ 0 h 92084"/>
                  <a:gd name="connsiteX1" fmla="*/ 199456 w 244650"/>
                  <a:gd name="connsiteY1" fmla="*/ 15572 h 92084"/>
                  <a:gd name="connsiteX2" fmla="*/ 244650 w 244650"/>
                  <a:gd name="connsiteY2" fmla="*/ 46042 h 92084"/>
                  <a:gd name="connsiteX3" fmla="*/ 199456 w 244650"/>
                  <a:gd name="connsiteY3" fmla="*/ 76512 h 92084"/>
                  <a:gd name="connsiteX4" fmla="*/ 122325 w 244650"/>
                  <a:gd name="connsiteY4" fmla="*/ 92084 h 92084"/>
                  <a:gd name="connsiteX5" fmla="*/ 45194 w 244650"/>
                  <a:gd name="connsiteY5" fmla="*/ 76512 h 92084"/>
                  <a:gd name="connsiteX6" fmla="*/ 0 w 244650"/>
                  <a:gd name="connsiteY6" fmla="*/ 46042 h 92084"/>
                  <a:gd name="connsiteX7" fmla="*/ 45194 w 244650"/>
                  <a:gd name="connsiteY7" fmla="*/ 15572 h 92084"/>
                  <a:gd name="connsiteX8" fmla="*/ 122325 w 244650"/>
                  <a:gd name="connsiteY8" fmla="*/ 0 h 9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650" h="92084">
                    <a:moveTo>
                      <a:pt x="122325" y="0"/>
                    </a:moveTo>
                    <a:cubicBezTo>
                      <a:pt x="149685" y="0"/>
                      <a:pt x="175750" y="5545"/>
                      <a:pt x="199456" y="15572"/>
                    </a:cubicBezTo>
                    <a:lnTo>
                      <a:pt x="244650" y="46042"/>
                    </a:lnTo>
                    <a:lnTo>
                      <a:pt x="199456" y="76512"/>
                    </a:lnTo>
                    <a:cubicBezTo>
                      <a:pt x="175750" y="86539"/>
                      <a:pt x="149685" y="92084"/>
                      <a:pt x="122325" y="92084"/>
                    </a:cubicBezTo>
                    <a:cubicBezTo>
                      <a:pt x="94965" y="92084"/>
                      <a:pt x="68901" y="86539"/>
                      <a:pt x="45194" y="76512"/>
                    </a:cubicBezTo>
                    <a:lnTo>
                      <a:pt x="0" y="46042"/>
                    </a:lnTo>
                    <a:lnTo>
                      <a:pt x="45194" y="15572"/>
                    </a:lnTo>
                    <a:cubicBezTo>
                      <a:pt x="68901" y="5545"/>
                      <a:pt x="94965" y="0"/>
                      <a:pt x="12232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18" name="Freeform: Shape 17">
                <a:extLst>
                  <a:ext uri="{FF2B5EF4-FFF2-40B4-BE49-F238E27FC236}">
                    <a16:creationId xmlns:a16="http://schemas.microsoft.com/office/drawing/2014/main" id="{3854CDD5-65AA-4D8E-A65A-3D0FB6F34D48}"/>
                  </a:ext>
                </a:extLst>
              </p:cNvPr>
              <p:cNvSpPr/>
              <p:nvPr/>
            </p:nvSpPr>
            <p:spPr>
              <a:xfrm rot="5400000">
                <a:off x="4421398" y="3710154"/>
                <a:ext cx="348285" cy="307822"/>
              </a:xfrm>
              <a:custGeom>
                <a:avLst/>
                <a:gdLst>
                  <a:gd name="connsiteX0" fmla="*/ 198156 w 396312"/>
                  <a:gd name="connsiteY0" fmla="*/ 0 h 350270"/>
                  <a:gd name="connsiteX1" fmla="*/ 396312 w 396312"/>
                  <a:gd name="connsiteY1" fmla="*/ 198156 h 350270"/>
                  <a:gd name="connsiteX2" fmla="*/ 338274 w 396312"/>
                  <a:gd name="connsiteY2" fmla="*/ 338274 h 350270"/>
                  <a:gd name="connsiteX3" fmla="*/ 320481 w 396312"/>
                  <a:gd name="connsiteY3" fmla="*/ 350270 h 350270"/>
                  <a:gd name="connsiteX4" fmla="*/ 275287 w 396312"/>
                  <a:gd name="connsiteY4" fmla="*/ 319800 h 350270"/>
                  <a:gd name="connsiteX5" fmla="*/ 198156 w 396312"/>
                  <a:gd name="connsiteY5" fmla="*/ 304228 h 350270"/>
                  <a:gd name="connsiteX6" fmla="*/ 121025 w 396312"/>
                  <a:gd name="connsiteY6" fmla="*/ 319800 h 350270"/>
                  <a:gd name="connsiteX7" fmla="*/ 75831 w 396312"/>
                  <a:gd name="connsiteY7" fmla="*/ 350270 h 350270"/>
                  <a:gd name="connsiteX8" fmla="*/ 58038 w 396312"/>
                  <a:gd name="connsiteY8" fmla="*/ 338274 h 350270"/>
                  <a:gd name="connsiteX9" fmla="*/ 0 w 396312"/>
                  <a:gd name="connsiteY9" fmla="*/ 198156 h 350270"/>
                  <a:gd name="connsiteX10" fmla="*/ 198156 w 396312"/>
                  <a:gd name="connsiteY10" fmla="*/ 0 h 3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6312" h="350270">
                    <a:moveTo>
                      <a:pt x="198156" y="0"/>
                    </a:moveTo>
                    <a:cubicBezTo>
                      <a:pt x="307595" y="0"/>
                      <a:pt x="396312" y="88717"/>
                      <a:pt x="396312" y="198156"/>
                    </a:cubicBezTo>
                    <a:cubicBezTo>
                      <a:pt x="396312" y="252875"/>
                      <a:pt x="374133" y="302414"/>
                      <a:pt x="338274" y="338274"/>
                    </a:cubicBezTo>
                    <a:lnTo>
                      <a:pt x="320481" y="350270"/>
                    </a:lnTo>
                    <a:lnTo>
                      <a:pt x="275287" y="319800"/>
                    </a:lnTo>
                    <a:cubicBezTo>
                      <a:pt x="251581" y="309773"/>
                      <a:pt x="225516" y="304228"/>
                      <a:pt x="198156" y="304228"/>
                    </a:cubicBezTo>
                    <a:cubicBezTo>
                      <a:pt x="170796" y="304228"/>
                      <a:pt x="144732" y="309773"/>
                      <a:pt x="121025" y="319800"/>
                    </a:cubicBezTo>
                    <a:lnTo>
                      <a:pt x="75831" y="350270"/>
                    </a:lnTo>
                    <a:lnTo>
                      <a:pt x="58038" y="338274"/>
                    </a:lnTo>
                    <a:cubicBezTo>
                      <a:pt x="22179" y="302414"/>
                      <a:pt x="0" y="252875"/>
                      <a:pt x="0" y="198156"/>
                    </a:cubicBezTo>
                    <a:cubicBezTo>
                      <a:pt x="0" y="88717"/>
                      <a:pt x="88717" y="0"/>
                      <a:pt x="19815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19" name="Freeform: Shape 18">
                <a:extLst>
                  <a:ext uri="{FF2B5EF4-FFF2-40B4-BE49-F238E27FC236}">
                    <a16:creationId xmlns:a16="http://schemas.microsoft.com/office/drawing/2014/main" id="{96B8302C-8FC4-4598-A4E9-434FFFEAEFB4}"/>
                  </a:ext>
                </a:extLst>
              </p:cNvPr>
              <p:cNvSpPr/>
              <p:nvPr/>
            </p:nvSpPr>
            <p:spPr>
              <a:xfrm rot="5400000">
                <a:off x="4113576" y="3710154"/>
                <a:ext cx="348285" cy="307822"/>
              </a:xfrm>
              <a:custGeom>
                <a:avLst/>
                <a:gdLst>
                  <a:gd name="connsiteX0" fmla="*/ 75831 w 396312"/>
                  <a:gd name="connsiteY0" fmla="*/ 0 h 350270"/>
                  <a:gd name="connsiteX1" fmla="*/ 121025 w 396312"/>
                  <a:gd name="connsiteY1" fmla="*/ 30470 h 350270"/>
                  <a:gd name="connsiteX2" fmla="*/ 198156 w 396312"/>
                  <a:gd name="connsiteY2" fmla="*/ 46042 h 350270"/>
                  <a:gd name="connsiteX3" fmla="*/ 275287 w 396312"/>
                  <a:gd name="connsiteY3" fmla="*/ 30470 h 350270"/>
                  <a:gd name="connsiteX4" fmla="*/ 320481 w 396312"/>
                  <a:gd name="connsiteY4" fmla="*/ 0 h 350270"/>
                  <a:gd name="connsiteX5" fmla="*/ 338274 w 396312"/>
                  <a:gd name="connsiteY5" fmla="*/ 11996 h 350270"/>
                  <a:gd name="connsiteX6" fmla="*/ 396312 w 396312"/>
                  <a:gd name="connsiteY6" fmla="*/ 152114 h 350270"/>
                  <a:gd name="connsiteX7" fmla="*/ 198156 w 396312"/>
                  <a:gd name="connsiteY7" fmla="*/ 350270 h 350270"/>
                  <a:gd name="connsiteX8" fmla="*/ 0 w 396312"/>
                  <a:gd name="connsiteY8" fmla="*/ 152114 h 350270"/>
                  <a:gd name="connsiteX9" fmla="*/ 58038 w 396312"/>
                  <a:gd name="connsiteY9" fmla="*/ 11996 h 350270"/>
                  <a:gd name="connsiteX10" fmla="*/ 75831 w 396312"/>
                  <a:gd name="connsiteY10" fmla="*/ 0 h 3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6312" h="350270">
                    <a:moveTo>
                      <a:pt x="75831" y="0"/>
                    </a:moveTo>
                    <a:lnTo>
                      <a:pt x="121025" y="30470"/>
                    </a:lnTo>
                    <a:cubicBezTo>
                      <a:pt x="144732" y="40497"/>
                      <a:pt x="170796" y="46042"/>
                      <a:pt x="198156" y="46042"/>
                    </a:cubicBezTo>
                    <a:cubicBezTo>
                      <a:pt x="225516" y="46042"/>
                      <a:pt x="251581" y="40497"/>
                      <a:pt x="275287" y="30470"/>
                    </a:cubicBezTo>
                    <a:lnTo>
                      <a:pt x="320481" y="0"/>
                    </a:lnTo>
                    <a:lnTo>
                      <a:pt x="338274" y="11996"/>
                    </a:lnTo>
                    <a:cubicBezTo>
                      <a:pt x="374133" y="47856"/>
                      <a:pt x="396312" y="97395"/>
                      <a:pt x="396312" y="152114"/>
                    </a:cubicBezTo>
                    <a:cubicBezTo>
                      <a:pt x="396312" y="261553"/>
                      <a:pt x="307595" y="350270"/>
                      <a:pt x="198156" y="350270"/>
                    </a:cubicBezTo>
                    <a:cubicBezTo>
                      <a:pt x="88717" y="350270"/>
                      <a:pt x="0" y="261553"/>
                      <a:pt x="0" y="152114"/>
                    </a:cubicBezTo>
                    <a:cubicBezTo>
                      <a:pt x="0" y="97395"/>
                      <a:pt x="22179" y="47856"/>
                      <a:pt x="58038" y="11996"/>
                    </a:cubicBezTo>
                    <a:lnTo>
                      <a:pt x="7583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20" name="Graphic 2">
                <a:extLst>
                  <a:ext uri="{FF2B5EF4-FFF2-40B4-BE49-F238E27FC236}">
                    <a16:creationId xmlns:a16="http://schemas.microsoft.com/office/drawing/2014/main" id="{2963C21D-1FDD-43E3-A352-AE60B82F2AB6}"/>
                  </a:ext>
                </a:extLst>
              </p:cNvPr>
              <p:cNvSpPr/>
              <p:nvPr/>
            </p:nvSpPr>
            <p:spPr>
              <a:xfrm rot="5400000">
                <a:off x="4273591" y="4085722"/>
                <a:ext cx="388233" cy="609722"/>
              </a:xfrm>
              <a:custGeom>
                <a:avLst/>
                <a:gdLst>
                  <a:gd name="connsiteX0" fmla="*/ 413575 w 441769"/>
                  <a:gd name="connsiteY0" fmla="*/ 693801 h 693800"/>
                  <a:gd name="connsiteX1" fmla="*/ 28194 w 441769"/>
                  <a:gd name="connsiteY1" fmla="*/ 693801 h 693800"/>
                  <a:gd name="connsiteX2" fmla="*/ 0 w 441769"/>
                  <a:gd name="connsiteY2" fmla="*/ 665607 h 693800"/>
                  <a:gd name="connsiteX3" fmla="*/ 0 w 441769"/>
                  <a:gd name="connsiteY3" fmla="*/ 28194 h 693800"/>
                  <a:gd name="connsiteX4" fmla="*/ 28194 w 441769"/>
                  <a:gd name="connsiteY4" fmla="*/ 0 h 693800"/>
                  <a:gd name="connsiteX5" fmla="*/ 413575 w 441769"/>
                  <a:gd name="connsiteY5" fmla="*/ 0 h 693800"/>
                  <a:gd name="connsiteX6" fmla="*/ 441770 w 441769"/>
                  <a:gd name="connsiteY6" fmla="*/ 28194 h 693800"/>
                  <a:gd name="connsiteX7" fmla="*/ 441770 w 441769"/>
                  <a:gd name="connsiteY7" fmla="*/ 665607 h 693800"/>
                  <a:gd name="connsiteX8" fmla="*/ 413575 w 441769"/>
                  <a:gd name="connsiteY8" fmla="*/ 693801 h 69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769" h="693800">
                    <a:moveTo>
                      <a:pt x="413575" y="693801"/>
                    </a:moveTo>
                    <a:lnTo>
                      <a:pt x="28194" y="693801"/>
                    </a:lnTo>
                    <a:cubicBezTo>
                      <a:pt x="12668" y="693801"/>
                      <a:pt x="0" y="681228"/>
                      <a:pt x="0" y="665607"/>
                    </a:cubicBezTo>
                    <a:lnTo>
                      <a:pt x="0" y="28194"/>
                    </a:lnTo>
                    <a:cubicBezTo>
                      <a:pt x="0" y="12668"/>
                      <a:pt x="12573" y="0"/>
                      <a:pt x="28194" y="0"/>
                    </a:cubicBezTo>
                    <a:lnTo>
                      <a:pt x="413575" y="0"/>
                    </a:lnTo>
                    <a:cubicBezTo>
                      <a:pt x="429101" y="0"/>
                      <a:pt x="441770" y="12573"/>
                      <a:pt x="441770" y="28194"/>
                    </a:cubicBezTo>
                    <a:lnTo>
                      <a:pt x="441770" y="665607"/>
                    </a:lnTo>
                    <a:cubicBezTo>
                      <a:pt x="441770" y="681133"/>
                      <a:pt x="429101" y="693801"/>
                      <a:pt x="413575" y="693801"/>
                    </a:cubicBezTo>
                    <a:close/>
                  </a:path>
                </a:pathLst>
              </a:custGeom>
              <a:solidFill>
                <a:schemeClr val="accent2">
                  <a:lumMod val="75000"/>
                </a:schemeClr>
              </a:solidFill>
              <a:ln w="9525" cap="flat">
                <a:noFill/>
                <a:prstDash val="solid"/>
                <a:miter/>
              </a:ln>
            </p:spPr>
            <p:txBody>
              <a:bodyPr rtlCol="0" anchor="ctr"/>
              <a:lstStyle/>
              <a:p>
                <a:endParaRPr lang="en-US" sz="2400"/>
              </a:p>
            </p:txBody>
          </p:sp>
          <p:sp>
            <p:nvSpPr>
              <p:cNvPr id="21" name="Graphic 2">
                <a:extLst>
                  <a:ext uri="{FF2B5EF4-FFF2-40B4-BE49-F238E27FC236}">
                    <a16:creationId xmlns:a16="http://schemas.microsoft.com/office/drawing/2014/main" id="{6F8C395B-5ED3-4E7A-9C20-80FB6DD2AF12}"/>
                  </a:ext>
                </a:extLst>
              </p:cNvPr>
              <p:cNvSpPr/>
              <p:nvPr/>
            </p:nvSpPr>
            <p:spPr>
              <a:xfrm rot="5400000">
                <a:off x="4293270" y="4085722"/>
                <a:ext cx="388233" cy="609722"/>
              </a:xfrm>
              <a:custGeom>
                <a:avLst/>
                <a:gdLst>
                  <a:gd name="connsiteX0" fmla="*/ 413575 w 441769"/>
                  <a:gd name="connsiteY0" fmla="*/ 693801 h 693800"/>
                  <a:gd name="connsiteX1" fmla="*/ 28194 w 441769"/>
                  <a:gd name="connsiteY1" fmla="*/ 693801 h 693800"/>
                  <a:gd name="connsiteX2" fmla="*/ 0 w 441769"/>
                  <a:gd name="connsiteY2" fmla="*/ 665607 h 693800"/>
                  <a:gd name="connsiteX3" fmla="*/ 0 w 441769"/>
                  <a:gd name="connsiteY3" fmla="*/ 28194 h 693800"/>
                  <a:gd name="connsiteX4" fmla="*/ 28194 w 441769"/>
                  <a:gd name="connsiteY4" fmla="*/ 0 h 693800"/>
                  <a:gd name="connsiteX5" fmla="*/ 413575 w 441769"/>
                  <a:gd name="connsiteY5" fmla="*/ 0 h 693800"/>
                  <a:gd name="connsiteX6" fmla="*/ 441770 w 441769"/>
                  <a:gd name="connsiteY6" fmla="*/ 28194 h 693800"/>
                  <a:gd name="connsiteX7" fmla="*/ 441770 w 441769"/>
                  <a:gd name="connsiteY7" fmla="*/ 665607 h 693800"/>
                  <a:gd name="connsiteX8" fmla="*/ 413575 w 441769"/>
                  <a:gd name="connsiteY8" fmla="*/ 693801 h 69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769" h="693800">
                    <a:moveTo>
                      <a:pt x="413575" y="693801"/>
                    </a:moveTo>
                    <a:lnTo>
                      <a:pt x="28194" y="693801"/>
                    </a:lnTo>
                    <a:cubicBezTo>
                      <a:pt x="12668" y="693801"/>
                      <a:pt x="0" y="681228"/>
                      <a:pt x="0" y="665607"/>
                    </a:cubicBezTo>
                    <a:lnTo>
                      <a:pt x="0" y="28194"/>
                    </a:lnTo>
                    <a:cubicBezTo>
                      <a:pt x="0" y="12668"/>
                      <a:pt x="12573" y="0"/>
                      <a:pt x="28194" y="0"/>
                    </a:cubicBezTo>
                    <a:lnTo>
                      <a:pt x="413575" y="0"/>
                    </a:lnTo>
                    <a:cubicBezTo>
                      <a:pt x="429101" y="0"/>
                      <a:pt x="441770" y="12573"/>
                      <a:pt x="441770" y="28194"/>
                    </a:cubicBezTo>
                    <a:lnTo>
                      <a:pt x="441770" y="665607"/>
                    </a:lnTo>
                    <a:cubicBezTo>
                      <a:pt x="441770" y="681228"/>
                      <a:pt x="429101" y="693801"/>
                      <a:pt x="413575" y="693801"/>
                    </a:cubicBezTo>
                    <a:close/>
                  </a:path>
                </a:pathLst>
              </a:custGeom>
              <a:solidFill>
                <a:srgbClr val="DAA128"/>
              </a:solidFill>
              <a:ln w="9525" cap="flat">
                <a:noFill/>
                <a:prstDash val="solid"/>
                <a:miter/>
              </a:ln>
            </p:spPr>
            <p:txBody>
              <a:bodyPr rtlCol="0" anchor="ctr"/>
              <a:lstStyle/>
              <a:p>
                <a:endParaRPr lang="en-US" sz="2400"/>
              </a:p>
            </p:txBody>
          </p:sp>
          <p:grpSp>
            <p:nvGrpSpPr>
              <p:cNvPr id="22" name="Graphic 2">
                <a:extLst>
                  <a:ext uri="{FF2B5EF4-FFF2-40B4-BE49-F238E27FC236}">
                    <a16:creationId xmlns:a16="http://schemas.microsoft.com/office/drawing/2014/main" id="{CE9EACE9-6703-4830-9182-478B7E8722AD}"/>
                  </a:ext>
                </a:extLst>
              </p:cNvPr>
              <p:cNvGrpSpPr/>
              <p:nvPr/>
            </p:nvGrpSpPr>
            <p:grpSpPr>
              <a:xfrm rot="5400000">
                <a:off x="4319804" y="4117698"/>
                <a:ext cx="335080" cy="545686"/>
                <a:chOff x="8224103" y="4462192"/>
                <a:chExt cx="381286" cy="620934"/>
              </a:xfrm>
              <a:solidFill>
                <a:srgbClr val="CB6628"/>
              </a:solidFill>
            </p:grpSpPr>
            <p:sp>
              <p:nvSpPr>
                <p:cNvPr id="27" name="Freeform: Shape 26">
                  <a:extLst>
                    <a:ext uri="{FF2B5EF4-FFF2-40B4-BE49-F238E27FC236}">
                      <a16:creationId xmlns:a16="http://schemas.microsoft.com/office/drawing/2014/main" id="{457B1762-20F3-4BA4-A835-0EB554DB2CF5}"/>
                    </a:ext>
                  </a:extLst>
                </p:cNvPr>
                <p:cNvSpPr/>
                <p:nvPr/>
              </p:nvSpPr>
              <p:spPr>
                <a:xfrm>
                  <a:off x="8224103" y="4462287"/>
                  <a:ext cx="117633" cy="342709"/>
                </a:xfrm>
                <a:custGeom>
                  <a:avLst/>
                  <a:gdLst>
                    <a:gd name="connsiteX0" fmla="*/ 29337 w 117633"/>
                    <a:gd name="connsiteY0" fmla="*/ 342710 h 342709"/>
                    <a:gd name="connsiteX1" fmla="*/ 88297 w 117633"/>
                    <a:gd name="connsiteY1" fmla="*/ 342710 h 342709"/>
                    <a:gd name="connsiteX2" fmla="*/ 117634 w 117633"/>
                    <a:gd name="connsiteY2" fmla="*/ 313372 h 342709"/>
                    <a:gd name="connsiteX3" fmla="*/ 117634 w 117633"/>
                    <a:gd name="connsiteY3" fmla="*/ 29337 h 342709"/>
                    <a:gd name="connsiteX4" fmla="*/ 88297 w 117633"/>
                    <a:gd name="connsiteY4" fmla="*/ 0 h 342709"/>
                    <a:gd name="connsiteX5" fmla="*/ 29337 w 117633"/>
                    <a:gd name="connsiteY5" fmla="*/ 0 h 342709"/>
                    <a:gd name="connsiteX6" fmla="*/ 0 w 117633"/>
                    <a:gd name="connsiteY6" fmla="*/ 29337 h 342709"/>
                    <a:gd name="connsiteX7" fmla="*/ 0 w 117633"/>
                    <a:gd name="connsiteY7" fmla="*/ 313372 h 342709"/>
                    <a:gd name="connsiteX8" fmla="*/ 29337 w 117633"/>
                    <a:gd name="connsiteY8" fmla="*/ 342710 h 3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33" h="342709">
                      <a:moveTo>
                        <a:pt x="29337" y="342710"/>
                      </a:moveTo>
                      <a:lnTo>
                        <a:pt x="88297" y="342710"/>
                      </a:lnTo>
                      <a:cubicBezTo>
                        <a:pt x="104489" y="342710"/>
                        <a:pt x="117634" y="329565"/>
                        <a:pt x="117634" y="313372"/>
                      </a:cubicBezTo>
                      <a:lnTo>
                        <a:pt x="117634" y="29337"/>
                      </a:lnTo>
                      <a:cubicBezTo>
                        <a:pt x="117634" y="13145"/>
                        <a:pt x="104489" y="0"/>
                        <a:pt x="88297" y="0"/>
                      </a:cubicBezTo>
                      <a:lnTo>
                        <a:pt x="29337" y="0"/>
                      </a:lnTo>
                      <a:cubicBezTo>
                        <a:pt x="13145" y="0"/>
                        <a:pt x="0" y="13145"/>
                        <a:pt x="0" y="29337"/>
                      </a:cubicBezTo>
                      <a:lnTo>
                        <a:pt x="0" y="313372"/>
                      </a:lnTo>
                      <a:cubicBezTo>
                        <a:pt x="0" y="329565"/>
                        <a:pt x="13145" y="342710"/>
                        <a:pt x="29337" y="342710"/>
                      </a:cubicBezTo>
                      <a:close/>
                    </a:path>
                  </a:pathLst>
                </a:custGeom>
                <a:solidFill>
                  <a:srgbClr val="CB6628"/>
                </a:solidFill>
                <a:ln w="9525" cap="flat">
                  <a:noFill/>
                  <a:prstDash val="solid"/>
                  <a:miter/>
                </a:ln>
              </p:spPr>
              <p:txBody>
                <a:bodyPr rtlCol="0" anchor="ctr"/>
                <a:lstStyle/>
                <a:p>
                  <a:endParaRPr lang="en-US" sz="2400"/>
                </a:p>
              </p:txBody>
            </p:sp>
            <p:sp>
              <p:nvSpPr>
                <p:cNvPr id="28" name="Freeform: Shape 27">
                  <a:extLst>
                    <a:ext uri="{FF2B5EF4-FFF2-40B4-BE49-F238E27FC236}">
                      <a16:creationId xmlns:a16="http://schemas.microsoft.com/office/drawing/2014/main" id="{95F739B5-B7B1-46F6-98F3-55B165910E2C}"/>
                    </a:ext>
                  </a:extLst>
                </p:cNvPr>
                <p:cNvSpPr/>
                <p:nvPr/>
              </p:nvSpPr>
              <p:spPr>
                <a:xfrm>
                  <a:off x="8487089" y="4462192"/>
                  <a:ext cx="117633" cy="362426"/>
                </a:xfrm>
                <a:custGeom>
                  <a:avLst/>
                  <a:gdLst>
                    <a:gd name="connsiteX0" fmla="*/ 29337 w 117633"/>
                    <a:gd name="connsiteY0" fmla="*/ 362426 h 362426"/>
                    <a:gd name="connsiteX1" fmla="*/ 88297 w 117633"/>
                    <a:gd name="connsiteY1" fmla="*/ 362426 h 362426"/>
                    <a:gd name="connsiteX2" fmla="*/ 117634 w 117633"/>
                    <a:gd name="connsiteY2" fmla="*/ 333089 h 362426"/>
                    <a:gd name="connsiteX3" fmla="*/ 117634 w 117633"/>
                    <a:gd name="connsiteY3" fmla="*/ 29337 h 362426"/>
                    <a:gd name="connsiteX4" fmla="*/ 88297 w 117633"/>
                    <a:gd name="connsiteY4" fmla="*/ 0 h 362426"/>
                    <a:gd name="connsiteX5" fmla="*/ 29337 w 117633"/>
                    <a:gd name="connsiteY5" fmla="*/ 0 h 362426"/>
                    <a:gd name="connsiteX6" fmla="*/ 0 w 117633"/>
                    <a:gd name="connsiteY6" fmla="*/ 29337 h 362426"/>
                    <a:gd name="connsiteX7" fmla="*/ 0 w 117633"/>
                    <a:gd name="connsiteY7" fmla="*/ 333089 h 362426"/>
                    <a:gd name="connsiteX8" fmla="*/ 29337 w 117633"/>
                    <a:gd name="connsiteY8" fmla="*/ 362426 h 36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33" h="362426">
                      <a:moveTo>
                        <a:pt x="29337" y="362426"/>
                      </a:moveTo>
                      <a:lnTo>
                        <a:pt x="88297" y="362426"/>
                      </a:lnTo>
                      <a:cubicBezTo>
                        <a:pt x="104489" y="362426"/>
                        <a:pt x="117634" y="349282"/>
                        <a:pt x="117634" y="333089"/>
                      </a:cubicBezTo>
                      <a:lnTo>
                        <a:pt x="117634" y="29337"/>
                      </a:lnTo>
                      <a:cubicBezTo>
                        <a:pt x="117634" y="13145"/>
                        <a:pt x="104489" y="0"/>
                        <a:pt x="88297" y="0"/>
                      </a:cubicBezTo>
                      <a:lnTo>
                        <a:pt x="29337" y="0"/>
                      </a:lnTo>
                      <a:cubicBezTo>
                        <a:pt x="13145" y="0"/>
                        <a:pt x="0" y="13145"/>
                        <a:pt x="0" y="29337"/>
                      </a:cubicBezTo>
                      <a:lnTo>
                        <a:pt x="0" y="333089"/>
                      </a:lnTo>
                      <a:cubicBezTo>
                        <a:pt x="0" y="349282"/>
                        <a:pt x="13145" y="362426"/>
                        <a:pt x="29337" y="362426"/>
                      </a:cubicBezTo>
                      <a:close/>
                    </a:path>
                  </a:pathLst>
                </a:custGeom>
                <a:solidFill>
                  <a:srgbClr val="CB6628"/>
                </a:solidFill>
                <a:ln w="9525" cap="flat">
                  <a:noFill/>
                  <a:prstDash val="solid"/>
                  <a:miter/>
                </a:ln>
              </p:spPr>
              <p:txBody>
                <a:bodyPr rtlCol="0" anchor="ctr"/>
                <a:lstStyle/>
                <a:p>
                  <a:endParaRPr lang="en-US" sz="2400"/>
                </a:p>
              </p:txBody>
            </p:sp>
            <p:sp>
              <p:nvSpPr>
                <p:cNvPr id="29" name="Freeform: Shape 28">
                  <a:extLst>
                    <a:ext uri="{FF2B5EF4-FFF2-40B4-BE49-F238E27FC236}">
                      <a16:creationId xmlns:a16="http://schemas.microsoft.com/office/drawing/2014/main" id="{FC18487A-928E-4F85-91A3-15FB43225409}"/>
                    </a:ext>
                  </a:extLst>
                </p:cNvPr>
                <p:cNvSpPr/>
                <p:nvPr/>
              </p:nvSpPr>
              <p:spPr>
                <a:xfrm>
                  <a:off x="8356406" y="4462192"/>
                  <a:ext cx="117633" cy="230981"/>
                </a:xfrm>
                <a:custGeom>
                  <a:avLst/>
                  <a:gdLst>
                    <a:gd name="connsiteX0" fmla="*/ 29337 w 117633"/>
                    <a:gd name="connsiteY0" fmla="*/ 230981 h 230981"/>
                    <a:gd name="connsiteX1" fmla="*/ 88297 w 117633"/>
                    <a:gd name="connsiteY1" fmla="*/ 230981 h 230981"/>
                    <a:gd name="connsiteX2" fmla="*/ 117634 w 117633"/>
                    <a:gd name="connsiteY2" fmla="*/ 201644 h 230981"/>
                    <a:gd name="connsiteX3" fmla="*/ 117634 w 117633"/>
                    <a:gd name="connsiteY3" fmla="*/ 29337 h 230981"/>
                    <a:gd name="connsiteX4" fmla="*/ 88297 w 117633"/>
                    <a:gd name="connsiteY4" fmla="*/ 0 h 230981"/>
                    <a:gd name="connsiteX5" fmla="*/ 29337 w 117633"/>
                    <a:gd name="connsiteY5" fmla="*/ 0 h 230981"/>
                    <a:gd name="connsiteX6" fmla="*/ 0 w 117633"/>
                    <a:gd name="connsiteY6" fmla="*/ 29337 h 230981"/>
                    <a:gd name="connsiteX7" fmla="*/ 0 w 117633"/>
                    <a:gd name="connsiteY7" fmla="*/ 201644 h 230981"/>
                    <a:gd name="connsiteX8" fmla="*/ 29337 w 117633"/>
                    <a:gd name="connsiteY8" fmla="*/ 230981 h 23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33" h="230981">
                      <a:moveTo>
                        <a:pt x="29337" y="230981"/>
                      </a:moveTo>
                      <a:lnTo>
                        <a:pt x="88297" y="230981"/>
                      </a:lnTo>
                      <a:cubicBezTo>
                        <a:pt x="104489" y="230981"/>
                        <a:pt x="117634" y="217837"/>
                        <a:pt x="117634" y="201644"/>
                      </a:cubicBezTo>
                      <a:lnTo>
                        <a:pt x="117634" y="29337"/>
                      </a:lnTo>
                      <a:cubicBezTo>
                        <a:pt x="117634" y="13145"/>
                        <a:pt x="104489" y="0"/>
                        <a:pt x="88297" y="0"/>
                      </a:cubicBezTo>
                      <a:lnTo>
                        <a:pt x="29337" y="0"/>
                      </a:lnTo>
                      <a:cubicBezTo>
                        <a:pt x="13145" y="0"/>
                        <a:pt x="0" y="13145"/>
                        <a:pt x="0" y="29337"/>
                      </a:cubicBezTo>
                      <a:lnTo>
                        <a:pt x="0" y="201644"/>
                      </a:lnTo>
                      <a:cubicBezTo>
                        <a:pt x="0" y="217837"/>
                        <a:pt x="13145" y="230981"/>
                        <a:pt x="29337" y="230981"/>
                      </a:cubicBezTo>
                      <a:close/>
                    </a:path>
                  </a:pathLst>
                </a:custGeom>
                <a:solidFill>
                  <a:srgbClr val="CB6628"/>
                </a:solidFill>
                <a:ln w="9525" cap="flat">
                  <a:noFill/>
                  <a:prstDash val="solid"/>
                  <a:miter/>
                </a:ln>
              </p:spPr>
              <p:txBody>
                <a:bodyPr rtlCol="0" anchor="ctr"/>
                <a:lstStyle/>
                <a:p>
                  <a:endParaRPr lang="en-US" sz="2400"/>
                </a:p>
              </p:txBody>
            </p:sp>
            <p:sp>
              <p:nvSpPr>
                <p:cNvPr id="30" name="Freeform: Shape 29">
                  <a:extLst>
                    <a:ext uri="{FF2B5EF4-FFF2-40B4-BE49-F238E27FC236}">
                      <a16:creationId xmlns:a16="http://schemas.microsoft.com/office/drawing/2014/main" id="{8E866041-5942-4C61-A958-6F659DA04970}"/>
                    </a:ext>
                  </a:extLst>
                </p:cNvPr>
                <p:cNvSpPr/>
                <p:nvPr/>
              </p:nvSpPr>
              <p:spPr>
                <a:xfrm>
                  <a:off x="8224770" y="4836048"/>
                  <a:ext cx="117634" cy="247078"/>
                </a:xfrm>
                <a:custGeom>
                  <a:avLst/>
                  <a:gdLst>
                    <a:gd name="connsiteX0" fmla="*/ 88297 w 117634"/>
                    <a:gd name="connsiteY0" fmla="*/ 0 h 247078"/>
                    <a:gd name="connsiteX1" fmla="*/ 29337 w 117634"/>
                    <a:gd name="connsiteY1" fmla="*/ 0 h 247078"/>
                    <a:gd name="connsiteX2" fmla="*/ 0 w 117634"/>
                    <a:gd name="connsiteY2" fmla="*/ 29337 h 247078"/>
                    <a:gd name="connsiteX3" fmla="*/ 0 w 117634"/>
                    <a:gd name="connsiteY3" fmla="*/ 217742 h 247078"/>
                    <a:gd name="connsiteX4" fmla="*/ 29337 w 117634"/>
                    <a:gd name="connsiteY4" fmla="*/ 247079 h 247078"/>
                    <a:gd name="connsiteX5" fmla="*/ 88297 w 117634"/>
                    <a:gd name="connsiteY5" fmla="*/ 247079 h 247078"/>
                    <a:gd name="connsiteX6" fmla="*/ 117634 w 117634"/>
                    <a:gd name="connsiteY6" fmla="*/ 217742 h 247078"/>
                    <a:gd name="connsiteX7" fmla="*/ 117634 w 117634"/>
                    <a:gd name="connsiteY7" fmla="*/ 29337 h 247078"/>
                    <a:gd name="connsiteX8" fmla="*/ 88297 w 117634"/>
                    <a:gd name="connsiteY8" fmla="*/ 0 h 24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34" h="247078">
                      <a:moveTo>
                        <a:pt x="88297" y="0"/>
                      </a:moveTo>
                      <a:lnTo>
                        <a:pt x="29337" y="0"/>
                      </a:lnTo>
                      <a:cubicBezTo>
                        <a:pt x="13145" y="0"/>
                        <a:pt x="0" y="13145"/>
                        <a:pt x="0" y="29337"/>
                      </a:cubicBezTo>
                      <a:lnTo>
                        <a:pt x="0" y="217742"/>
                      </a:lnTo>
                      <a:cubicBezTo>
                        <a:pt x="0" y="233934"/>
                        <a:pt x="13145" y="247079"/>
                        <a:pt x="29337" y="247079"/>
                      </a:cubicBezTo>
                      <a:lnTo>
                        <a:pt x="88297" y="247079"/>
                      </a:lnTo>
                      <a:cubicBezTo>
                        <a:pt x="104489" y="247079"/>
                        <a:pt x="117634" y="233934"/>
                        <a:pt x="117634" y="217742"/>
                      </a:cubicBezTo>
                      <a:lnTo>
                        <a:pt x="117634" y="29337"/>
                      </a:lnTo>
                      <a:cubicBezTo>
                        <a:pt x="117729" y="13145"/>
                        <a:pt x="104585" y="0"/>
                        <a:pt x="88297" y="0"/>
                      </a:cubicBezTo>
                      <a:close/>
                    </a:path>
                  </a:pathLst>
                </a:custGeom>
                <a:solidFill>
                  <a:srgbClr val="CB6628"/>
                </a:solidFill>
                <a:ln w="9525" cap="flat">
                  <a:noFill/>
                  <a:prstDash val="solid"/>
                  <a:miter/>
                </a:ln>
              </p:spPr>
              <p:txBody>
                <a:bodyPr rtlCol="0" anchor="ctr"/>
                <a:lstStyle/>
                <a:p>
                  <a:endParaRPr lang="en-US" sz="2400"/>
                </a:p>
              </p:txBody>
            </p:sp>
            <p:sp>
              <p:nvSpPr>
                <p:cNvPr id="31" name="Freeform: Shape 30">
                  <a:extLst>
                    <a:ext uri="{FF2B5EF4-FFF2-40B4-BE49-F238E27FC236}">
                      <a16:creationId xmlns:a16="http://schemas.microsoft.com/office/drawing/2014/main" id="{03F0E3DF-210A-455D-83B6-46BFC0FD38F7}"/>
                    </a:ext>
                  </a:extLst>
                </p:cNvPr>
                <p:cNvSpPr/>
                <p:nvPr/>
              </p:nvSpPr>
              <p:spPr>
                <a:xfrm>
                  <a:off x="8487755" y="4836048"/>
                  <a:ext cx="117634" cy="247078"/>
                </a:xfrm>
                <a:custGeom>
                  <a:avLst/>
                  <a:gdLst>
                    <a:gd name="connsiteX0" fmla="*/ 88297 w 117634"/>
                    <a:gd name="connsiteY0" fmla="*/ 0 h 247078"/>
                    <a:gd name="connsiteX1" fmla="*/ 29337 w 117634"/>
                    <a:gd name="connsiteY1" fmla="*/ 0 h 247078"/>
                    <a:gd name="connsiteX2" fmla="*/ 0 w 117634"/>
                    <a:gd name="connsiteY2" fmla="*/ 29337 h 247078"/>
                    <a:gd name="connsiteX3" fmla="*/ 0 w 117634"/>
                    <a:gd name="connsiteY3" fmla="*/ 217742 h 247078"/>
                    <a:gd name="connsiteX4" fmla="*/ 29337 w 117634"/>
                    <a:gd name="connsiteY4" fmla="*/ 247079 h 247078"/>
                    <a:gd name="connsiteX5" fmla="*/ 88297 w 117634"/>
                    <a:gd name="connsiteY5" fmla="*/ 247079 h 247078"/>
                    <a:gd name="connsiteX6" fmla="*/ 117634 w 117634"/>
                    <a:gd name="connsiteY6" fmla="*/ 217742 h 247078"/>
                    <a:gd name="connsiteX7" fmla="*/ 117634 w 117634"/>
                    <a:gd name="connsiteY7" fmla="*/ 29337 h 247078"/>
                    <a:gd name="connsiteX8" fmla="*/ 88297 w 117634"/>
                    <a:gd name="connsiteY8" fmla="*/ 0 h 24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34" h="247078">
                      <a:moveTo>
                        <a:pt x="88297" y="0"/>
                      </a:moveTo>
                      <a:lnTo>
                        <a:pt x="29337" y="0"/>
                      </a:lnTo>
                      <a:cubicBezTo>
                        <a:pt x="13145" y="0"/>
                        <a:pt x="0" y="13145"/>
                        <a:pt x="0" y="29337"/>
                      </a:cubicBezTo>
                      <a:lnTo>
                        <a:pt x="0" y="217742"/>
                      </a:lnTo>
                      <a:cubicBezTo>
                        <a:pt x="0" y="233934"/>
                        <a:pt x="13145" y="247079"/>
                        <a:pt x="29337" y="247079"/>
                      </a:cubicBezTo>
                      <a:lnTo>
                        <a:pt x="88297" y="247079"/>
                      </a:lnTo>
                      <a:cubicBezTo>
                        <a:pt x="104489" y="247079"/>
                        <a:pt x="117634" y="233934"/>
                        <a:pt x="117634" y="217742"/>
                      </a:cubicBezTo>
                      <a:lnTo>
                        <a:pt x="117634" y="29337"/>
                      </a:lnTo>
                      <a:cubicBezTo>
                        <a:pt x="117729" y="13145"/>
                        <a:pt x="104584" y="0"/>
                        <a:pt x="88297" y="0"/>
                      </a:cubicBezTo>
                      <a:close/>
                    </a:path>
                  </a:pathLst>
                </a:custGeom>
                <a:solidFill>
                  <a:srgbClr val="CB6628"/>
                </a:solidFill>
                <a:ln w="9525" cap="flat">
                  <a:noFill/>
                  <a:prstDash val="solid"/>
                  <a:miter/>
                </a:ln>
              </p:spPr>
              <p:txBody>
                <a:bodyPr rtlCol="0" anchor="ctr"/>
                <a:lstStyle/>
                <a:p>
                  <a:endParaRPr lang="en-US" sz="2400"/>
                </a:p>
              </p:txBody>
            </p:sp>
            <p:sp>
              <p:nvSpPr>
                <p:cNvPr id="32" name="Freeform: Shape 31">
                  <a:extLst>
                    <a:ext uri="{FF2B5EF4-FFF2-40B4-BE49-F238E27FC236}">
                      <a16:creationId xmlns:a16="http://schemas.microsoft.com/office/drawing/2014/main" id="{ED090A54-E643-471E-A335-075A9C051FEC}"/>
                    </a:ext>
                  </a:extLst>
                </p:cNvPr>
                <p:cNvSpPr/>
                <p:nvPr/>
              </p:nvSpPr>
              <p:spPr>
                <a:xfrm>
                  <a:off x="8357072" y="4710413"/>
                  <a:ext cx="117633" cy="372713"/>
                </a:xfrm>
                <a:custGeom>
                  <a:avLst/>
                  <a:gdLst>
                    <a:gd name="connsiteX0" fmla="*/ 88297 w 117633"/>
                    <a:gd name="connsiteY0" fmla="*/ 0 h 372713"/>
                    <a:gd name="connsiteX1" fmla="*/ 29337 w 117633"/>
                    <a:gd name="connsiteY1" fmla="*/ 0 h 372713"/>
                    <a:gd name="connsiteX2" fmla="*/ 0 w 117633"/>
                    <a:gd name="connsiteY2" fmla="*/ 29337 h 372713"/>
                    <a:gd name="connsiteX3" fmla="*/ 0 w 117633"/>
                    <a:gd name="connsiteY3" fmla="*/ 343376 h 372713"/>
                    <a:gd name="connsiteX4" fmla="*/ 29337 w 117633"/>
                    <a:gd name="connsiteY4" fmla="*/ 372713 h 372713"/>
                    <a:gd name="connsiteX5" fmla="*/ 88297 w 117633"/>
                    <a:gd name="connsiteY5" fmla="*/ 372713 h 372713"/>
                    <a:gd name="connsiteX6" fmla="*/ 117634 w 117633"/>
                    <a:gd name="connsiteY6" fmla="*/ 343376 h 372713"/>
                    <a:gd name="connsiteX7" fmla="*/ 117634 w 117633"/>
                    <a:gd name="connsiteY7" fmla="*/ 29337 h 372713"/>
                    <a:gd name="connsiteX8" fmla="*/ 88297 w 117633"/>
                    <a:gd name="connsiteY8" fmla="*/ 0 h 37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33" h="372713">
                      <a:moveTo>
                        <a:pt x="88297" y="0"/>
                      </a:moveTo>
                      <a:lnTo>
                        <a:pt x="29337" y="0"/>
                      </a:lnTo>
                      <a:cubicBezTo>
                        <a:pt x="13145" y="0"/>
                        <a:pt x="0" y="13145"/>
                        <a:pt x="0" y="29337"/>
                      </a:cubicBezTo>
                      <a:lnTo>
                        <a:pt x="0" y="343376"/>
                      </a:lnTo>
                      <a:cubicBezTo>
                        <a:pt x="0" y="359569"/>
                        <a:pt x="13145" y="372713"/>
                        <a:pt x="29337" y="372713"/>
                      </a:cubicBezTo>
                      <a:lnTo>
                        <a:pt x="88297" y="372713"/>
                      </a:lnTo>
                      <a:cubicBezTo>
                        <a:pt x="104489" y="372713"/>
                        <a:pt x="117634" y="359569"/>
                        <a:pt x="117634" y="343376"/>
                      </a:cubicBezTo>
                      <a:lnTo>
                        <a:pt x="117634" y="29337"/>
                      </a:lnTo>
                      <a:cubicBezTo>
                        <a:pt x="117634" y="13145"/>
                        <a:pt x="104489" y="0"/>
                        <a:pt x="88297" y="0"/>
                      </a:cubicBezTo>
                      <a:close/>
                    </a:path>
                  </a:pathLst>
                </a:custGeom>
                <a:solidFill>
                  <a:srgbClr val="CB6628"/>
                </a:solidFill>
                <a:ln w="9525" cap="flat">
                  <a:noFill/>
                  <a:prstDash val="solid"/>
                  <a:miter/>
                </a:ln>
              </p:spPr>
              <p:txBody>
                <a:bodyPr rtlCol="0" anchor="ctr"/>
                <a:lstStyle/>
                <a:p>
                  <a:endParaRPr lang="en-US" sz="2400"/>
                </a:p>
              </p:txBody>
            </p:sp>
          </p:grpSp>
          <p:sp>
            <p:nvSpPr>
              <p:cNvPr id="23" name="Freeform: Shape 22">
                <a:extLst>
                  <a:ext uri="{FF2B5EF4-FFF2-40B4-BE49-F238E27FC236}">
                    <a16:creationId xmlns:a16="http://schemas.microsoft.com/office/drawing/2014/main" id="{6C937496-8C7C-4EBD-B169-78D0039A382A}"/>
                  </a:ext>
                </a:extLst>
              </p:cNvPr>
              <p:cNvSpPr/>
              <p:nvPr/>
            </p:nvSpPr>
            <p:spPr>
              <a:xfrm>
                <a:off x="5441381" y="3768836"/>
                <a:ext cx="856083" cy="179399"/>
              </a:xfrm>
              <a:custGeom>
                <a:avLst/>
                <a:gdLst/>
                <a:ahLst/>
                <a:cxnLst/>
                <a:rect l="l" t="t" r="r" b="b"/>
                <a:pathLst>
                  <a:path w="1834455" h="384423">
                    <a:moveTo>
                      <a:pt x="1168821" y="203373"/>
                    </a:moveTo>
                    <a:cubicBezTo>
                      <a:pt x="1137716" y="207029"/>
                      <a:pt x="1122164" y="217480"/>
                      <a:pt x="1122164" y="234725"/>
                    </a:cubicBezTo>
                    <a:cubicBezTo>
                      <a:pt x="1122164" y="245227"/>
                      <a:pt x="1127969" y="250478"/>
                      <a:pt x="1139580" y="250478"/>
                    </a:cubicBezTo>
                    <a:cubicBezTo>
                      <a:pt x="1147842" y="250478"/>
                      <a:pt x="1154781" y="248097"/>
                      <a:pt x="1160397" y="243336"/>
                    </a:cubicBezTo>
                    <a:cubicBezTo>
                      <a:pt x="1166013" y="238574"/>
                      <a:pt x="1168821" y="227355"/>
                      <a:pt x="1168821" y="209677"/>
                    </a:cubicBezTo>
                    <a:close/>
                    <a:moveTo>
                      <a:pt x="826963" y="186854"/>
                    </a:moveTo>
                    <a:lnTo>
                      <a:pt x="826963" y="232172"/>
                    </a:lnTo>
                    <a:lnTo>
                      <a:pt x="866909" y="232172"/>
                    </a:lnTo>
                    <a:cubicBezTo>
                      <a:pt x="876690" y="232172"/>
                      <a:pt x="883751" y="229879"/>
                      <a:pt x="888093" y="225293"/>
                    </a:cubicBezTo>
                    <a:cubicBezTo>
                      <a:pt x="892434" y="220707"/>
                      <a:pt x="894605" y="215592"/>
                      <a:pt x="894605" y="209949"/>
                    </a:cubicBezTo>
                    <a:cubicBezTo>
                      <a:pt x="894605" y="204298"/>
                      <a:pt x="892477" y="199036"/>
                      <a:pt x="888220" y="194163"/>
                    </a:cubicBezTo>
                    <a:cubicBezTo>
                      <a:pt x="883963" y="189290"/>
                      <a:pt x="875838" y="186854"/>
                      <a:pt x="863843" y="186854"/>
                    </a:cubicBezTo>
                    <a:close/>
                    <a:moveTo>
                      <a:pt x="362843" y="76125"/>
                    </a:moveTo>
                    <a:lnTo>
                      <a:pt x="464191" y="76125"/>
                    </a:lnTo>
                    <a:lnTo>
                      <a:pt x="497771" y="194834"/>
                    </a:lnTo>
                    <a:lnTo>
                      <a:pt x="532890" y="76125"/>
                    </a:lnTo>
                    <a:lnTo>
                      <a:pt x="604614" y="76125"/>
                    </a:lnTo>
                    <a:lnTo>
                      <a:pt x="515456" y="326209"/>
                    </a:lnTo>
                    <a:cubicBezTo>
                      <a:pt x="509524" y="343192"/>
                      <a:pt x="499896" y="357140"/>
                      <a:pt x="486571" y="368053"/>
                    </a:cubicBezTo>
                    <a:cubicBezTo>
                      <a:pt x="473246" y="378966"/>
                      <a:pt x="452934" y="384423"/>
                      <a:pt x="425633" y="384423"/>
                    </a:cubicBezTo>
                    <a:cubicBezTo>
                      <a:pt x="419166" y="384423"/>
                      <a:pt x="403073" y="383672"/>
                      <a:pt x="377353" y="382170"/>
                    </a:cubicBezTo>
                    <a:lnTo>
                      <a:pt x="377353" y="311423"/>
                    </a:lnTo>
                    <a:cubicBezTo>
                      <a:pt x="391850" y="313209"/>
                      <a:pt x="403834" y="314102"/>
                      <a:pt x="413306" y="314102"/>
                    </a:cubicBezTo>
                    <a:cubicBezTo>
                      <a:pt x="435404" y="314102"/>
                      <a:pt x="446454" y="310083"/>
                      <a:pt x="446454" y="302047"/>
                    </a:cubicBezTo>
                    <a:cubicBezTo>
                      <a:pt x="446454" y="299033"/>
                      <a:pt x="445306" y="294556"/>
                      <a:pt x="443011" y="288617"/>
                    </a:cubicBezTo>
                    <a:close/>
                    <a:moveTo>
                      <a:pt x="826963" y="73000"/>
                    </a:moveTo>
                    <a:lnTo>
                      <a:pt x="826963" y="114523"/>
                    </a:lnTo>
                    <a:lnTo>
                      <a:pt x="864788" y="114523"/>
                    </a:lnTo>
                    <a:cubicBezTo>
                      <a:pt x="874032" y="114523"/>
                      <a:pt x="880457" y="112298"/>
                      <a:pt x="884062" y="107847"/>
                    </a:cubicBezTo>
                    <a:cubicBezTo>
                      <a:pt x="887668" y="103396"/>
                      <a:pt x="889471" y="98628"/>
                      <a:pt x="889471" y="93542"/>
                    </a:cubicBezTo>
                    <a:cubicBezTo>
                      <a:pt x="889471" y="79847"/>
                      <a:pt x="880732" y="73000"/>
                      <a:pt x="863254" y="73000"/>
                    </a:cubicBezTo>
                    <a:close/>
                    <a:moveTo>
                      <a:pt x="1460984" y="71437"/>
                    </a:moveTo>
                    <a:cubicBezTo>
                      <a:pt x="1477948" y="71437"/>
                      <a:pt x="1492426" y="74769"/>
                      <a:pt x="1504420" y="81431"/>
                    </a:cubicBezTo>
                    <a:cubicBezTo>
                      <a:pt x="1516413" y="88093"/>
                      <a:pt x="1524996" y="96714"/>
                      <a:pt x="1530169" y="107294"/>
                    </a:cubicBezTo>
                    <a:cubicBezTo>
                      <a:pt x="1535342" y="117873"/>
                      <a:pt x="1537929" y="135653"/>
                      <a:pt x="1537929" y="160633"/>
                    </a:cubicBezTo>
                    <a:lnTo>
                      <a:pt x="1537929" y="307628"/>
                    </a:lnTo>
                    <a:lnTo>
                      <a:pt x="1441488" y="307628"/>
                    </a:lnTo>
                    <a:lnTo>
                      <a:pt x="1441488" y="163096"/>
                    </a:lnTo>
                    <a:cubicBezTo>
                      <a:pt x="1441488" y="152931"/>
                      <a:pt x="1440145" y="146648"/>
                      <a:pt x="1437458" y="144246"/>
                    </a:cubicBezTo>
                    <a:cubicBezTo>
                      <a:pt x="1434770" y="141844"/>
                      <a:pt x="1431299" y="140642"/>
                      <a:pt x="1427044" y="140642"/>
                    </a:cubicBezTo>
                    <a:cubicBezTo>
                      <a:pt x="1414191" y="140642"/>
                      <a:pt x="1407765" y="150243"/>
                      <a:pt x="1407765" y="169444"/>
                    </a:cubicBezTo>
                    <a:lnTo>
                      <a:pt x="1407765" y="307628"/>
                    </a:lnTo>
                    <a:lnTo>
                      <a:pt x="1311324" y="307628"/>
                    </a:lnTo>
                    <a:lnTo>
                      <a:pt x="1311324" y="76125"/>
                    </a:lnTo>
                    <a:lnTo>
                      <a:pt x="1401514" y="76125"/>
                    </a:lnTo>
                    <a:lnTo>
                      <a:pt x="1401514" y="107644"/>
                    </a:lnTo>
                    <a:cubicBezTo>
                      <a:pt x="1408490" y="83506"/>
                      <a:pt x="1428313" y="71437"/>
                      <a:pt x="1460984" y="71437"/>
                    </a:cubicBezTo>
                    <a:close/>
                    <a:moveTo>
                      <a:pt x="1149873" y="71437"/>
                    </a:moveTo>
                    <a:cubicBezTo>
                      <a:pt x="1168130" y="71437"/>
                      <a:pt x="1185074" y="73295"/>
                      <a:pt x="1200705" y="77011"/>
                    </a:cubicBezTo>
                    <a:cubicBezTo>
                      <a:pt x="1216335" y="80727"/>
                      <a:pt x="1228841" y="86647"/>
                      <a:pt x="1238222" y="94771"/>
                    </a:cubicBezTo>
                    <a:cubicBezTo>
                      <a:pt x="1247602" y="102895"/>
                      <a:pt x="1253896" y="111490"/>
                      <a:pt x="1257103" y="120556"/>
                    </a:cubicBezTo>
                    <a:cubicBezTo>
                      <a:pt x="1260310" y="129622"/>
                      <a:pt x="1261913" y="146411"/>
                      <a:pt x="1261913" y="170923"/>
                    </a:cubicBezTo>
                    <a:lnTo>
                      <a:pt x="1261913" y="259812"/>
                    </a:lnTo>
                    <a:cubicBezTo>
                      <a:pt x="1261913" y="276374"/>
                      <a:pt x="1264146" y="292312"/>
                      <a:pt x="1268610" y="307628"/>
                    </a:cubicBezTo>
                    <a:lnTo>
                      <a:pt x="1177252" y="307628"/>
                    </a:lnTo>
                    <a:cubicBezTo>
                      <a:pt x="1174608" y="295649"/>
                      <a:pt x="1173286" y="285334"/>
                      <a:pt x="1173286" y="276681"/>
                    </a:cubicBezTo>
                    <a:cubicBezTo>
                      <a:pt x="1162217" y="300437"/>
                      <a:pt x="1139833" y="312316"/>
                      <a:pt x="1106135" y="312316"/>
                    </a:cubicBezTo>
                    <a:cubicBezTo>
                      <a:pt x="1078574" y="312316"/>
                      <a:pt x="1057835" y="305164"/>
                      <a:pt x="1043919" y="290860"/>
                    </a:cubicBezTo>
                    <a:cubicBezTo>
                      <a:pt x="1030002" y="276556"/>
                      <a:pt x="1023044" y="260101"/>
                      <a:pt x="1023044" y="241496"/>
                    </a:cubicBezTo>
                    <a:cubicBezTo>
                      <a:pt x="1023044" y="216458"/>
                      <a:pt x="1034230" y="196337"/>
                      <a:pt x="1056603" y="181133"/>
                    </a:cubicBezTo>
                    <a:cubicBezTo>
                      <a:pt x="1078976" y="165929"/>
                      <a:pt x="1116382" y="156920"/>
                      <a:pt x="1168821" y="154107"/>
                    </a:cubicBezTo>
                    <a:lnTo>
                      <a:pt x="1168821" y="153221"/>
                    </a:lnTo>
                    <a:cubicBezTo>
                      <a:pt x="1168821" y="144942"/>
                      <a:pt x="1167088" y="139548"/>
                      <a:pt x="1163622" y="137039"/>
                    </a:cubicBezTo>
                    <a:cubicBezTo>
                      <a:pt x="1160156" y="134530"/>
                      <a:pt x="1154610" y="133275"/>
                      <a:pt x="1146985" y="133275"/>
                    </a:cubicBezTo>
                    <a:cubicBezTo>
                      <a:pt x="1129535" y="133275"/>
                      <a:pt x="1119622" y="141387"/>
                      <a:pt x="1117245" y="157609"/>
                    </a:cubicBezTo>
                    <a:lnTo>
                      <a:pt x="1029071" y="149760"/>
                    </a:lnTo>
                    <a:cubicBezTo>
                      <a:pt x="1041068" y="97545"/>
                      <a:pt x="1081336" y="71437"/>
                      <a:pt x="1149873" y="71437"/>
                    </a:cubicBezTo>
                    <a:close/>
                    <a:moveTo>
                      <a:pt x="1587549" y="0"/>
                    </a:moveTo>
                    <a:lnTo>
                      <a:pt x="1678632" y="0"/>
                    </a:lnTo>
                    <a:lnTo>
                      <a:pt x="1678632" y="124883"/>
                    </a:lnTo>
                    <a:cubicBezTo>
                      <a:pt x="1678632" y="125762"/>
                      <a:pt x="1678409" y="137677"/>
                      <a:pt x="1677962" y="160630"/>
                    </a:cubicBezTo>
                    <a:cubicBezTo>
                      <a:pt x="1677527" y="154611"/>
                      <a:pt x="1679811" y="150072"/>
                      <a:pt x="1684813" y="147012"/>
                    </a:cubicBezTo>
                    <a:lnTo>
                      <a:pt x="1743100" y="76125"/>
                    </a:lnTo>
                    <a:lnTo>
                      <a:pt x="1826865" y="76125"/>
                    </a:lnTo>
                    <a:lnTo>
                      <a:pt x="1759460" y="157595"/>
                    </a:lnTo>
                    <a:lnTo>
                      <a:pt x="1834455" y="307628"/>
                    </a:lnTo>
                    <a:lnTo>
                      <a:pt x="1736630" y="307628"/>
                    </a:lnTo>
                    <a:lnTo>
                      <a:pt x="1696634" y="218830"/>
                    </a:lnTo>
                    <a:lnTo>
                      <a:pt x="1678632" y="243456"/>
                    </a:lnTo>
                    <a:lnTo>
                      <a:pt x="1678632" y="307628"/>
                    </a:lnTo>
                    <a:lnTo>
                      <a:pt x="1587549" y="307628"/>
                    </a:lnTo>
                    <a:close/>
                    <a:moveTo>
                      <a:pt x="733424" y="0"/>
                    </a:moveTo>
                    <a:lnTo>
                      <a:pt x="889523" y="0"/>
                    </a:lnTo>
                    <a:cubicBezTo>
                      <a:pt x="922440" y="0"/>
                      <a:pt x="946547" y="8426"/>
                      <a:pt x="961846" y="25279"/>
                    </a:cubicBezTo>
                    <a:cubicBezTo>
                      <a:pt x="977146" y="42131"/>
                      <a:pt x="984795" y="61316"/>
                      <a:pt x="984795" y="82833"/>
                    </a:cubicBezTo>
                    <a:cubicBezTo>
                      <a:pt x="984795" y="98600"/>
                      <a:pt x="980301" y="112924"/>
                      <a:pt x="971313" y="125807"/>
                    </a:cubicBezTo>
                    <a:cubicBezTo>
                      <a:pt x="962326" y="138690"/>
                      <a:pt x="950092" y="146028"/>
                      <a:pt x="934614" y="147821"/>
                    </a:cubicBezTo>
                    <a:cubicBezTo>
                      <a:pt x="973277" y="155011"/>
                      <a:pt x="992608" y="178281"/>
                      <a:pt x="992608" y="217630"/>
                    </a:cubicBezTo>
                    <a:cubicBezTo>
                      <a:pt x="992608" y="240782"/>
                      <a:pt x="985401" y="261569"/>
                      <a:pt x="970987" y="279993"/>
                    </a:cubicBezTo>
                    <a:cubicBezTo>
                      <a:pt x="956573" y="298416"/>
                      <a:pt x="926270" y="307628"/>
                      <a:pt x="880077" y="307628"/>
                    </a:cubicBezTo>
                    <a:lnTo>
                      <a:pt x="733424" y="307628"/>
                    </a:lnTo>
                    <a:close/>
                    <a:moveTo>
                      <a:pt x="0" y="0"/>
                    </a:moveTo>
                    <a:lnTo>
                      <a:pt x="127537" y="0"/>
                    </a:lnTo>
                    <a:lnTo>
                      <a:pt x="167288" y="158648"/>
                    </a:lnTo>
                    <a:lnTo>
                      <a:pt x="205236" y="0"/>
                    </a:lnTo>
                    <a:lnTo>
                      <a:pt x="333747" y="0"/>
                    </a:lnTo>
                    <a:lnTo>
                      <a:pt x="333747" y="307628"/>
                    </a:lnTo>
                    <a:lnTo>
                      <a:pt x="239538" y="307628"/>
                    </a:lnTo>
                    <a:lnTo>
                      <a:pt x="239538" y="94055"/>
                    </a:lnTo>
                    <a:lnTo>
                      <a:pt x="192169" y="307628"/>
                    </a:lnTo>
                    <a:lnTo>
                      <a:pt x="126878" y="307628"/>
                    </a:lnTo>
                    <a:lnTo>
                      <a:pt x="77911" y="94055"/>
                    </a:lnTo>
                    <a:lnTo>
                      <a:pt x="77911" y="307628"/>
                    </a:lnTo>
                    <a:lnTo>
                      <a:pt x="0" y="3076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24" name="Freeform: Shape 23">
                <a:extLst>
                  <a:ext uri="{FF2B5EF4-FFF2-40B4-BE49-F238E27FC236}">
                    <a16:creationId xmlns:a16="http://schemas.microsoft.com/office/drawing/2014/main" id="{747E8220-ED86-4D05-9B0E-03E13196442C}"/>
                  </a:ext>
                </a:extLst>
              </p:cNvPr>
              <p:cNvSpPr/>
              <p:nvPr/>
            </p:nvSpPr>
            <p:spPr>
              <a:xfrm>
                <a:off x="4162847" y="4709073"/>
                <a:ext cx="2041789" cy="154460"/>
              </a:xfrm>
              <a:custGeom>
                <a:avLst/>
                <a:gdLst/>
                <a:ahLst/>
                <a:cxnLst/>
                <a:rect l="l" t="t" r="r" b="b"/>
                <a:pathLst>
                  <a:path w="4420641" h="334417">
                    <a:moveTo>
                      <a:pt x="2911748" y="178817"/>
                    </a:moveTo>
                    <a:cubicBezTo>
                      <a:pt x="2896418" y="178817"/>
                      <a:pt x="2884996" y="184100"/>
                      <a:pt x="2877480" y="194667"/>
                    </a:cubicBezTo>
                    <a:cubicBezTo>
                      <a:pt x="2869964" y="205234"/>
                      <a:pt x="2866206" y="216694"/>
                      <a:pt x="2866206" y="229047"/>
                    </a:cubicBezTo>
                    <a:cubicBezTo>
                      <a:pt x="2866206" y="246311"/>
                      <a:pt x="2870634" y="259780"/>
                      <a:pt x="2879489" y="269453"/>
                    </a:cubicBezTo>
                    <a:cubicBezTo>
                      <a:pt x="2888345" y="279127"/>
                      <a:pt x="2899395" y="283964"/>
                      <a:pt x="2912641" y="283964"/>
                    </a:cubicBezTo>
                    <a:cubicBezTo>
                      <a:pt x="2925589" y="283964"/>
                      <a:pt x="2936304" y="279313"/>
                      <a:pt x="2944788" y="270011"/>
                    </a:cubicBezTo>
                    <a:cubicBezTo>
                      <a:pt x="2953271" y="260710"/>
                      <a:pt x="2957512" y="247278"/>
                      <a:pt x="2957512" y="229716"/>
                    </a:cubicBezTo>
                    <a:cubicBezTo>
                      <a:pt x="2957512" y="214387"/>
                      <a:pt x="2953196" y="202071"/>
                      <a:pt x="2944564" y="192770"/>
                    </a:cubicBezTo>
                    <a:cubicBezTo>
                      <a:pt x="2935932" y="183468"/>
                      <a:pt x="2924993" y="178817"/>
                      <a:pt x="2911748" y="178817"/>
                    </a:cubicBezTo>
                    <a:close/>
                    <a:moveTo>
                      <a:pt x="368573" y="178817"/>
                    </a:moveTo>
                    <a:cubicBezTo>
                      <a:pt x="353244" y="178817"/>
                      <a:pt x="341821" y="184100"/>
                      <a:pt x="334305" y="194667"/>
                    </a:cubicBezTo>
                    <a:cubicBezTo>
                      <a:pt x="326789" y="205234"/>
                      <a:pt x="323031" y="216694"/>
                      <a:pt x="323031" y="229047"/>
                    </a:cubicBezTo>
                    <a:cubicBezTo>
                      <a:pt x="323031" y="246311"/>
                      <a:pt x="327459" y="259780"/>
                      <a:pt x="336314" y="269453"/>
                    </a:cubicBezTo>
                    <a:cubicBezTo>
                      <a:pt x="345170" y="279127"/>
                      <a:pt x="356220" y="283964"/>
                      <a:pt x="369466" y="283964"/>
                    </a:cubicBezTo>
                    <a:cubicBezTo>
                      <a:pt x="382414" y="283964"/>
                      <a:pt x="393129" y="279313"/>
                      <a:pt x="401613" y="270011"/>
                    </a:cubicBezTo>
                    <a:cubicBezTo>
                      <a:pt x="410096" y="260710"/>
                      <a:pt x="414337" y="247278"/>
                      <a:pt x="414337" y="229716"/>
                    </a:cubicBezTo>
                    <a:cubicBezTo>
                      <a:pt x="414337" y="214387"/>
                      <a:pt x="410021" y="202071"/>
                      <a:pt x="401389" y="192770"/>
                    </a:cubicBezTo>
                    <a:cubicBezTo>
                      <a:pt x="392757" y="183468"/>
                      <a:pt x="381819" y="178817"/>
                      <a:pt x="368573" y="178817"/>
                    </a:cubicBezTo>
                    <a:close/>
                    <a:moveTo>
                      <a:pt x="3547318" y="162297"/>
                    </a:moveTo>
                    <a:cubicBezTo>
                      <a:pt x="3535263" y="162297"/>
                      <a:pt x="3525068" y="167022"/>
                      <a:pt x="3516734" y="176473"/>
                    </a:cubicBezTo>
                    <a:cubicBezTo>
                      <a:pt x="3508400" y="185924"/>
                      <a:pt x="3504233" y="199876"/>
                      <a:pt x="3504233" y="218331"/>
                    </a:cubicBezTo>
                    <a:cubicBezTo>
                      <a:pt x="3504233" y="238720"/>
                      <a:pt x="3508921" y="254459"/>
                      <a:pt x="3518297" y="265547"/>
                    </a:cubicBezTo>
                    <a:cubicBezTo>
                      <a:pt x="3527673" y="276634"/>
                      <a:pt x="3538389" y="282178"/>
                      <a:pt x="3550444" y="282178"/>
                    </a:cubicBezTo>
                    <a:cubicBezTo>
                      <a:pt x="3562052" y="282178"/>
                      <a:pt x="3571726" y="277639"/>
                      <a:pt x="3579465" y="268560"/>
                    </a:cubicBezTo>
                    <a:cubicBezTo>
                      <a:pt x="3587204" y="259482"/>
                      <a:pt x="3591074" y="244599"/>
                      <a:pt x="3591074" y="223912"/>
                    </a:cubicBezTo>
                    <a:cubicBezTo>
                      <a:pt x="3591074" y="202630"/>
                      <a:pt x="3586907" y="187040"/>
                      <a:pt x="3578572" y="177143"/>
                    </a:cubicBezTo>
                    <a:cubicBezTo>
                      <a:pt x="3570238" y="167246"/>
                      <a:pt x="3559820" y="162297"/>
                      <a:pt x="3547318" y="162297"/>
                    </a:cubicBezTo>
                    <a:close/>
                    <a:moveTo>
                      <a:pt x="889843" y="162297"/>
                    </a:moveTo>
                    <a:cubicBezTo>
                      <a:pt x="877788" y="162297"/>
                      <a:pt x="867594" y="167022"/>
                      <a:pt x="859259" y="176473"/>
                    </a:cubicBezTo>
                    <a:cubicBezTo>
                      <a:pt x="850925" y="185924"/>
                      <a:pt x="846758" y="199876"/>
                      <a:pt x="846758" y="218331"/>
                    </a:cubicBezTo>
                    <a:cubicBezTo>
                      <a:pt x="846758" y="238720"/>
                      <a:pt x="851446" y="254459"/>
                      <a:pt x="860822" y="265547"/>
                    </a:cubicBezTo>
                    <a:cubicBezTo>
                      <a:pt x="870198" y="276634"/>
                      <a:pt x="880914" y="282178"/>
                      <a:pt x="892969" y="282178"/>
                    </a:cubicBezTo>
                    <a:cubicBezTo>
                      <a:pt x="904577" y="282178"/>
                      <a:pt x="914251" y="277639"/>
                      <a:pt x="921990" y="268560"/>
                    </a:cubicBezTo>
                    <a:cubicBezTo>
                      <a:pt x="929729" y="259482"/>
                      <a:pt x="933599" y="244599"/>
                      <a:pt x="933599" y="223912"/>
                    </a:cubicBezTo>
                    <a:cubicBezTo>
                      <a:pt x="933599" y="202630"/>
                      <a:pt x="929432" y="187040"/>
                      <a:pt x="921097" y="177143"/>
                    </a:cubicBezTo>
                    <a:cubicBezTo>
                      <a:pt x="912763" y="167246"/>
                      <a:pt x="902345" y="162297"/>
                      <a:pt x="889843" y="162297"/>
                    </a:cubicBezTo>
                    <a:close/>
                    <a:moveTo>
                      <a:pt x="4071267" y="95771"/>
                    </a:moveTo>
                    <a:lnTo>
                      <a:pt x="3996035" y="207615"/>
                    </a:lnTo>
                    <a:lnTo>
                      <a:pt x="4071267" y="207615"/>
                    </a:lnTo>
                    <a:close/>
                    <a:moveTo>
                      <a:pt x="1528093" y="95771"/>
                    </a:moveTo>
                    <a:lnTo>
                      <a:pt x="1452860" y="207615"/>
                    </a:lnTo>
                    <a:lnTo>
                      <a:pt x="1528093" y="207615"/>
                    </a:lnTo>
                    <a:close/>
                    <a:moveTo>
                      <a:pt x="2645197" y="52015"/>
                    </a:moveTo>
                    <a:cubicBezTo>
                      <a:pt x="2633588" y="52015"/>
                      <a:pt x="2623951" y="56592"/>
                      <a:pt x="2616287" y="65745"/>
                    </a:cubicBezTo>
                    <a:cubicBezTo>
                      <a:pt x="2608622" y="74898"/>
                      <a:pt x="2604790" y="89892"/>
                      <a:pt x="2604790" y="110728"/>
                    </a:cubicBezTo>
                    <a:cubicBezTo>
                      <a:pt x="2604790" y="131862"/>
                      <a:pt x="2608957" y="147377"/>
                      <a:pt x="2617291" y="157274"/>
                    </a:cubicBezTo>
                    <a:cubicBezTo>
                      <a:pt x="2625626" y="167171"/>
                      <a:pt x="2636044" y="172120"/>
                      <a:pt x="2648545" y="172120"/>
                    </a:cubicBezTo>
                    <a:cubicBezTo>
                      <a:pt x="2660600" y="172120"/>
                      <a:pt x="2670758" y="167357"/>
                      <a:pt x="2679018" y="157832"/>
                    </a:cubicBezTo>
                    <a:cubicBezTo>
                      <a:pt x="2687278" y="148307"/>
                      <a:pt x="2691408" y="134317"/>
                      <a:pt x="2691408" y="115863"/>
                    </a:cubicBezTo>
                    <a:cubicBezTo>
                      <a:pt x="2691408" y="95622"/>
                      <a:pt x="2686757" y="79921"/>
                      <a:pt x="2677455" y="68759"/>
                    </a:cubicBezTo>
                    <a:cubicBezTo>
                      <a:pt x="2668153" y="57597"/>
                      <a:pt x="2657401" y="52015"/>
                      <a:pt x="2645197" y="52015"/>
                    </a:cubicBezTo>
                    <a:close/>
                    <a:moveTo>
                      <a:pt x="102022" y="52015"/>
                    </a:moveTo>
                    <a:cubicBezTo>
                      <a:pt x="90413" y="52015"/>
                      <a:pt x="80776" y="56592"/>
                      <a:pt x="73112" y="65745"/>
                    </a:cubicBezTo>
                    <a:cubicBezTo>
                      <a:pt x="65447" y="74898"/>
                      <a:pt x="61615" y="89892"/>
                      <a:pt x="61615" y="110728"/>
                    </a:cubicBezTo>
                    <a:cubicBezTo>
                      <a:pt x="61615" y="131862"/>
                      <a:pt x="65782" y="147377"/>
                      <a:pt x="74116" y="157274"/>
                    </a:cubicBezTo>
                    <a:cubicBezTo>
                      <a:pt x="82451" y="167171"/>
                      <a:pt x="92869" y="172120"/>
                      <a:pt x="105370" y="172120"/>
                    </a:cubicBezTo>
                    <a:cubicBezTo>
                      <a:pt x="117425" y="172120"/>
                      <a:pt x="127583" y="167357"/>
                      <a:pt x="135843" y="157832"/>
                    </a:cubicBezTo>
                    <a:cubicBezTo>
                      <a:pt x="144103" y="148307"/>
                      <a:pt x="148233" y="134317"/>
                      <a:pt x="148233" y="115863"/>
                    </a:cubicBezTo>
                    <a:cubicBezTo>
                      <a:pt x="148233" y="95622"/>
                      <a:pt x="143582" y="79921"/>
                      <a:pt x="134280" y="68759"/>
                    </a:cubicBezTo>
                    <a:cubicBezTo>
                      <a:pt x="124978" y="57597"/>
                      <a:pt x="114226" y="52015"/>
                      <a:pt x="102022" y="52015"/>
                    </a:cubicBezTo>
                    <a:close/>
                    <a:moveTo>
                      <a:pt x="2911525" y="49783"/>
                    </a:moveTo>
                    <a:cubicBezTo>
                      <a:pt x="2899469" y="49783"/>
                      <a:pt x="2889870" y="53355"/>
                      <a:pt x="2882726" y="60499"/>
                    </a:cubicBezTo>
                    <a:cubicBezTo>
                      <a:pt x="2875583" y="67642"/>
                      <a:pt x="2872011" y="77093"/>
                      <a:pt x="2872011" y="88850"/>
                    </a:cubicBezTo>
                    <a:cubicBezTo>
                      <a:pt x="2872011" y="101352"/>
                      <a:pt x="2875545" y="111100"/>
                      <a:pt x="2882615" y="118095"/>
                    </a:cubicBezTo>
                    <a:cubicBezTo>
                      <a:pt x="2889684" y="125090"/>
                      <a:pt x="2899097" y="128588"/>
                      <a:pt x="2910855" y="128588"/>
                    </a:cubicBezTo>
                    <a:cubicBezTo>
                      <a:pt x="2922761" y="128588"/>
                      <a:pt x="2932286" y="125053"/>
                      <a:pt x="2939430" y="117984"/>
                    </a:cubicBezTo>
                    <a:cubicBezTo>
                      <a:pt x="2946574" y="110914"/>
                      <a:pt x="2950145" y="101129"/>
                      <a:pt x="2950145" y="88627"/>
                    </a:cubicBezTo>
                    <a:cubicBezTo>
                      <a:pt x="2950145" y="76870"/>
                      <a:pt x="2946611" y="67456"/>
                      <a:pt x="2939541" y="60387"/>
                    </a:cubicBezTo>
                    <a:cubicBezTo>
                      <a:pt x="2932472" y="53318"/>
                      <a:pt x="2923133" y="49783"/>
                      <a:pt x="2911525" y="49783"/>
                    </a:cubicBezTo>
                    <a:close/>
                    <a:moveTo>
                      <a:pt x="368350" y="49783"/>
                    </a:moveTo>
                    <a:cubicBezTo>
                      <a:pt x="356294" y="49783"/>
                      <a:pt x="346695" y="53355"/>
                      <a:pt x="339551" y="60499"/>
                    </a:cubicBezTo>
                    <a:cubicBezTo>
                      <a:pt x="332408" y="67642"/>
                      <a:pt x="328836" y="77093"/>
                      <a:pt x="328836" y="88850"/>
                    </a:cubicBezTo>
                    <a:cubicBezTo>
                      <a:pt x="328836" y="101352"/>
                      <a:pt x="332370" y="111100"/>
                      <a:pt x="339440" y="118095"/>
                    </a:cubicBezTo>
                    <a:cubicBezTo>
                      <a:pt x="346509" y="125090"/>
                      <a:pt x="355922" y="128588"/>
                      <a:pt x="367680" y="128588"/>
                    </a:cubicBezTo>
                    <a:cubicBezTo>
                      <a:pt x="379586" y="128588"/>
                      <a:pt x="389111" y="125053"/>
                      <a:pt x="396255" y="117984"/>
                    </a:cubicBezTo>
                    <a:cubicBezTo>
                      <a:pt x="403399" y="110914"/>
                      <a:pt x="406971" y="101129"/>
                      <a:pt x="406971" y="88627"/>
                    </a:cubicBezTo>
                    <a:cubicBezTo>
                      <a:pt x="406971" y="76870"/>
                      <a:pt x="403436" y="67456"/>
                      <a:pt x="396366" y="60387"/>
                    </a:cubicBezTo>
                    <a:cubicBezTo>
                      <a:pt x="389297" y="53318"/>
                      <a:pt x="379958" y="49783"/>
                      <a:pt x="368350" y="49783"/>
                    </a:cubicBezTo>
                    <a:close/>
                    <a:moveTo>
                      <a:pt x="3731716" y="5804"/>
                    </a:moveTo>
                    <a:lnTo>
                      <a:pt x="3897585" y="5804"/>
                    </a:lnTo>
                    <a:lnTo>
                      <a:pt x="3897585" y="64517"/>
                    </a:lnTo>
                    <a:lnTo>
                      <a:pt x="3779267" y="64517"/>
                    </a:lnTo>
                    <a:lnTo>
                      <a:pt x="3769444" y="120104"/>
                    </a:lnTo>
                    <a:cubicBezTo>
                      <a:pt x="3783434" y="113109"/>
                      <a:pt x="3797722" y="109612"/>
                      <a:pt x="3812307" y="109612"/>
                    </a:cubicBezTo>
                    <a:cubicBezTo>
                      <a:pt x="3840138" y="109612"/>
                      <a:pt x="3863727" y="119732"/>
                      <a:pt x="3883075" y="139973"/>
                    </a:cubicBezTo>
                    <a:cubicBezTo>
                      <a:pt x="3902422" y="160214"/>
                      <a:pt x="3912096" y="186482"/>
                      <a:pt x="3912096" y="218777"/>
                    </a:cubicBezTo>
                    <a:cubicBezTo>
                      <a:pt x="3912096" y="245715"/>
                      <a:pt x="3904283" y="269751"/>
                      <a:pt x="3888655" y="290885"/>
                    </a:cubicBezTo>
                    <a:cubicBezTo>
                      <a:pt x="3867373" y="319757"/>
                      <a:pt x="3837831" y="334194"/>
                      <a:pt x="3800028" y="334194"/>
                    </a:cubicBezTo>
                    <a:cubicBezTo>
                      <a:pt x="3769816" y="334194"/>
                      <a:pt x="3745185" y="326082"/>
                      <a:pt x="3726135" y="309860"/>
                    </a:cubicBezTo>
                    <a:cubicBezTo>
                      <a:pt x="3707085" y="293638"/>
                      <a:pt x="3695700" y="271835"/>
                      <a:pt x="3691979" y="244450"/>
                    </a:cubicBezTo>
                    <a:lnTo>
                      <a:pt x="3754487" y="237976"/>
                    </a:lnTo>
                    <a:cubicBezTo>
                      <a:pt x="3756273" y="252115"/>
                      <a:pt x="3761556" y="263314"/>
                      <a:pt x="3770337" y="271574"/>
                    </a:cubicBezTo>
                    <a:cubicBezTo>
                      <a:pt x="3779118" y="279834"/>
                      <a:pt x="3789238" y="283964"/>
                      <a:pt x="3800698" y="283964"/>
                    </a:cubicBezTo>
                    <a:cubicBezTo>
                      <a:pt x="3813795" y="283964"/>
                      <a:pt x="3824883" y="278643"/>
                      <a:pt x="3833961" y="268002"/>
                    </a:cubicBezTo>
                    <a:cubicBezTo>
                      <a:pt x="3843040" y="257361"/>
                      <a:pt x="3847579" y="241325"/>
                      <a:pt x="3847579" y="219894"/>
                    </a:cubicBezTo>
                    <a:cubicBezTo>
                      <a:pt x="3847579" y="199802"/>
                      <a:pt x="3843077" y="184733"/>
                      <a:pt x="3834073" y="174687"/>
                    </a:cubicBezTo>
                    <a:cubicBezTo>
                      <a:pt x="3825069" y="164641"/>
                      <a:pt x="3813349" y="159618"/>
                      <a:pt x="3798912" y="159618"/>
                    </a:cubicBezTo>
                    <a:cubicBezTo>
                      <a:pt x="3780904" y="159618"/>
                      <a:pt x="3764756" y="167581"/>
                      <a:pt x="3750469" y="183505"/>
                    </a:cubicBezTo>
                    <a:lnTo>
                      <a:pt x="3699569" y="176138"/>
                    </a:lnTo>
                    <a:close/>
                    <a:moveTo>
                      <a:pt x="3062436" y="5804"/>
                    </a:moveTo>
                    <a:lnTo>
                      <a:pt x="3276972" y="5804"/>
                    </a:lnTo>
                    <a:lnTo>
                      <a:pt x="3276972" y="51346"/>
                    </a:lnTo>
                    <a:cubicBezTo>
                      <a:pt x="3259261" y="68759"/>
                      <a:pt x="3241253" y="93762"/>
                      <a:pt x="3222947" y="126355"/>
                    </a:cubicBezTo>
                    <a:cubicBezTo>
                      <a:pt x="3204642" y="158948"/>
                      <a:pt x="3190689" y="193588"/>
                      <a:pt x="3181089" y="230274"/>
                    </a:cubicBezTo>
                    <a:cubicBezTo>
                      <a:pt x="3171490" y="266960"/>
                      <a:pt x="3166765" y="299740"/>
                      <a:pt x="3166914" y="328613"/>
                    </a:cubicBezTo>
                    <a:lnTo>
                      <a:pt x="3106415" y="328613"/>
                    </a:lnTo>
                    <a:cubicBezTo>
                      <a:pt x="3107457" y="283369"/>
                      <a:pt x="3116796" y="237232"/>
                      <a:pt x="3134432" y="190202"/>
                    </a:cubicBezTo>
                    <a:cubicBezTo>
                      <a:pt x="3152068" y="143173"/>
                      <a:pt x="3175620" y="101129"/>
                      <a:pt x="3205088" y="64071"/>
                    </a:cubicBezTo>
                    <a:lnTo>
                      <a:pt x="3062436" y="64071"/>
                    </a:lnTo>
                    <a:close/>
                    <a:moveTo>
                      <a:pt x="1188541" y="5804"/>
                    </a:moveTo>
                    <a:lnTo>
                      <a:pt x="1354410" y="5804"/>
                    </a:lnTo>
                    <a:lnTo>
                      <a:pt x="1354410" y="64517"/>
                    </a:lnTo>
                    <a:lnTo>
                      <a:pt x="1236092" y="64517"/>
                    </a:lnTo>
                    <a:lnTo>
                      <a:pt x="1226269" y="120104"/>
                    </a:lnTo>
                    <a:cubicBezTo>
                      <a:pt x="1240259" y="113109"/>
                      <a:pt x="1254547" y="109612"/>
                      <a:pt x="1269132" y="109612"/>
                    </a:cubicBezTo>
                    <a:cubicBezTo>
                      <a:pt x="1296963" y="109612"/>
                      <a:pt x="1320552" y="119732"/>
                      <a:pt x="1339900" y="139973"/>
                    </a:cubicBezTo>
                    <a:cubicBezTo>
                      <a:pt x="1359247" y="160214"/>
                      <a:pt x="1368921" y="186482"/>
                      <a:pt x="1368921" y="218777"/>
                    </a:cubicBezTo>
                    <a:cubicBezTo>
                      <a:pt x="1368921" y="245715"/>
                      <a:pt x="1361108" y="269751"/>
                      <a:pt x="1345481" y="290885"/>
                    </a:cubicBezTo>
                    <a:cubicBezTo>
                      <a:pt x="1324198" y="319757"/>
                      <a:pt x="1294656" y="334194"/>
                      <a:pt x="1256854" y="334194"/>
                    </a:cubicBezTo>
                    <a:cubicBezTo>
                      <a:pt x="1226641" y="334194"/>
                      <a:pt x="1202010" y="326082"/>
                      <a:pt x="1182960" y="309860"/>
                    </a:cubicBezTo>
                    <a:cubicBezTo>
                      <a:pt x="1163910" y="293638"/>
                      <a:pt x="1152525" y="271835"/>
                      <a:pt x="1148804" y="244450"/>
                    </a:cubicBezTo>
                    <a:lnTo>
                      <a:pt x="1211312" y="237976"/>
                    </a:lnTo>
                    <a:cubicBezTo>
                      <a:pt x="1213098" y="252115"/>
                      <a:pt x="1218381" y="263314"/>
                      <a:pt x="1227162" y="271574"/>
                    </a:cubicBezTo>
                    <a:cubicBezTo>
                      <a:pt x="1235943" y="279834"/>
                      <a:pt x="1246063" y="283964"/>
                      <a:pt x="1257523" y="283964"/>
                    </a:cubicBezTo>
                    <a:cubicBezTo>
                      <a:pt x="1270620" y="283964"/>
                      <a:pt x="1281708" y="278643"/>
                      <a:pt x="1290786" y="268002"/>
                    </a:cubicBezTo>
                    <a:cubicBezTo>
                      <a:pt x="1299865" y="257361"/>
                      <a:pt x="1304404" y="241325"/>
                      <a:pt x="1304404" y="219894"/>
                    </a:cubicBezTo>
                    <a:cubicBezTo>
                      <a:pt x="1304404" y="199802"/>
                      <a:pt x="1299902" y="184733"/>
                      <a:pt x="1290898" y="174687"/>
                    </a:cubicBezTo>
                    <a:cubicBezTo>
                      <a:pt x="1281894" y="164641"/>
                      <a:pt x="1270174" y="159618"/>
                      <a:pt x="1255737" y="159618"/>
                    </a:cubicBezTo>
                    <a:cubicBezTo>
                      <a:pt x="1237729" y="159618"/>
                      <a:pt x="1221581" y="167581"/>
                      <a:pt x="1207294" y="183505"/>
                    </a:cubicBezTo>
                    <a:lnTo>
                      <a:pt x="1156395" y="176138"/>
                    </a:lnTo>
                    <a:close/>
                    <a:moveTo>
                      <a:pt x="519261" y="5804"/>
                    </a:moveTo>
                    <a:lnTo>
                      <a:pt x="733797" y="5804"/>
                    </a:lnTo>
                    <a:lnTo>
                      <a:pt x="733797" y="51346"/>
                    </a:lnTo>
                    <a:cubicBezTo>
                      <a:pt x="716086" y="68759"/>
                      <a:pt x="698078" y="93762"/>
                      <a:pt x="679772" y="126355"/>
                    </a:cubicBezTo>
                    <a:cubicBezTo>
                      <a:pt x="661467" y="158948"/>
                      <a:pt x="647514" y="193588"/>
                      <a:pt x="637914" y="230274"/>
                    </a:cubicBezTo>
                    <a:cubicBezTo>
                      <a:pt x="628315" y="266960"/>
                      <a:pt x="623590" y="299740"/>
                      <a:pt x="623739" y="328613"/>
                    </a:cubicBezTo>
                    <a:lnTo>
                      <a:pt x="563240" y="328613"/>
                    </a:lnTo>
                    <a:cubicBezTo>
                      <a:pt x="564282" y="283369"/>
                      <a:pt x="573621" y="237232"/>
                      <a:pt x="591257" y="190202"/>
                    </a:cubicBezTo>
                    <a:cubicBezTo>
                      <a:pt x="608893" y="143173"/>
                      <a:pt x="632445" y="101129"/>
                      <a:pt x="661913" y="64071"/>
                    </a:cubicBezTo>
                    <a:lnTo>
                      <a:pt x="519261" y="64071"/>
                    </a:lnTo>
                    <a:close/>
                    <a:moveTo>
                      <a:pt x="4308797" y="0"/>
                    </a:moveTo>
                    <a:cubicBezTo>
                      <a:pt x="4339605" y="0"/>
                      <a:pt x="4364310" y="9823"/>
                      <a:pt x="4382913" y="29468"/>
                    </a:cubicBezTo>
                    <a:cubicBezTo>
                      <a:pt x="4398243" y="45541"/>
                      <a:pt x="4405907" y="63698"/>
                      <a:pt x="4405907" y="83939"/>
                    </a:cubicBezTo>
                    <a:cubicBezTo>
                      <a:pt x="4405907" y="112663"/>
                      <a:pt x="4390206" y="135582"/>
                      <a:pt x="4358803" y="152698"/>
                    </a:cubicBezTo>
                    <a:cubicBezTo>
                      <a:pt x="4377556" y="156716"/>
                      <a:pt x="4392551" y="165720"/>
                      <a:pt x="4403787" y="179710"/>
                    </a:cubicBezTo>
                    <a:cubicBezTo>
                      <a:pt x="4415023" y="193700"/>
                      <a:pt x="4420641" y="210592"/>
                      <a:pt x="4420641" y="230386"/>
                    </a:cubicBezTo>
                    <a:cubicBezTo>
                      <a:pt x="4420641" y="259110"/>
                      <a:pt x="4410149" y="283592"/>
                      <a:pt x="4389165" y="303833"/>
                    </a:cubicBezTo>
                    <a:cubicBezTo>
                      <a:pt x="4368179" y="324073"/>
                      <a:pt x="4342061" y="334194"/>
                      <a:pt x="4310807" y="334194"/>
                    </a:cubicBezTo>
                    <a:cubicBezTo>
                      <a:pt x="4281189" y="334194"/>
                      <a:pt x="4256633" y="325673"/>
                      <a:pt x="4237137" y="308632"/>
                    </a:cubicBezTo>
                    <a:cubicBezTo>
                      <a:pt x="4217640" y="291592"/>
                      <a:pt x="4206329" y="269305"/>
                      <a:pt x="4203203" y="241771"/>
                    </a:cubicBezTo>
                    <a:lnTo>
                      <a:pt x="4263925" y="234404"/>
                    </a:lnTo>
                    <a:cubicBezTo>
                      <a:pt x="4265861" y="249882"/>
                      <a:pt x="4271069" y="261714"/>
                      <a:pt x="4279553" y="269900"/>
                    </a:cubicBezTo>
                    <a:cubicBezTo>
                      <a:pt x="4288035" y="278085"/>
                      <a:pt x="4298305" y="282178"/>
                      <a:pt x="4310360" y="282178"/>
                    </a:cubicBezTo>
                    <a:cubicBezTo>
                      <a:pt x="4323308" y="282178"/>
                      <a:pt x="4334209" y="277267"/>
                      <a:pt x="4343065" y="267444"/>
                    </a:cubicBezTo>
                    <a:cubicBezTo>
                      <a:pt x="4351920" y="257622"/>
                      <a:pt x="4356348" y="244376"/>
                      <a:pt x="4356348" y="227707"/>
                    </a:cubicBezTo>
                    <a:cubicBezTo>
                      <a:pt x="4356348" y="211931"/>
                      <a:pt x="4352106" y="199430"/>
                      <a:pt x="4343623" y="190202"/>
                    </a:cubicBezTo>
                    <a:cubicBezTo>
                      <a:pt x="4335140" y="180975"/>
                      <a:pt x="4324797" y="176361"/>
                      <a:pt x="4312593" y="176361"/>
                    </a:cubicBezTo>
                    <a:cubicBezTo>
                      <a:pt x="4304555" y="176361"/>
                      <a:pt x="4294956" y="177924"/>
                      <a:pt x="4283794" y="181049"/>
                    </a:cubicBezTo>
                    <a:lnTo>
                      <a:pt x="4290715" y="129927"/>
                    </a:lnTo>
                    <a:cubicBezTo>
                      <a:pt x="4307681" y="130373"/>
                      <a:pt x="4320629" y="126690"/>
                      <a:pt x="4329559" y="118877"/>
                    </a:cubicBezTo>
                    <a:cubicBezTo>
                      <a:pt x="4338489" y="111063"/>
                      <a:pt x="4342953" y="100682"/>
                      <a:pt x="4342953" y="87734"/>
                    </a:cubicBezTo>
                    <a:cubicBezTo>
                      <a:pt x="4342953" y="76721"/>
                      <a:pt x="4339679" y="67940"/>
                      <a:pt x="4333131" y="61392"/>
                    </a:cubicBezTo>
                    <a:cubicBezTo>
                      <a:pt x="4326582" y="54843"/>
                      <a:pt x="4317876" y="51569"/>
                      <a:pt x="4307011" y="51569"/>
                    </a:cubicBezTo>
                    <a:cubicBezTo>
                      <a:pt x="4296295" y="51569"/>
                      <a:pt x="4287143" y="55290"/>
                      <a:pt x="4279553" y="62731"/>
                    </a:cubicBezTo>
                    <a:cubicBezTo>
                      <a:pt x="4271963" y="70172"/>
                      <a:pt x="4267349" y="81037"/>
                      <a:pt x="4265711" y="95324"/>
                    </a:cubicBezTo>
                    <a:lnTo>
                      <a:pt x="4207892" y="85502"/>
                    </a:lnTo>
                    <a:cubicBezTo>
                      <a:pt x="4211910" y="65708"/>
                      <a:pt x="4217975" y="49895"/>
                      <a:pt x="4226086" y="38063"/>
                    </a:cubicBezTo>
                    <a:cubicBezTo>
                      <a:pt x="4234197" y="26231"/>
                      <a:pt x="4245508" y="16929"/>
                      <a:pt x="4260019" y="10158"/>
                    </a:cubicBezTo>
                    <a:cubicBezTo>
                      <a:pt x="4274529" y="3386"/>
                      <a:pt x="4290789" y="0"/>
                      <a:pt x="4308797" y="0"/>
                    </a:cubicBezTo>
                    <a:close/>
                    <a:moveTo>
                      <a:pt x="4079304" y="0"/>
                    </a:moveTo>
                    <a:lnTo>
                      <a:pt x="4131989" y="0"/>
                    </a:lnTo>
                    <a:lnTo>
                      <a:pt x="4131989" y="207615"/>
                    </a:lnTo>
                    <a:lnTo>
                      <a:pt x="4172619" y="207615"/>
                    </a:lnTo>
                    <a:lnTo>
                      <a:pt x="4172619" y="262756"/>
                    </a:lnTo>
                    <a:lnTo>
                      <a:pt x="4131989" y="262756"/>
                    </a:lnTo>
                    <a:lnTo>
                      <a:pt x="4131989" y="328613"/>
                    </a:lnTo>
                    <a:lnTo>
                      <a:pt x="4071267" y="328613"/>
                    </a:lnTo>
                    <a:lnTo>
                      <a:pt x="4071267" y="262756"/>
                    </a:lnTo>
                    <a:lnTo>
                      <a:pt x="3937322" y="262756"/>
                    </a:lnTo>
                    <a:lnTo>
                      <a:pt x="3937322" y="207839"/>
                    </a:lnTo>
                    <a:close/>
                    <a:moveTo>
                      <a:pt x="3553569" y="0"/>
                    </a:moveTo>
                    <a:cubicBezTo>
                      <a:pt x="3578423" y="0"/>
                      <a:pt x="3598999" y="6958"/>
                      <a:pt x="3615296" y="20873"/>
                    </a:cubicBezTo>
                    <a:cubicBezTo>
                      <a:pt x="3631592" y="34789"/>
                      <a:pt x="3641973" y="54992"/>
                      <a:pt x="3646438" y="81483"/>
                    </a:cubicBezTo>
                    <a:lnTo>
                      <a:pt x="3585716" y="88181"/>
                    </a:lnTo>
                    <a:cubicBezTo>
                      <a:pt x="3584228" y="75679"/>
                      <a:pt x="3580358" y="66452"/>
                      <a:pt x="3574107" y="60499"/>
                    </a:cubicBezTo>
                    <a:cubicBezTo>
                      <a:pt x="3567857" y="54546"/>
                      <a:pt x="3559745" y="51569"/>
                      <a:pt x="3549774" y="51569"/>
                    </a:cubicBezTo>
                    <a:cubicBezTo>
                      <a:pt x="3536528" y="51569"/>
                      <a:pt x="3525329" y="57522"/>
                      <a:pt x="3516176" y="69428"/>
                    </a:cubicBezTo>
                    <a:cubicBezTo>
                      <a:pt x="3507023" y="81335"/>
                      <a:pt x="3501256" y="106114"/>
                      <a:pt x="3498875" y="143768"/>
                    </a:cubicBezTo>
                    <a:cubicBezTo>
                      <a:pt x="3514502" y="125313"/>
                      <a:pt x="3533924" y="116086"/>
                      <a:pt x="3557141" y="116086"/>
                    </a:cubicBezTo>
                    <a:cubicBezTo>
                      <a:pt x="3583335" y="116086"/>
                      <a:pt x="3605771" y="126057"/>
                      <a:pt x="3624448" y="146000"/>
                    </a:cubicBezTo>
                    <a:cubicBezTo>
                      <a:pt x="3643126" y="165943"/>
                      <a:pt x="3652465" y="191691"/>
                      <a:pt x="3652465" y="223242"/>
                    </a:cubicBezTo>
                    <a:cubicBezTo>
                      <a:pt x="3652465" y="256729"/>
                      <a:pt x="3642643" y="283592"/>
                      <a:pt x="3622997" y="303833"/>
                    </a:cubicBezTo>
                    <a:cubicBezTo>
                      <a:pt x="3603352" y="324073"/>
                      <a:pt x="3578126" y="334194"/>
                      <a:pt x="3547318" y="334194"/>
                    </a:cubicBezTo>
                    <a:cubicBezTo>
                      <a:pt x="3514278" y="334194"/>
                      <a:pt x="3487117" y="321357"/>
                      <a:pt x="3465835" y="295684"/>
                    </a:cubicBezTo>
                    <a:cubicBezTo>
                      <a:pt x="3444552" y="270011"/>
                      <a:pt x="3433911" y="227930"/>
                      <a:pt x="3433911" y="169441"/>
                    </a:cubicBezTo>
                    <a:cubicBezTo>
                      <a:pt x="3433911" y="109463"/>
                      <a:pt x="3444999" y="66229"/>
                      <a:pt x="3467174" y="39737"/>
                    </a:cubicBezTo>
                    <a:cubicBezTo>
                      <a:pt x="3489350" y="13246"/>
                      <a:pt x="3518148" y="0"/>
                      <a:pt x="3553569" y="0"/>
                    </a:cubicBezTo>
                    <a:close/>
                    <a:moveTo>
                      <a:pt x="2910855" y="0"/>
                    </a:moveTo>
                    <a:cubicBezTo>
                      <a:pt x="2941960" y="0"/>
                      <a:pt x="2966107" y="7962"/>
                      <a:pt x="2983297" y="23887"/>
                    </a:cubicBezTo>
                    <a:cubicBezTo>
                      <a:pt x="3000487" y="39812"/>
                      <a:pt x="3009081" y="59978"/>
                      <a:pt x="3009081" y="84386"/>
                    </a:cubicBezTo>
                    <a:cubicBezTo>
                      <a:pt x="3009081" y="99566"/>
                      <a:pt x="3005137" y="113072"/>
                      <a:pt x="2997250" y="124904"/>
                    </a:cubicBezTo>
                    <a:cubicBezTo>
                      <a:pt x="2989362" y="136736"/>
                      <a:pt x="2978274" y="145777"/>
                      <a:pt x="2963986" y="152028"/>
                    </a:cubicBezTo>
                    <a:cubicBezTo>
                      <a:pt x="2982143" y="159321"/>
                      <a:pt x="2995947" y="169962"/>
                      <a:pt x="3005398" y="183952"/>
                    </a:cubicBezTo>
                    <a:cubicBezTo>
                      <a:pt x="3014848" y="197941"/>
                      <a:pt x="3019574" y="214089"/>
                      <a:pt x="3019574" y="232395"/>
                    </a:cubicBezTo>
                    <a:cubicBezTo>
                      <a:pt x="3019574" y="262607"/>
                      <a:pt x="3009937" y="287164"/>
                      <a:pt x="2990664" y="306065"/>
                    </a:cubicBezTo>
                    <a:cubicBezTo>
                      <a:pt x="2971391" y="324966"/>
                      <a:pt x="2945755" y="334417"/>
                      <a:pt x="2913757" y="334417"/>
                    </a:cubicBezTo>
                    <a:cubicBezTo>
                      <a:pt x="2883991" y="334417"/>
                      <a:pt x="2859211" y="326603"/>
                      <a:pt x="2839417" y="310976"/>
                    </a:cubicBezTo>
                    <a:cubicBezTo>
                      <a:pt x="2816051" y="292522"/>
                      <a:pt x="2804368" y="267221"/>
                      <a:pt x="2804368" y="235074"/>
                    </a:cubicBezTo>
                    <a:cubicBezTo>
                      <a:pt x="2804368" y="217364"/>
                      <a:pt x="2808759" y="201104"/>
                      <a:pt x="2817540" y="186296"/>
                    </a:cubicBezTo>
                    <a:cubicBezTo>
                      <a:pt x="2826320" y="171487"/>
                      <a:pt x="2840161" y="160065"/>
                      <a:pt x="2859063" y="152028"/>
                    </a:cubicBezTo>
                    <a:cubicBezTo>
                      <a:pt x="2842840" y="145182"/>
                      <a:pt x="2831046" y="135768"/>
                      <a:pt x="2823679" y="123788"/>
                    </a:cubicBezTo>
                    <a:cubicBezTo>
                      <a:pt x="2816312" y="111807"/>
                      <a:pt x="2812628" y="98673"/>
                      <a:pt x="2812628" y="84386"/>
                    </a:cubicBezTo>
                    <a:cubicBezTo>
                      <a:pt x="2812628" y="59978"/>
                      <a:pt x="2821149" y="39812"/>
                      <a:pt x="2838189" y="23887"/>
                    </a:cubicBezTo>
                    <a:cubicBezTo>
                      <a:pt x="2855230" y="7962"/>
                      <a:pt x="2879452" y="0"/>
                      <a:pt x="2910855" y="0"/>
                    </a:cubicBezTo>
                    <a:close/>
                    <a:moveTo>
                      <a:pt x="2648099" y="0"/>
                    </a:moveTo>
                    <a:cubicBezTo>
                      <a:pt x="2681287" y="0"/>
                      <a:pt x="2708523" y="12836"/>
                      <a:pt x="2729805" y="38509"/>
                    </a:cubicBezTo>
                    <a:cubicBezTo>
                      <a:pt x="2751088" y="64182"/>
                      <a:pt x="2761729" y="106412"/>
                      <a:pt x="2761729" y="165199"/>
                    </a:cubicBezTo>
                    <a:cubicBezTo>
                      <a:pt x="2761729" y="225028"/>
                      <a:pt x="2750641" y="268188"/>
                      <a:pt x="2728466" y="294680"/>
                    </a:cubicBezTo>
                    <a:cubicBezTo>
                      <a:pt x="2706291" y="321171"/>
                      <a:pt x="2677418" y="334417"/>
                      <a:pt x="2641848" y="334417"/>
                    </a:cubicBezTo>
                    <a:cubicBezTo>
                      <a:pt x="2616250" y="334417"/>
                      <a:pt x="2595562" y="327608"/>
                      <a:pt x="2579787" y="313990"/>
                    </a:cubicBezTo>
                    <a:cubicBezTo>
                      <a:pt x="2564011" y="300372"/>
                      <a:pt x="2553891" y="280020"/>
                      <a:pt x="2549426" y="252933"/>
                    </a:cubicBezTo>
                    <a:lnTo>
                      <a:pt x="2610148" y="246236"/>
                    </a:lnTo>
                    <a:cubicBezTo>
                      <a:pt x="2611636" y="258589"/>
                      <a:pt x="2615505" y="267742"/>
                      <a:pt x="2621756" y="273695"/>
                    </a:cubicBezTo>
                    <a:cubicBezTo>
                      <a:pt x="2628007" y="279648"/>
                      <a:pt x="2636267" y="282625"/>
                      <a:pt x="2646536" y="282625"/>
                    </a:cubicBezTo>
                    <a:cubicBezTo>
                      <a:pt x="2659484" y="282625"/>
                      <a:pt x="2670497" y="276672"/>
                      <a:pt x="2679576" y="264765"/>
                    </a:cubicBezTo>
                    <a:cubicBezTo>
                      <a:pt x="2688654" y="252859"/>
                      <a:pt x="2694459" y="228154"/>
                      <a:pt x="2696989" y="190649"/>
                    </a:cubicBezTo>
                    <a:cubicBezTo>
                      <a:pt x="2681213" y="208955"/>
                      <a:pt x="2661493" y="218108"/>
                      <a:pt x="2637830" y="218108"/>
                    </a:cubicBezTo>
                    <a:cubicBezTo>
                      <a:pt x="2612082" y="218108"/>
                      <a:pt x="2589870" y="208173"/>
                      <a:pt x="2571192" y="188305"/>
                    </a:cubicBezTo>
                    <a:cubicBezTo>
                      <a:pt x="2552514" y="168436"/>
                      <a:pt x="2543175" y="142577"/>
                      <a:pt x="2543175" y="110728"/>
                    </a:cubicBezTo>
                    <a:cubicBezTo>
                      <a:pt x="2543175" y="77539"/>
                      <a:pt x="2553035" y="50788"/>
                      <a:pt x="2572755" y="30473"/>
                    </a:cubicBezTo>
                    <a:cubicBezTo>
                      <a:pt x="2592474" y="10158"/>
                      <a:pt x="2617589" y="0"/>
                      <a:pt x="2648099" y="0"/>
                    </a:cubicBezTo>
                    <a:close/>
                    <a:moveTo>
                      <a:pt x="2400523" y="0"/>
                    </a:moveTo>
                    <a:lnTo>
                      <a:pt x="2451422" y="0"/>
                    </a:lnTo>
                    <a:lnTo>
                      <a:pt x="2451422" y="328613"/>
                    </a:lnTo>
                    <a:lnTo>
                      <a:pt x="2388691" y="328613"/>
                    </a:lnTo>
                    <a:lnTo>
                      <a:pt x="2388691" y="92199"/>
                    </a:lnTo>
                    <a:cubicBezTo>
                      <a:pt x="2365772" y="113630"/>
                      <a:pt x="2338759" y="129481"/>
                      <a:pt x="2307654" y="139750"/>
                    </a:cubicBezTo>
                    <a:lnTo>
                      <a:pt x="2307654" y="82823"/>
                    </a:lnTo>
                    <a:cubicBezTo>
                      <a:pt x="2324026" y="77465"/>
                      <a:pt x="2341810" y="67308"/>
                      <a:pt x="2361009" y="52350"/>
                    </a:cubicBezTo>
                    <a:cubicBezTo>
                      <a:pt x="2380208" y="37393"/>
                      <a:pt x="2393379" y="19943"/>
                      <a:pt x="2400523" y="0"/>
                    </a:cubicBezTo>
                    <a:close/>
                    <a:moveTo>
                      <a:pt x="2027485" y="0"/>
                    </a:moveTo>
                    <a:cubicBezTo>
                      <a:pt x="2059781" y="0"/>
                      <a:pt x="2085156" y="8706"/>
                      <a:pt x="2103611" y="26119"/>
                    </a:cubicBezTo>
                    <a:cubicBezTo>
                      <a:pt x="2122066" y="43532"/>
                      <a:pt x="2131293" y="65187"/>
                      <a:pt x="2131293" y="91083"/>
                    </a:cubicBezTo>
                    <a:cubicBezTo>
                      <a:pt x="2131293" y="105817"/>
                      <a:pt x="2128651" y="119844"/>
                      <a:pt x="2123368" y="133164"/>
                    </a:cubicBezTo>
                    <a:cubicBezTo>
                      <a:pt x="2118085" y="146484"/>
                      <a:pt x="2109713" y="160437"/>
                      <a:pt x="2098253" y="175022"/>
                    </a:cubicBezTo>
                    <a:cubicBezTo>
                      <a:pt x="2090663" y="184696"/>
                      <a:pt x="2076971" y="198611"/>
                      <a:pt x="2057177" y="216768"/>
                    </a:cubicBezTo>
                    <a:cubicBezTo>
                      <a:pt x="2037383" y="234925"/>
                      <a:pt x="2024844" y="246980"/>
                      <a:pt x="2019560" y="252933"/>
                    </a:cubicBezTo>
                    <a:cubicBezTo>
                      <a:pt x="2014277" y="258887"/>
                      <a:pt x="2009998" y="264691"/>
                      <a:pt x="2006724" y="270346"/>
                    </a:cubicBezTo>
                    <a:lnTo>
                      <a:pt x="2131293" y="270346"/>
                    </a:lnTo>
                    <a:lnTo>
                      <a:pt x="2131293" y="328613"/>
                    </a:lnTo>
                    <a:lnTo>
                      <a:pt x="1911400" y="328613"/>
                    </a:lnTo>
                    <a:cubicBezTo>
                      <a:pt x="1913781" y="306586"/>
                      <a:pt x="1920925" y="285713"/>
                      <a:pt x="1932831" y="265993"/>
                    </a:cubicBezTo>
                    <a:cubicBezTo>
                      <a:pt x="1944737" y="246273"/>
                      <a:pt x="1968252" y="220117"/>
                      <a:pt x="2003375" y="187523"/>
                    </a:cubicBezTo>
                    <a:cubicBezTo>
                      <a:pt x="2031653" y="161181"/>
                      <a:pt x="2048991" y="143322"/>
                      <a:pt x="2055391" y="133945"/>
                    </a:cubicBezTo>
                    <a:cubicBezTo>
                      <a:pt x="2064023" y="120997"/>
                      <a:pt x="2068339" y="108198"/>
                      <a:pt x="2068339" y="95548"/>
                    </a:cubicBezTo>
                    <a:cubicBezTo>
                      <a:pt x="2068339" y="81558"/>
                      <a:pt x="2064581" y="70805"/>
                      <a:pt x="2057065" y="63289"/>
                    </a:cubicBezTo>
                    <a:cubicBezTo>
                      <a:pt x="2049549" y="55773"/>
                      <a:pt x="2039168" y="52015"/>
                      <a:pt x="2025923" y="52015"/>
                    </a:cubicBezTo>
                    <a:cubicBezTo>
                      <a:pt x="2012826" y="52015"/>
                      <a:pt x="2002408" y="55959"/>
                      <a:pt x="1994669" y="63847"/>
                    </a:cubicBezTo>
                    <a:cubicBezTo>
                      <a:pt x="1986930" y="71735"/>
                      <a:pt x="1982465" y="84832"/>
                      <a:pt x="1981274" y="103138"/>
                    </a:cubicBezTo>
                    <a:lnTo>
                      <a:pt x="1918767" y="96887"/>
                    </a:lnTo>
                    <a:cubicBezTo>
                      <a:pt x="1922487" y="62359"/>
                      <a:pt x="1934170" y="37579"/>
                      <a:pt x="1953816" y="22547"/>
                    </a:cubicBezTo>
                    <a:cubicBezTo>
                      <a:pt x="1973461" y="7516"/>
                      <a:pt x="1998018" y="0"/>
                      <a:pt x="2027485" y="0"/>
                    </a:cubicBezTo>
                    <a:close/>
                    <a:moveTo>
                      <a:pt x="1765622" y="0"/>
                    </a:moveTo>
                    <a:cubicBezTo>
                      <a:pt x="1796430" y="0"/>
                      <a:pt x="1821135" y="9823"/>
                      <a:pt x="1839739" y="29468"/>
                    </a:cubicBezTo>
                    <a:cubicBezTo>
                      <a:pt x="1855068" y="45541"/>
                      <a:pt x="1862733" y="63698"/>
                      <a:pt x="1862733" y="83939"/>
                    </a:cubicBezTo>
                    <a:cubicBezTo>
                      <a:pt x="1862733" y="112663"/>
                      <a:pt x="1847031" y="135582"/>
                      <a:pt x="1815629" y="152698"/>
                    </a:cubicBezTo>
                    <a:cubicBezTo>
                      <a:pt x="1834381" y="156716"/>
                      <a:pt x="1849375" y="165720"/>
                      <a:pt x="1860612" y="179710"/>
                    </a:cubicBezTo>
                    <a:cubicBezTo>
                      <a:pt x="1871849" y="193700"/>
                      <a:pt x="1877467" y="210592"/>
                      <a:pt x="1877467" y="230386"/>
                    </a:cubicBezTo>
                    <a:cubicBezTo>
                      <a:pt x="1877467" y="259110"/>
                      <a:pt x="1866974" y="283592"/>
                      <a:pt x="1845990" y="303833"/>
                    </a:cubicBezTo>
                    <a:cubicBezTo>
                      <a:pt x="1825005" y="324073"/>
                      <a:pt x="1798886" y="334194"/>
                      <a:pt x="1767632" y="334194"/>
                    </a:cubicBezTo>
                    <a:cubicBezTo>
                      <a:pt x="1738015" y="334194"/>
                      <a:pt x="1713458" y="325673"/>
                      <a:pt x="1693962" y="308632"/>
                    </a:cubicBezTo>
                    <a:cubicBezTo>
                      <a:pt x="1674465" y="291592"/>
                      <a:pt x="1663154" y="269305"/>
                      <a:pt x="1660029" y="241771"/>
                    </a:cubicBezTo>
                    <a:lnTo>
                      <a:pt x="1720751" y="234404"/>
                    </a:lnTo>
                    <a:cubicBezTo>
                      <a:pt x="1722686" y="249882"/>
                      <a:pt x="1727895" y="261714"/>
                      <a:pt x="1736378" y="269900"/>
                    </a:cubicBezTo>
                    <a:cubicBezTo>
                      <a:pt x="1744861" y="278085"/>
                      <a:pt x="1755130" y="282178"/>
                      <a:pt x="1767185" y="282178"/>
                    </a:cubicBezTo>
                    <a:cubicBezTo>
                      <a:pt x="1780133" y="282178"/>
                      <a:pt x="1791035" y="277267"/>
                      <a:pt x="1799890" y="267444"/>
                    </a:cubicBezTo>
                    <a:cubicBezTo>
                      <a:pt x="1808745" y="257622"/>
                      <a:pt x="1813173" y="244376"/>
                      <a:pt x="1813173" y="227707"/>
                    </a:cubicBezTo>
                    <a:cubicBezTo>
                      <a:pt x="1813173" y="211931"/>
                      <a:pt x="1808931" y="199430"/>
                      <a:pt x="1800448" y="190202"/>
                    </a:cubicBezTo>
                    <a:cubicBezTo>
                      <a:pt x="1791965" y="180975"/>
                      <a:pt x="1781621" y="176361"/>
                      <a:pt x="1769418" y="176361"/>
                    </a:cubicBezTo>
                    <a:cubicBezTo>
                      <a:pt x="1761381" y="176361"/>
                      <a:pt x="1751781" y="177924"/>
                      <a:pt x="1740619" y="181049"/>
                    </a:cubicBezTo>
                    <a:lnTo>
                      <a:pt x="1747540" y="129927"/>
                    </a:lnTo>
                    <a:cubicBezTo>
                      <a:pt x="1764506" y="130373"/>
                      <a:pt x="1777454" y="126690"/>
                      <a:pt x="1786384" y="118877"/>
                    </a:cubicBezTo>
                    <a:cubicBezTo>
                      <a:pt x="1795314" y="111063"/>
                      <a:pt x="1799779" y="100682"/>
                      <a:pt x="1799779" y="87734"/>
                    </a:cubicBezTo>
                    <a:cubicBezTo>
                      <a:pt x="1799779" y="76721"/>
                      <a:pt x="1796504" y="67940"/>
                      <a:pt x="1789956" y="61392"/>
                    </a:cubicBezTo>
                    <a:cubicBezTo>
                      <a:pt x="1783407" y="54843"/>
                      <a:pt x="1774701" y="51569"/>
                      <a:pt x="1763837" y="51569"/>
                    </a:cubicBezTo>
                    <a:cubicBezTo>
                      <a:pt x="1753121" y="51569"/>
                      <a:pt x="1743968" y="55290"/>
                      <a:pt x="1736378" y="62731"/>
                    </a:cubicBezTo>
                    <a:cubicBezTo>
                      <a:pt x="1728787" y="70172"/>
                      <a:pt x="1724174" y="81037"/>
                      <a:pt x="1722537" y="95324"/>
                    </a:cubicBezTo>
                    <a:lnTo>
                      <a:pt x="1664717" y="85502"/>
                    </a:lnTo>
                    <a:cubicBezTo>
                      <a:pt x="1668735" y="65708"/>
                      <a:pt x="1674800" y="49895"/>
                      <a:pt x="1682911" y="38063"/>
                    </a:cubicBezTo>
                    <a:cubicBezTo>
                      <a:pt x="1691022" y="26231"/>
                      <a:pt x="1702333" y="16929"/>
                      <a:pt x="1716844" y="10158"/>
                    </a:cubicBezTo>
                    <a:cubicBezTo>
                      <a:pt x="1731355" y="3386"/>
                      <a:pt x="1747614" y="0"/>
                      <a:pt x="1765622" y="0"/>
                    </a:cubicBezTo>
                    <a:close/>
                    <a:moveTo>
                      <a:pt x="1536129" y="0"/>
                    </a:moveTo>
                    <a:lnTo>
                      <a:pt x="1588815" y="0"/>
                    </a:lnTo>
                    <a:lnTo>
                      <a:pt x="1588815" y="207615"/>
                    </a:lnTo>
                    <a:lnTo>
                      <a:pt x="1629445" y="207615"/>
                    </a:lnTo>
                    <a:lnTo>
                      <a:pt x="1629445" y="262756"/>
                    </a:lnTo>
                    <a:lnTo>
                      <a:pt x="1588815" y="262756"/>
                    </a:lnTo>
                    <a:lnTo>
                      <a:pt x="1588815" y="328613"/>
                    </a:lnTo>
                    <a:lnTo>
                      <a:pt x="1528093" y="328613"/>
                    </a:lnTo>
                    <a:lnTo>
                      <a:pt x="1528093" y="262756"/>
                    </a:lnTo>
                    <a:lnTo>
                      <a:pt x="1394147" y="262756"/>
                    </a:lnTo>
                    <a:lnTo>
                      <a:pt x="1394147" y="207839"/>
                    </a:lnTo>
                    <a:close/>
                    <a:moveTo>
                      <a:pt x="896094" y="0"/>
                    </a:moveTo>
                    <a:cubicBezTo>
                      <a:pt x="920948" y="0"/>
                      <a:pt x="941524" y="6958"/>
                      <a:pt x="957821" y="20873"/>
                    </a:cubicBezTo>
                    <a:cubicBezTo>
                      <a:pt x="974117" y="34789"/>
                      <a:pt x="984498" y="54992"/>
                      <a:pt x="988963" y="81483"/>
                    </a:cubicBezTo>
                    <a:lnTo>
                      <a:pt x="928241" y="88181"/>
                    </a:lnTo>
                    <a:cubicBezTo>
                      <a:pt x="926753" y="75679"/>
                      <a:pt x="922883" y="66452"/>
                      <a:pt x="916632" y="60499"/>
                    </a:cubicBezTo>
                    <a:cubicBezTo>
                      <a:pt x="910382" y="54546"/>
                      <a:pt x="902270" y="51569"/>
                      <a:pt x="892299" y="51569"/>
                    </a:cubicBezTo>
                    <a:cubicBezTo>
                      <a:pt x="879053" y="51569"/>
                      <a:pt x="867854" y="57522"/>
                      <a:pt x="858701" y="69428"/>
                    </a:cubicBezTo>
                    <a:cubicBezTo>
                      <a:pt x="849548" y="81335"/>
                      <a:pt x="843781" y="106114"/>
                      <a:pt x="841400" y="143768"/>
                    </a:cubicBezTo>
                    <a:cubicBezTo>
                      <a:pt x="857027" y="125313"/>
                      <a:pt x="876449" y="116086"/>
                      <a:pt x="899666" y="116086"/>
                    </a:cubicBezTo>
                    <a:cubicBezTo>
                      <a:pt x="925860" y="116086"/>
                      <a:pt x="948296" y="126057"/>
                      <a:pt x="966973" y="146000"/>
                    </a:cubicBezTo>
                    <a:cubicBezTo>
                      <a:pt x="985651" y="165943"/>
                      <a:pt x="994990" y="191691"/>
                      <a:pt x="994990" y="223242"/>
                    </a:cubicBezTo>
                    <a:cubicBezTo>
                      <a:pt x="994990" y="256729"/>
                      <a:pt x="985168" y="283592"/>
                      <a:pt x="965522" y="303833"/>
                    </a:cubicBezTo>
                    <a:cubicBezTo>
                      <a:pt x="945877" y="324073"/>
                      <a:pt x="920651" y="334194"/>
                      <a:pt x="889843" y="334194"/>
                    </a:cubicBezTo>
                    <a:cubicBezTo>
                      <a:pt x="856803" y="334194"/>
                      <a:pt x="829642" y="321357"/>
                      <a:pt x="808360" y="295684"/>
                    </a:cubicBezTo>
                    <a:cubicBezTo>
                      <a:pt x="787077" y="270011"/>
                      <a:pt x="776436" y="227930"/>
                      <a:pt x="776436" y="169441"/>
                    </a:cubicBezTo>
                    <a:cubicBezTo>
                      <a:pt x="776436" y="109463"/>
                      <a:pt x="787524" y="66229"/>
                      <a:pt x="809699" y="39737"/>
                    </a:cubicBezTo>
                    <a:cubicBezTo>
                      <a:pt x="831875" y="13246"/>
                      <a:pt x="860673" y="0"/>
                      <a:pt x="896094" y="0"/>
                    </a:cubicBezTo>
                    <a:close/>
                    <a:moveTo>
                      <a:pt x="367680" y="0"/>
                    </a:moveTo>
                    <a:cubicBezTo>
                      <a:pt x="398785" y="0"/>
                      <a:pt x="422932" y="7962"/>
                      <a:pt x="440122" y="23887"/>
                    </a:cubicBezTo>
                    <a:cubicBezTo>
                      <a:pt x="457312" y="39812"/>
                      <a:pt x="465906" y="59978"/>
                      <a:pt x="465906" y="84386"/>
                    </a:cubicBezTo>
                    <a:cubicBezTo>
                      <a:pt x="465906" y="99566"/>
                      <a:pt x="461962" y="113072"/>
                      <a:pt x="454075" y="124904"/>
                    </a:cubicBezTo>
                    <a:cubicBezTo>
                      <a:pt x="446187" y="136736"/>
                      <a:pt x="435099" y="145777"/>
                      <a:pt x="420811" y="152028"/>
                    </a:cubicBezTo>
                    <a:cubicBezTo>
                      <a:pt x="438969" y="159321"/>
                      <a:pt x="452772" y="169962"/>
                      <a:pt x="462223" y="183952"/>
                    </a:cubicBezTo>
                    <a:cubicBezTo>
                      <a:pt x="471674" y="197941"/>
                      <a:pt x="476399" y="214089"/>
                      <a:pt x="476399" y="232395"/>
                    </a:cubicBezTo>
                    <a:cubicBezTo>
                      <a:pt x="476399" y="262607"/>
                      <a:pt x="466762" y="287164"/>
                      <a:pt x="447489" y="306065"/>
                    </a:cubicBezTo>
                    <a:cubicBezTo>
                      <a:pt x="428216" y="324966"/>
                      <a:pt x="402580" y="334417"/>
                      <a:pt x="370582" y="334417"/>
                    </a:cubicBezTo>
                    <a:cubicBezTo>
                      <a:pt x="340816" y="334417"/>
                      <a:pt x="316037" y="326603"/>
                      <a:pt x="296242" y="310976"/>
                    </a:cubicBezTo>
                    <a:cubicBezTo>
                      <a:pt x="272876" y="292522"/>
                      <a:pt x="261193" y="267221"/>
                      <a:pt x="261193" y="235074"/>
                    </a:cubicBezTo>
                    <a:cubicBezTo>
                      <a:pt x="261193" y="217364"/>
                      <a:pt x="265584" y="201104"/>
                      <a:pt x="274365" y="186296"/>
                    </a:cubicBezTo>
                    <a:cubicBezTo>
                      <a:pt x="283146" y="171487"/>
                      <a:pt x="296986" y="160065"/>
                      <a:pt x="315888" y="152028"/>
                    </a:cubicBezTo>
                    <a:cubicBezTo>
                      <a:pt x="299665" y="145182"/>
                      <a:pt x="287871" y="135768"/>
                      <a:pt x="280504" y="123788"/>
                    </a:cubicBezTo>
                    <a:cubicBezTo>
                      <a:pt x="273137" y="111807"/>
                      <a:pt x="269453" y="98673"/>
                      <a:pt x="269453" y="84386"/>
                    </a:cubicBezTo>
                    <a:cubicBezTo>
                      <a:pt x="269453" y="59978"/>
                      <a:pt x="277974" y="39812"/>
                      <a:pt x="295015" y="23887"/>
                    </a:cubicBezTo>
                    <a:cubicBezTo>
                      <a:pt x="312055" y="7962"/>
                      <a:pt x="336277" y="0"/>
                      <a:pt x="367680" y="0"/>
                    </a:cubicBezTo>
                    <a:close/>
                    <a:moveTo>
                      <a:pt x="104924" y="0"/>
                    </a:moveTo>
                    <a:cubicBezTo>
                      <a:pt x="138113" y="0"/>
                      <a:pt x="165348" y="12836"/>
                      <a:pt x="186630" y="38509"/>
                    </a:cubicBezTo>
                    <a:cubicBezTo>
                      <a:pt x="207913" y="64182"/>
                      <a:pt x="218554" y="106412"/>
                      <a:pt x="218554" y="165199"/>
                    </a:cubicBezTo>
                    <a:cubicBezTo>
                      <a:pt x="218554" y="225028"/>
                      <a:pt x="207466" y="268188"/>
                      <a:pt x="185291" y="294680"/>
                    </a:cubicBezTo>
                    <a:cubicBezTo>
                      <a:pt x="163116" y="321171"/>
                      <a:pt x="134243" y="334417"/>
                      <a:pt x="98673" y="334417"/>
                    </a:cubicBezTo>
                    <a:cubicBezTo>
                      <a:pt x="73075" y="334417"/>
                      <a:pt x="52388" y="327608"/>
                      <a:pt x="36612" y="313990"/>
                    </a:cubicBezTo>
                    <a:cubicBezTo>
                      <a:pt x="20836" y="300372"/>
                      <a:pt x="10716" y="280020"/>
                      <a:pt x="6251" y="252933"/>
                    </a:cubicBezTo>
                    <a:lnTo>
                      <a:pt x="66973" y="246236"/>
                    </a:lnTo>
                    <a:cubicBezTo>
                      <a:pt x="68461" y="258589"/>
                      <a:pt x="72330" y="267742"/>
                      <a:pt x="78581" y="273695"/>
                    </a:cubicBezTo>
                    <a:cubicBezTo>
                      <a:pt x="84832" y="279648"/>
                      <a:pt x="93092" y="282625"/>
                      <a:pt x="103361" y="282625"/>
                    </a:cubicBezTo>
                    <a:cubicBezTo>
                      <a:pt x="116309" y="282625"/>
                      <a:pt x="127322" y="276672"/>
                      <a:pt x="136401" y="264765"/>
                    </a:cubicBezTo>
                    <a:cubicBezTo>
                      <a:pt x="145479" y="252859"/>
                      <a:pt x="151284" y="228154"/>
                      <a:pt x="153814" y="190649"/>
                    </a:cubicBezTo>
                    <a:cubicBezTo>
                      <a:pt x="138038" y="208955"/>
                      <a:pt x="118318" y="218108"/>
                      <a:pt x="94655" y="218108"/>
                    </a:cubicBezTo>
                    <a:cubicBezTo>
                      <a:pt x="68907" y="218108"/>
                      <a:pt x="46695" y="208173"/>
                      <a:pt x="28017" y="188305"/>
                    </a:cubicBezTo>
                    <a:cubicBezTo>
                      <a:pt x="9339" y="168436"/>
                      <a:pt x="0" y="142577"/>
                      <a:pt x="0" y="110728"/>
                    </a:cubicBezTo>
                    <a:cubicBezTo>
                      <a:pt x="0" y="77539"/>
                      <a:pt x="9860" y="50788"/>
                      <a:pt x="29580" y="30473"/>
                    </a:cubicBezTo>
                    <a:cubicBezTo>
                      <a:pt x="49299" y="10158"/>
                      <a:pt x="74414" y="0"/>
                      <a:pt x="1049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25" name="Freeform: Shape 24">
                <a:extLst>
                  <a:ext uri="{FF2B5EF4-FFF2-40B4-BE49-F238E27FC236}">
                    <a16:creationId xmlns:a16="http://schemas.microsoft.com/office/drawing/2014/main" id="{E11C4903-7CE9-4BEB-96A1-5550F2A53988}"/>
                  </a:ext>
                </a:extLst>
              </p:cNvPr>
              <p:cNvSpPr/>
              <p:nvPr/>
            </p:nvSpPr>
            <p:spPr>
              <a:xfrm>
                <a:off x="5134859" y="4438504"/>
                <a:ext cx="878627" cy="107907"/>
              </a:xfrm>
              <a:custGeom>
                <a:avLst/>
                <a:gdLst/>
                <a:ahLst/>
                <a:cxnLst/>
                <a:rect l="l" t="t" r="r" b="b"/>
                <a:pathLst>
                  <a:path w="2755702" h="338436">
                    <a:moveTo>
                      <a:pt x="2649438" y="56257"/>
                    </a:moveTo>
                    <a:cubicBezTo>
                      <a:pt x="2641848" y="56257"/>
                      <a:pt x="2635076" y="58676"/>
                      <a:pt x="2629123" y="63513"/>
                    </a:cubicBezTo>
                    <a:cubicBezTo>
                      <a:pt x="2623170" y="68350"/>
                      <a:pt x="2618556" y="77019"/>
                      <a:pt x="2615282" y="89521"/>
                    </a:cubicBezTo>
                    <a:cubicBezTo>
                      <a:pt x="2610966" y="105743"/>
                      <a:pt x="2608808" y="133053"/>
                      <a:pt x="2608808" y="171450"/>
                    </a:cubicBezTo>
                    <a:cubicBezTo>
                      <a:pt x="2608808" y="209848"/>
                      <a:pt x="2610743" y="236228"/>
                      <a:pt x="2614613" y="250590"/>
                    </a:cubicBezTo>
                    <a:cubicBezTo>
                      <a:pt x="2618482" y="264952"/>
                      <a:pt x="2623356" y="274514"/>
                      <a:pt x="2629235" y="279276"/>
                    </a:cubicBezTo>
                    <a:cubicBezTo>
                      <a:pt x="2635114" y="284039"/>
                      <a:pt x="2641848" y="286420"/>
                      <a:pt x="2649438" y="286420"/>
                    </a:cubicBezTo>
                    <a:cubicBezTo>
                      <a:pt x="2657029" y="286420"/>
                      <a:pt x="2663800" y="284002"/>
                      <a:pt x="2669753" y="279165"/>
                    </a:cubicBezTo>
                    <a:cubicBezTo>
                      <a:pt x="2675706" y="274328"/>
                      <a:pt x="2680320" y="265659"/>
                      <a:pt x="2683594" y="253157"/>
                    </a:cubicBezTo>
                    <a:cubicBezTo>
                      <a:pt x="2687910" y="237084"/>
                      <a:pt x="2690068" y="209848"/>
                      <a:pt x="2690068" y="171450"/>
                    </a:cubicBezTo>
                    <a:cubicBezTo>
                      <a:pt x="2690068" y="133053"/>
                      <a:pt x="2688134" y="106673"/>
                      <a:pt x="2684264" y="92311"/>
                    </a:cubicBezTo>
                    <a:cubicBezTo>
                      <a:pt x="2680395" y="77949"/>
                      <a:pt x="2675520" y="68350"/>
                      <a:pt x="2669642" y="63513"/>
                    </a:cubicBezTo>
                    <a:cubicBezTo>
                      <a:pt x="2663763" y="58676"/>
                      <a:pt x="2657029" y="56257"/>
                      <a:pt x="2649438" y="56257"/>
                    </a:cubicBezTo>
                    <a:close/>
                    <a:moveTo>
                      <a:pt x="1754088" y="56257"/>
                    </a:moveTo>
                    <a:cubicBezTo>
                      <a:pt x="1746498" y="56257"/>
                      <a:pt x="1739726" y="58676"/>
                      <a:pt x="1733773" y="63513"/>
                    </a:cubicBezTo>
                    <a:cubicBezTo>
                      <a:pt x="1727820" y="68350"/>
                      <a:pt x="1723207" y="77019"/>
                      <a:pt x="1719932" y="89521"/>
                    </a:cubicBezTo>
                    <a:cubicBezTo>
                      <a:pt x="1715616" y="105743"/>
                      <a:pt x="1713458" y="133053"/>
                      <a:pt x="1713458" y="171450"/>
                    </a:cubicBezTo>
                    <a:cubicBezTo>
                      <a:pt x="1713458" y="209848"/>
                      <a:pt x="1715393" y="236228"/>
                      <a:pt x="1719263" y="250590"/>
                    </a:cubicBezTo>
                    <a:cubicBezTo>
                      <a:pt x="1723132" y="264952"/>
                      <a:pt x="1728006" y="274514"/>
                      <a:pt x="1733885" y="279276"/>
                    </a:cubicBezTo>
                    <a:cubicBezTo>
                      <a:pt x="1739764" y="284039"/>
                      <a:pt x="1746498" y="286420"/>
                      <a:pt x="1754088" y="286420"/>
                    </a:cubicBezTo>
                    <a:cubicBezTo>
                      <a:pt x="1761679" y="286420"/>
                      <a:pt x="1768450" y="284002"/>
                      <a:pt x="1774403" y="279165"/>
                    </a:cubicBezTo>
                    <a:cubicBezTo>
                      <a:pt x="1780357" y="274328"/>
                      <a:pt x="1784970" y="265659"/>
                      <a:pt x="1788244" y="253157"/>
                    </a:cubicBezTo>
                    <a:cubicBezTo>
                      <a:pt x="1792560" y="237084"/>
                      <a:pt x="1794718" y="209848"/>
                      <a:pt x="1794718" y="171450"/>
                    </a:cubicBezTo>
                    <a:cubicBezTo>
                      <a:pt x="1794718" y="133053"/>
                      <a:pt x="1792784" y="106673"/>
                      <a:pt x="1788914" y="92311"/>
                    </a:cubicBezTo>
                    <a:cubicBezTo>
                      <a:pt x="1785045" y="77949"/>
                      <a:pt x="1780170" y="68350"/>
                      <a:pt x="1774292" y="63513"/>
                    </a:cubicBezTo>
                    <a:cubicBezTo>
                      <a:pt x="1768413" y="58676"/>
                      <a:pt x="1761679" y="56257"/>
                      <a:pt x="1754088" y="56257"/>
                    </a:cubicBezTo>
                    <a:close/>
                    <a:moveTo>
                      <a:pt x="106263" y="56257"/>
                    </a:moveTo>
                    <a:cubicBezTo>
                      <a:pt x="98673" y="56257"/>
                      <a:pt x="91901" y="58676"/>
                      <a:pt x="85948" y="63513"/>
                    </a:cubicBezTo>
                    <a:cubicBezTo>
                      <a:pt x="79995" y="68350"/>
                      <a:pt x="75382" y="77019"/>
                      <a:pt x="72107" y="89521"/>
                    </a:cubicBezTo>
                    <a:cubicBezTo>
                      <a:pt x="67791" y="105743"/>
                      <a:pt x="65633" y="133053"/>
                      <a:pt x="65633" y="171450"/>
                    </a:cubicBezTo>
                    <a:cubicBezTo>
                      <a:pt x="65633" y="209848"/>
                      <a:pt x="67568" y="236228"/>
                      <a:pt x="71438" y="250590"/>
                    </a:cubicBezTo>
                    <a:cubicBezTo>
                      <a:pt x="75307" y="264952"/>
                      <a:pt x="80181" y="274514"/>
                      <a:pt x="86060" y="279276"/>
                    </a:cubicBezTo>
                    <a:cubicBezTo>
                      <a:pt x="91939" y="284039"/>
                      <a:pt x="98673" y="286420"/>
                      <a:pt x="106263" y="286420"/>
                    </a:cubicBezTo>
                    <a:cubicBezTo>
                      <a:pt x="113854" y="286420"/>
                      <a:pt x="120625" y="284002"/>
                      <a:pt x="126578" y="279165"/>
                    </a:cubicBezTo>
                    <a:cubicBezTo>
                      <a:pt x="132532" y="274328"/>
                      <a:pt x="137145" y="265659"/>
                      <a:pt x="140419" y="253157"/>
                    </a:cubicBezTo>
                    <a:cubicBezTo>
                      <a:pt x="144735" y="237084"/>
                      <a:pt x="146893" y="209848"/>
                      <a:pt x="146893" y="171450"/>
                    </a:cubicBezTo>
                    <a:cubicBezTo>
                      <a:pt x="146893" y="133053"/>
                      <a:pt x="144959" y="106673"/>
                      <a:pt x="141089" y="92311"/>
                    </a:cubicBezTo>
                    <a:cubicBezTo>
                      <a:pt x="137220" y="77949"/>
                      <a:pt x="132346" y="68350"/>
                      <a:pt x="126467" y="63513"/>
                    </a:cubicBezTo>
                    <a:cubicBezTo>
                      <a:pt x="120588" y="58676"/>
                      <a:pt x="113854" y="56257"/>
                      <a:pt x="106263" y="56257"/>
                    </a:cubicBezTo>
                    <a:close/>
                    <a:moveTo>
                      <a:pt x="2326853" y="10046"/>
                    </a:moveTo>
                    <a:lnTo>
                      <a:pt x="2492722" y="10046"/>
                    </a:lnTo>
                    <a:lnTo>
                      <a:pt x="2492722" y="68759"/>
                    </a:lnTo>
                    <a:lnTo>
                      <a:pt x="2374404" y="68759"/>
                    </a:lnTo>
                    <a:lnTo>
                      <a:pt x="2364581" y="124346"/>
                    </a:lnTo>
                    <a:cubicBezTo>
                      <a:pt x="2378571" y="117351"/>
                      <a:pt x="2392859" y="113854"/>
                      <a:pt x="2407444" y="113854"/>
                    </a:cubicBezTo>
                    <a:cubicBezTo>
                      <a:pt x="2435275" y="113854"/>
                      <a:pt x="2458864" y="123974"/>
                      <a:pt x="2478212" y="144215"/>
                    </a:cubicBezTo>
                    <a:cubicBezTo>
                      <a:pt x="2497559" y="164456"/>
                      <a:pt x="2507233" y="190724"/>
                      <a:pt x="2507233" y="223019"/>
                    </a:cubicBezTo>
                    <a:cubicBezTo>
                      <a:pt x="2507233" y="249957"/>
                      <a:pt x="2499420" y="273993"/>
                      <a:pt x="2483793" y="295127"/>
                    </a:cubicBezTo>
                    <a:cubicBezTo>
                      <a:pt x="2462510" y="323999"/>
                      <a:pt x="2432968" y="338436"/>
                      <a:pt x="2395165" y="338436"/>
                    </a:cubicBezTo>
                    <a:cubicBezTo>
                      <a:pt x="2364953" y="338436"/>
                      <a:pt x="2340322" y="330324"/>
                      <a:pt x="2321272" y="314102"/>
                    </a:cubicBezTo>
                    <a:cubicBezTo>
                      <a:pt x="2302222" y="297880"/>
                      <a:pt x="2290837" y="276077"/>
                      <a:pt x="2287116" y="248692"/>
                    </a:cubicBezTo>
                    <a:lnTo>
                      <a:pt x="2349624" y="242218"/>
                    </a:lnTo>
                    <a:cubicBezTo>
                      <a:pt x="2351410" y="256357"/>
                      <a:pt x="2356693" y="267556"/>
                      <a:pt x="2365474" y="275816"/>
                    </a:cubicBezTo>
                    <a:cubicBezTo>
                      <a:pt x="2374255" y="284076"/>
                      <a:pt x="2384375" y="288206"/>
                      <a:pt x="2395835" y="288206"/>
                    </a:cubicBezTo>
                    <a:cubicBezTo>
                      <a:pt x="2408932" y="288206"/>
                      <a:pt x="2420020" y="282886"/>
                      <a:pt x="2429098" y="272244"/>
                    </a:cubicBezTo>
                    <a:cubicBezTo>
                      <a:pt x="2438177" y="261603"/>
                      <a:pt x="2442716" y="245567"/>
                      <a:pt x="2442716" y="224136"/>
                    </a:cubicBezTo>
                    <a:cubicBezTo>
                      <a:pt x="2442716" y="204044"/>
                      <a:pt x="2438214" y="188975"/>
                      <a:pt x="2429210" y="178929"/>
                    </a:cubicBezTo>
                    <a:cubicBezTo>
                      <a:pt x="2420206" y="168883"/>
                      <a:pt x="2408486" y="163860"/>
                      <a:pt x="2394049" y="163860"/>
                    </a:cubicBezTo>
                    <a:cubicBezTo>
                      <a:pt x="2376041" y="163860"/>
                      <a:pt x="2359893" y="171823"/>
                      <a:pt x="2345606" y="187747"/>
                    </a:cubicBezTo>
                    <a:lnTo>
                      <a:pt x="2294706" y="180380"/>
                    </a:lnTo>
                    <a:close/>
                    <a:moveTo>
                      <a:pt x="936203" y="10046"/>
                    </a:moveTo>
                    <a:lnTo>
                      <a:pt x="1102072" y="10046"/>
                    </a:lnTo>
                    <a:lnTo>
                      <a:pt x="1102072" y="68759"/>
                    </a:lnTo>
                    <a:lnTo>
                      <a:pt x="983754" y="68759"/>
                    </a:lnTo>
                    <a:lnTo>
                      <a:pt x="973931" y="124346"/>
                    </a:lnTo>
                    <a:cubicBezTo>
                      <a:pt x="987921" y="117351"/>
                      <a:pt x="1002209" y="113854"/>
                      <a:pt x="1016794" y="113854"/>
                    </a:cubicBezTo>
                    <a:cubicBezTo>
                      <a:pt x="1044625" y="113854"/>
                      <a:pt x="1068214" y="123974"/>
                      <a:pt x="1087562" y="144215"/>
                    </a:cubicBezTo>
                    <a:cubicBezTo>
                      <a:pt x="1106909" y="164456"/>
                      <a:pt x="1116583" y="190724"/>
                      <a:pt x="1116583" y="223019"/>
                    </a:cubicBezTo>
                    <a:cubicBezTo>
                      <a:pt x="1116583" y="249957"/>
                      <a:pt x="1108770" y="273993"/>
                      <a:pt x="1093143" y="295127"/>
                    </a:cubicBezTo>
                    <a:cubicBezTo>
                      <a:pt x="1071860" y="323999"/>
                      <a:pt x="1042318" y="338436"/>
                      <a:pt x="1004516" y="338436"/>
                    </a:cubicBezTo>
                    <a:cubicBezTo>
                      <a:pt x="974303" y="338436"/>
                      <a:pt x="949672" y="330324"/>
                      <a:pt x="930622" y="314102"/>
                    </a:cubicBezTo>
                    <a:cubicBezTo>
                      <a:pt x="911572" y="297880"/>
                      <a:pt x="900187" y="276077"/>
                      <a:pt x="896466" y="248692"/>
                    </a:cubicBezTo>
                    <a:lnTo>
                      <a:pt x="958974" y="242218"/>
                    </a:lnTo>
                    <a:cubicBezTo>
                      <a:pt x="960760" y="256357"/>
                      <a:pt x="966043" y="267556"/>
                      <a:pt x="974824" y="275816"/>
                    </a:cubicBezTo>
                    <a:cubicBezTo>
                      <a:pt x="983605" y="284076"/>
                      <a:pt x="993725" y="288206"/>
                      <a:pt x="1005185" y="288206"/>
                    </a:cubicBezTo>
                    <a:cubicBezTo>
                      <a:pt x="1018282" y="288206"/>
                      <a:pt x="1029370" y="282886"/>
                      <a:pt x="1038448" y="272244"/>
                    </a:cubicBezTo>
                    <a:cubicBezTo>
                      <a:pt x="1047527" y="261603"/>
                      <a:pt x="1052066" y="245567"/>
                      <a:pt x="1052066" y="224136"/>
                    </a:cubicBezTo>
                    <a:cubicBezTo>
                      <a:pt x="1052066" y="204044"/>
                      <a:pt x="1047564" y="188975"/>
                      <a:pt x="1038560" y="178929"/>
                    </a:cubicBezTo>
                    <a:cubicBezTo>
                      <a:pt x="1029556" y="168883"/>
                      <a:pt x="1017836" y="163860"/>
                      <a:pt x="1003399" y="163860"/>
                    </a:cubicBezTo>
                    <a:cubicBezTo>
                      <a:pt x="985391" y="163860"/>
                      <a:pt x="969243" y="171823"/>
                      <a:pt x="954956" y="187747"/>
                    </a:cubicBezTo>
                    <a:lnTo>
                      <a:pt x="904057" y="180380"/>
                    </a:lnTo>
                    <a:close/>
                    <a:moveTo>
                      <a:pt x="2649438" y="4242"/>
                    </a:moveTo>
                    <a:cubicBezTo>
                      <a:pt x="2681139" y="4242"/>
                      <a:pt x="2705919" y="15553"/>
                      <a:pt x="2723778" y="38175"/>
                    </a:cubicBezTo>
                    <a:cubicBezTo>
                      <a:pt x="2745060" y="64964"/>
                      <a:pt x="2755702" y="109389"/>
                      <a:pt x="2755702" y="171450"/>
                    </a:cubicBezTo>
                    <a:cubicBezTo>
                      <a:pt x="2755702" y="233363"/>
                      <a:pt x="2744986" y="277863"/>
                      <a:pt x="2723555" y="304949"/>
                    </a:cubicBezTo>
                    <a:cubicBezTo>
                      <a:pt x="2705844" y="327274"/>
                      <a:pt x="2681139" y="338436"/>
                      <a:pt x="2649438" y="338436"/>
                    </a:cubicBezTo>
                    <a:cubicBezTo>
                      <a:pt x="2617589" y="338436"/>
                      <a:pt x="2591916" y="326195"/>
                      <a:pt x="2572420" y="301712"/>
                    </a:cubicBezTo>
                    <a:cubicBezTo>
                      <a:pt x="2552923" y="277230"/>
                      <a:pt x="2543175" y="233586"/>
                      <a:pt x="2543175" y="170781"/>
                    </a:cubicBezTo>
                    <a:cubicBezTo>
                      <a:pt x="2543175" y="109166"/>
                      <a:pt x="2553891" y="64815"/>
                      <a:pt x="2575322" y="37728"/>
                    </a:cubicBezTo>
                    <a:cubicBezTo>
                      <a:pt x="2593032" y="15404"/>
                      <a:pt x="2617738" y="4242"/>
                      <a:pt x="2649438" y="4242"/>
                    </a:cubicBezTo>
                    <a:close/>
                    <a:moveTo>
                      <a:pt x="2014835" y="4242"/>
                    </a:moveTo>
                    <a:lnTo>
                      <a:pt x="2065734" y="4242"/>
                    </a:lnTo>
                    <a:lnTo>
                      <a:pt x="2065734" y="332855"/>
                    </a:lnTo>
                    <a:lnTo>
                      <a:pt x="2003003" y="332855"/>
                    </a:lnTo>
                    <a:lnTo>
                      <a:pt x="2003003" y="96441"/>
                    </a:lnTo>
                    <a:cubicBezTo>
                      <a:pt x="1980084" y="117872"/>
                      <a:pt x="1953072" y="133723"/>
                      <a:pt x="1921966" y="143992"/>
                    </a:cubicBezTo>
                    <a:lnTo>
                      <a:pt x="1921966" y="87065"/>
                    </a:lnTo>
                    <a:cubicBezTo>
                      <a:pt x="1938338" y="81707"/>
                      <a:pt x="1956123" y="71550"/>
                      <a:pt x="1975321" y="56592"/>
                    </a:cubicBezTo>
                    <a:cubicBezTo>
                      <a:pt x="1994520" y="41635"/>
                      <a:pt x="2007691" y="24185"/>
                      <a:pt x="2014835" y="4242"/>
                    </a:cubicBezTo>
                    <a:close/>
                    <a:moveTo>
                      <a:pt x="1754088" y="4242"/>
                    </a:moveTo>
                    <a:cubicBezTo>
                      <a:pt x="1785789" y="4242"/>
                      <a:pt x="1810569" y="15553"/>
                      <a:pt x="1828428" y="38175"/>
                    </a:cubicBezTo>
                    <a:cubicBezTo>
                      <a:pt x="1849710" y="64964"/>
                      <a:pt x="1860352" y="109389"/>
                      <a:pt x="1860352" y="171450"/>
                    </a:cubicBezTo>
                    <a:cubicBezTo>
                      <a:pt x="1860352" y="233363"/>
                      <a:pt x="1849636" y="277863"/>
                      <a:pt x="1828205" y="304949"/>
                    </a:cubicBezTo>
                    <a:cubicBezTo>
                      <a:pt x="1810494" y="327274"/>
                      <a:pt x="1785789" y="338436"/>
                      <a:pt x="1754088" y="338436"/>
                    </a:cubicBezTo>
                    <a:cubicBezTo>
                      <a:pt x="1722239" y="338436"/>
                      <a:pt x="1696566" y="326195"/>
                      <a:pt x="1677070" y="301712"/>
                    </a:cubicBezTo>
                    <a:cubicBezTo>
                      <a:pt x="1657573" y="277230"/>
                      <a:pt x="1647825" y="233586"/>
                      <a:pt x="1647825" y="170781"/>
                    </a:cubicBezTo>
                    <a:cubicBezTo>
                      <a:pt x="1647825" y="109166"/>
                      <a:pt x="1658541" y="64815"/>
                      <a:pt x="1679972" y="37728"/>
                    </a:cubicBezTo>
                    <a:cubicBezTo>
                      <a:pt x="1697682" y="15404"/>
                      <a:pt x="1722388" y="4242"/>
                      <a:pt x="1754088" y="4242"/>
                    </a:cubicBezTo>
                    <a:close/>
                    <a:moveTo>
                      <a:pt x="746448" y="4242"/>
                    </a:moveTo>
                    <a:cubicBezTo>
                      <a:pt x="778743" y="4242"/>
                      <a:pt x="804118" y="12949"/>
                      <a:pt x="822573" y="30361"/>
                    </a:cubicBezTo>
                    <a:cubicBezTo>
                      <a:pt x="841028" y="47774"/>
                      <a:pt x="850255" y="69429"/>
                      <a:pt x="850255" y="95325"/>
                    </a:cubicBezTo>
                    <a:cubicBezTo>
                      <a:pt x="850255" y="110059"/>
                      <a:pt x="847613" y="124086"/>
                      <a:pt x="842330" y="137406"/>
                    </a:cubicBezTo>
                    <a:cubicBezTo>
                      <a:pt x="837047" y="150726"/>
                      <a:pt x="828675" y="164679"/>
                      <a:pt x="817215" y="179264"/>
                    </a:cubicBezTo>
                    <a:cubicBezTo>
                      <a:pt x="809625" y="188938"/>
                      <a:pt x="795933" y="202853"/>
                      <a:pt x="776139" y="221010"/>
                    </a:cubicBezTo>
                    <a:cubicBezTo>
                      <a:pt x="756345" y="239167"/>
                      <a:pt x="743806" y="251222"/>
                      <a:pt x="738522" y="257175"/>
                    </a:cubicBezTo>
                    <a:cubicBezTo>
                      <a:pt x="733239" y="263129"/>
                      <a:pt x="728960" y="268933"/>
                      <a:pt x="725686" y="274588"/>
                    </a:cubicBezTo>
                    <a:lnTo>
                      <a:pt x="850255" y="274588"/>
                    </a:lnTo>
                    <a:lnTo>
                      <a:pt x="850255" y="332855"/>
                    </a:lnTo>
                    <a:lnTo>
                      <a:pt x="630362" y="332855"/>
                    </a:lnTo>
                    <a:cubicBezTo>
                      <a:pt x="632743" y="310828"/>
                      <a:pt x="639887" y="289955"/>
                      <a:pt x="651793" y="270235"/>
                    </a:cubicBezTo>
                    <a:cubicBezTo>
                      <a:pt x="663699" y="250515"/>
                      <a:pt x="687214" y="224359"/>
                      <a:pt x="722337" y="191766"/>
                    </a:cubicBezTo>
                    <a:cubicBezTo>
                      <a:pt x="750615" y="165423"/>
                      <a:pt x="767953" y="147564"/>
                      <a:pt x="774353" y="138187"/>
                    </a:cubicBezTo>
                    <a:cubicBezTo>
                      <a:pt x="782985" y="125239"/>
                      <a:pt x="787301" y="112440"/>
                      <a:pt x="787301" y="99790"/>
                    </a:cubicBezTo>
                    <a:cubicBezTo>
                      <a:pt x="787301" y="85800"/>
                      <a:pt x="783543" y="75047"/>
                      <a:pt x="776027" y="67531"/>
                    </a:cubicBezTo>
                    <a:cubicBezTo>
                      <a:pt x="768511" y="60015"/>
                      <a:pt x="758131" y="56257"/>
                      <a:pt x="744885" y="56257"/>
                    </a:cubicBezTo>
                    <a:cubicBezTo>
                      <a:pt x="731788" y="56257"/>
                      <a:pt x="721370" y="60201"/>
                      <a:pt x="713631" y="68089"/>
                    </a:cubicBezTo>
                    <a:cubicBezTo>
                      <a:pt x="705892" y="75977"/>
                      <a:pt x="701427" y="89074"/>
                      <a:pt x="700236" y="107380"/>
                    </a:cubicBezTo>
                    <a:lnTo>
                      <a:pt x="637729" y="101129"/>
                    </a:lnTo>
                    <a:cubicBezTo>
                      <a:pt x="641449" y="66601"/>
                      <a:pt x="653132" y="41821"/>
                      <a:pt x="672778" y="26790"/>
                    </a:cubicBezTo>
                    <a:cubicBezTo>
                      <a:pt x="692423" y="11758"/>
                      <a:pt x="716980" y="4242"/>
                      <a:pt x="746448" y="4242"/>
                    </a:cubicBezTo>
                    <a:close/>
                    <a:moveTo>
                      <a:pt x="367010" y="4242"/>
                    </a:moveTo>
                    <a:lnTo>
                      <a:pt x="417909" y="4242"/>
                    </a:lnTo>
                    <a:lnTo>
                      <a:pt x="417909" y="332855"/>
                    </a:lnTo>
                    <a:lnTo>
                      <a:pt x="355178" y="332855"/>
                    </a:lnTo>
                    <a:lnTo>
                      <a:pt x="355178" y="96441"/>
                    </a:lnTo>
                    <a:cubicBezTo>
                      <a:pt x="332259" y="117872"/>
                      <a:pt x="305247" y="133723"/>
                      <a:pt x="274141" y="143992"/>
                    </a:cubicBezTo>
                    <a:lnTo>
                      <a:pt x="274141" y="87065"/>
                    </a:lnTo>
                    <a:cubicBezTo>
                      <a:pt x="290513" y="81707"/>
                      <a:pt x="308298" y="71550"/>
                      <a:pt x="327496" y="56592"/>
                    </a:cubicBezTo>
                    <a:cubicBezTo>
                      <a:pt x="346695" y="41635"/>
                      <a:pt x="359866" y="24185"/>
                      <a:pt x="367010" y="4242"/>
                    </a:cubicBezTo>
                    <a:close/>
                    <a:moveTo>
                      <a:pt x="106263" y="4242"/>
                    </a:moveTo>
                    <a:cubicBezTo>
                      <a:pt x="137964" y="4242"/>
                      <a:pt x="162744" y="15553"/>
                      <a:pt x="180603" y="38175"/>
                    </a:cubicBezTo>
                    <a:cubicBezTo>
                      <a:pt x="201885" y="64964"/>
                      <a:pt x="212527" y="109389"/>
                      <a:pt x="212527" y="171450"/>
                    </a:cubicBezTo>
                    <a:cubicBezTo>
                      <a:pt x="212527" y="233363"/>
                      <a:pt x="201811" y="277863"/>
                      <a:pt x="180380" y="304949"/>
                    </a:cubicBezTo>
                    <a:cubicBezTo>
                      <a:pt x="162669" y="327274"/>
                      <a:pt x="137964" y="338436"/>
                      <a:pt x="106263" y="338436"/>
                    </a:cubicBezTo>
                    <a:cubicBezTo>
                      <a:pt x="74414" y="338436"/>
                      <a:pt x="48741" y="326195"/>
                      <a:pt x="29245" y="301712"/>
                    </a:cubicBezTo>
                    <a:cubicBezTo>
                      <a:pt x="9748" y="277230"/>
                      <a:pt x="0" y="233586"/>
                      <a:pt x="0" y="170781"/>
                    </a:cubicBezTo>
                    <a:cubicBezTo>
                      <a:pt x="0" y="109166"/>
                      <a:pt x="10716" y="64815"/>
                      <a:pt x="32147" y="37728"/>
                    </a:cubicBezTo>
                    <a:cubicBezTo>
                      <a:pt x="49858" y="15404"/>
                      <a:pt x="74563" y="4242"/>
                      <a:pt x="106263" y="4242"/>
                    </a:cubicBezTo>
                    <a:close/>
                    <a:moveTo>
                      <a:pt x="2223343" y="0"/>
                    </a:moveTo>
                    <a:lnTo>
                      <a:pt x="2270447" y="0"/>
                    </a:lnTo>
                    <a:lnTo>
                      <a:pt x="2188518" y="338436"/>
                    </a:lnTo>
                    <a:lnTo>
                      <a:pt x="2142306" y="338436"/>
                    </a:lnTo>
                    <a:close/>
                    <a:moveTo>
                      <a:pt x="575518" y="0"/>
                    </a:moveTo>
                    <a:lnTo>
                      <a:pt x="622622" y="0"/>
                    </a:lnTo>
                    <a:lnTo>
                      <a:pt x="540693" y="338436"/>
                    </a:lnTo>
                    <a:lnTo>
                      <a:pt x="494482" y="3384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26" name="Freeform: Shape 25">
                <a:extLst>
                  <a:ext uri="{FF2B5EF4-FFF2-40B4-BE49-F238E27FC236}">
                    <a16:creationId xmlns:a16="http://schemas.microsoft.com/office/drawing/2014/main" id="{7F4D25F7-A2BB-41DA-A1CD-92AFBA43518E}"/>
                  </a:ext>
                </a:extLst>
              </p:cNvPr>
              <p:cNvSpPr/>
              <p:nvPr/>
            </p:nvSpPr>
            <p:spPr>
              <a:xfrm>
                <a:off x="4171483" y="4932898"/>
                <a:ext cx="882826" cy="107907"/>
              </a:xfrm>
              <a:custGeom>
                <a:avLst/>
                <a:gdLst/>
                <a:ahLst/>
                <a:cxnLst/>
                <a:rect l="l" t="t" r="r" b="b"/>
                <a:pathLst>
                  <a:path w="2768872" h="338436">
                    <a:moveTo>
                      <a:pt x="1943472" y="81930"/>
                    </a:moveTo>
                    <a:lnTo>
                      <a:pt x="1899270" y="203374"/>
                    </a:lnTo>
                    <a:lnTo>
                      <a:pt x="1988567" y="203374"/>
                    </a:lnTo>
                    <a:close/>
                    <a:moveTo>
                      <a:pt x="1100360" y="60946"/>
                    </a:moveTo>
                    <a:lnTo>
                      <a:pt x="1100360" y="143992"/>
                    </a:lnTo>
                    <a:lnTo>
                      <a:pt x="1149250" y="143992"/>
                    </a:lnTo>
                    <a:cubicBezTo>
                      <a:pt x="1180951" y="143992"/>
                      <a:pt x="1200745" y="142652"/>
                      <a:pt x="1208633" y="139973"/>
                    </a:cubicBezTo>
                    <a:cubicBezTo>
                      <a:pt x="1216521" y="137294"/>
                      <a:pt x="1222697" y="132681"/>
                      <a:pt x="1227162" y="126132"/>
                    </a:cubicBezTo>
                    <a:cubicBezTo>
                      <a:pt x="1231627" y="119584"/>
                      <a:pt x="1233859" y="111398"/>
                      <a:pt x="1233859" y="101576"/>
                    </a:cubicBezTo>
                    <a:cubicBezTo>
                      <a:pt x="1233859" y="90562"/>
                      <a:pt x="1230920" y="81670"/>
                      <a:pt x="1225041" y="74898"/>
                    </a:cubicBezTo>
                    <a:cubicBezTo>
                      <a:pt x="1219162" y="68127"/>
                      <a:pt x="1210865" y="63848"/>
                      <a:pt x="1200150" y="62062"/>
                    </a:cubicBezTo>
                    <a:cubicBezTo>
                      <a:pt x="1194792" y="61318"/>
                      <a:pt x="1178718" y="60946"/>
                      <a:pt x="1151929" y="60946"/>
                    </a:cubicBezTo>
                    <a:close/>
                    <a:moveTo>
                      <a:pt x="493811" y="56481"/>
                    </a:moveTo>
                    <a:cubicBezTo>
                      <a:pt x="466576" y="56481"/>
                      <a:pt x="444624" y="65820"/>
                      <a:pt x="427955" y="84498"/>
                    </a:cubicBezTo>
                    <a:cubicBezTo>
                      <a:pt x="411286" y="103176"/>
                      <a:pt x="402952" y="131341"/>
                      <a:pt x="402952" y="168995"/>
                    </a:cubicBezTo>
                    <a:cubicBezTo>
                      <a:pt x="402952" y="206053"/>
                      <a:pt x="411509" y="234144"/>
                      <a:pt x="428625" y="253269"/>
                    </a:cubicBezTo>
                    <a:cubicBezTo>
                      <a:pt x="445740" y="272393"/>
                      <a:pt x="467469" y="281955"/>
                      <a:pt x="493811" y="281955"/>
                    </a:cubicBezTo>
                    <a:cubicBezTo>
                      <a:pt x="520154" y="281955"/>
                      <a:pt x="541771" y="272468"/>
                      <a:pt x="558663" y="253492"/>
                    </a:cubicBezTo>
                    <a:cubicBezTo>
                      <a:pt x="575555" y="234516"/>
                      <a:pt x="584001" y="206053"/>
                      <a:pt x="584001" y="168102"/>
                    </a:cubicBezTo>
                    <a:cubicBezTo>
                      <a:pt x="584001" y="130597"/>
                      <a:pt x="575778" y="102617"/>
                      <a:pt x="559333" y="84163"/>
                    </a:cubicBezTo>
                    <a:cubicBezTo>
                      <a:pt x="542887" y="65708"/>
                      <a:pt x="521047" y="56481"/>
                      <a:pt x="493811" y="56481"/>
                    </a:cubicBezTo>
                    <a:close/>
                    <a:moveTo>
                      <a:pt x="2519957" y="5582"/>
                    </a:moveTo>
                    <a:lnTo>
                      <a:pt x="2762622" y="5582"/>
                    </a:lnTo>
                    <a:lnTo>
                      <a:pt x="2762622" y="60946"/>
                    </a:lnTo>
                    <a:lnTo>
                      <a:pt x="2586037" y="60946"/>
                    </a:lnTo>
                    <a:lnTo>
                      <a:pt x="2586037" y="133499"/>
                    </a:lnTo>
                    <a:lnTo>
                      <a:pt x="2750343" y="133499"/>
                    </a:lnTo>
                    <a:lnTo>
                      <a:pt x="2750343" y="188640"/>
                    </a:lnTo>
                    <a:lnTo>
                      <a:pt x="2586037" y="188640"/>
                    </a:lnTo>
                    <a:lnTo>
                      <a:pt x="2586037" y="277714"/>
                    </a:lnTo>
                    <a:lnTo>
                      <a:pt x="2768872" y="277714"/>
                    </a:lnTo>
                    <a:lnTo>
                      <a:pt x="2768872" y="332855"/>
                    </a:lnTo>
                    <a:lnTo>
                      <a:pt x="2519957" y="332855"/>
                    </a:lnTo>
                    <a:close/>
                    <a:moveTo>
                      <a:pt x="2128539" y="5582"/>
                    </a:moveTo>
                    <a:lnTo>
                      <a:pt x="2227436" y="5582"/>
                    </a:lnTo>
                    <a:lnTo>
                      <a:pt x="2286818" y="228824"/>
                    </a:lnTo>
                    <a:lnTo>
                      <a:pt x="2345531" y="5582"/>
                    </a:lnTo>
                    <a:lnTo>
                      <a:pt x="2444650" y="5582"/>
                    </a:lnTo>
                    <a:lnTo>
                      <a:pt x="2444650" y="332855"/>
                    </a:lnTo>
                    <a:lnTo>
                      <a:pt x="2383259" y="332855"/>
                    </a:lnTo>
                    <a:lnTo>
                      <a:pt x="2383259" y="75233"/>
                    </a:lnTo>
                    <a:lnTo>
                      <a:pt x="2318295" y="332855"/>
                    </a:lnTo>
                    <a:lnTo>
                      <a:pt x="2254671" y="332855"/>
                    </a:lnTo>
                    <a:lnTo>
                      <a:pt x="2189931" y="75233"/>
                    </a:lnTo>
                    <a:lnTo>
                      <a:pt x="2189931" y="332855"/>
                    </a:lnTo>
                    <a:lnTo>
                      <a:pt x="2128539" y="332855"/>
                    </a:lnTo>
                    <a:close/>
                    <a:moveTo>
                      <a:pt x="1909316" y="5582"/>
                    </a:moveTo>
                    <a:lnTo>
                      <a:pt x="1979190" y="5582"/>
                    </a:lnTo>
                    <a:lnTo>
                      <a:pt x="2110233" y="332855"/>
                    </a:lnTo>
                    <a:lnTo>
                      <a:pt x="2038349" y="332855"/>
                    </a:lnTo>
                    <a:lnTo>
                      <a:pt x="2009774" y="258515"/>
                    </a:lnTo>
                    <a:lnTo>
                      <a:pt x="1878955" y="258515"/>
                    </a:lnTo>
                    <a:lnTo>
                      <a:pt x="1851942" y="332855"/>
                    </a:lnTo>
                    <a:lnTo>
                      <a:pt x="1781844" y="332855"/>
                    </a:lnTo>
                    <a:close/>
                    <a:moveTo>
                      <a:pt x="1482402" y="5582"/>
                    </a:moveTo>
                    <a:lnTo>
                      <a:pt x="1546696" y="5582"/>
                    </a:lnTo>
                    <a:lnTo>
                      <a:pt x="1680641" y="224136"/>
                    </a:lnTo>
                    <a:lnTo>
                      <a:pt x="1680641" y="5582"/>
                    </a:lnTo>
                    <a:lnTo>
                      <a:pt x="1742033" y="5582"/>
                    </a:lnTo>
                    <a:lnTo>
                      <a:pt x="1742033" y="332855"/>
                    </a:lnTo>
                    <a:lnTo>
                      <a:pt x="1675730" y="332855"/>
                    </a:lnTo>
                    <a:lnTo>
                      <a:pt x="1543794" y="119435"/>
                    </a:lnTo>
                    <a:lnTo>
                      <a:pt x="1543794" y="332855"/>
                    </a:lnTo>
                    <a:lnTo>
                      <a:pt x="1482402" y="332855"/>
                    </a:lnTo>
                    <a:close/>
                    <a:moveTo>
                      <a:pt x="1034281" y="5582"/>
                    </a:moveTo>
                    <a:lnTo>
                      <a:pt x="1173360" y="5582"/>
                    </a:lnTo>
                    <a:cubicBezTo>
                      <a:pt x="1208335" y="5582"/>
                      <a:pt x="1233747" y="8521"/>
                      <a:pt x="1249598" y="14400"/>
                    </a:cubicBezTo>
                    <a:cubicBezTo>
                      <a:pt x="1265448" y="20278"/>
                      <a:pt x="1278135" y="30733"/>
                      <a:pt x="1287660" y="45765"/>
                    </a:cubicBezTo>
                    <a:cubicBezTo>
                      <a:pt x="1297185" y="60797"/>
                      <a:pt x="1301948" y="77986"/>
                      <a:pt x="1301948" y="97334"/>
                    </a:cubicBezTo>
                    <a:cubicBezTo>
                      <a:pt x="1301948" y="121891"/>
                      <a:pt x="1294730" y="142169"/>
                      <a:pt x="1280293" y="158168"/>
                    </a:cubicBezTo>
                    <a:cubicBezTo>
                      <a:pt x="1265857" y="174167"/>
                      <a:pt x="1244277" y="184250"/>
                      <a:pt x="1215553" y="188417"/>
                    </a:cubicBezTo>
                    <a:cubicBezTo>
                      <a:pt x="1229841" y="196751"/>
                      <a:pt x="1241635" y="205904"/>
                      <a:pt x="1250937" y="215876"/>
                    </a:cubicBezTo>
                    <a:cubicBezTo>
                      <a:pt x="1260239" y="225847"/>
                      <a:pt x="1272778" y="243558"/>
                      <a:pt x="1288553" y="269007"/>
                    </a:cubicBezTo>
                    <a:lnTo>
                      <a:pt x="1328514" y="332855"/>
                    </a:lnTo>
                    <a:lnTo>
                      <a:pt x="1249486" y="332855"/>
                    </a:lnTo>
                    <a:lnTo>
                      <a:pt x="1201712" y="261640"/>
                    </a:lnTo>
                    <a:cubicBezTo>
                      <a:pt x="1184746" y="236191"/>
                      <a:pt x="1173137" y="220154"/>
                      <a:pt x="1166886" y="213532"/>
                    </a:cubicBezTo>
                    <a:cubicBezTo>
                      <a:pt x="1160636" y="206909"/>
                      <a:pt x="1154013" y="202370"/>
                      <a:pt x="1147018" y="199914"/>
                    </a:cubicBezTo>
                    <a:cubicBezTo>
                      <a:pt x="1140023" y="197458"/>
                      <a:pt x="1128935" y="196230"/>
                      <a:pt x="1113755" y="196230"/>
                    </a:cubicBezTo>
                    <a:lnTo>
                      <a:pt x="1100360" y="196230"/>
                    </a:lnTo>
                    <a:lnTo>
                      <a:pt x="1100360" y="332855"/>
                    </a:lnTo>
                    <a:lnTo>
                      <a:pt x="1034281" y="332855"/>
                    </a:lnTo>
                    <a:close/>
                    <a:moveTo>
                      <a:pt x="700236" y="5582"/>
                    </a:moveTo>
                    <a:lnTo>
                      <a:pt x="766315" y="5582"/>
                    </a:lnTo>
                    <a:lnTo>
                      <a:pt x="766315" y="182836"/>
                    </a:lnTo>
                    <a:cubicBezTo>
                      <a:pt x="766315" y="210964"/>
                      <a:pt x="767134" y="229196"/>
                      <a:pt x="768771" y="237530"/>
                    </a:cubicBezTo>
                    <a:cubicBezTo>
                      <a:pt x="771599" y="250925"/>
                      <a:pt x="778333" y="261678"/>
                      <a:pt x="788975" y="269789"/>
                    </a:cubicBezTo>
                    <a:cubicBezTo>
                      <a:pt x="799616" y="277900"/>
                      <a:pt x="814164" y="281955"/>
                      <a:pt x="832618" y="281955"/>
                    </a:cubicBezTo>
                    <a:cubicBezTo>
                      <a:pt x="851371" y="281955"/>
                      <a:pt x="865510" y="278123"/>
                      <a:pt x="875034" y="270458"/>
                    </a:cubicBezTo>
                    <a:cubicBezTo>
                      <a:pt x="884560" y="262794"/>
                      <a:pt x="890289" y="253380"/>
                      <a:pt x="892224" y="242218"/>
                    </a:cubicBezTo>
                    <a:cubicBezTo>
                      <a:pt x="894159" y="231056"/>
                      <a:pt x="895126" y="212527"/>
                      <a:pt x="895126" y="186631"/>
                    </a:cubicBezTo>
                    <a:lnTo>
                      <a:pt x="895126" y="5582"/>
                    </a:lnTo>
                    <a:lnTo>
                      <a:pt x="961206" y="5582"/>
                    </a:lnTo>
                    <a:lnTo>
                      <a:pt x="961206" y="177478"/>
                    </a:lnTo>
                    <a:cubicBezTo>
                      <a:pt x="961206" y="216769"/>
                      <a:pt x="959420" y="244525"/>
                      <a:pt x="955848" y="260747"/>
                    </a:cubicBezTo>
                    <a:cubicBezTo>
                      <a:pt x="952276" y="276970"/>
                      <a:pt x="945691" y="290662"/>
                      <a:pt x="936091" y="301824"/>
                    </a:cubicBezTo>
                    <a:cubicBezTo>
                      <a:pt x="926492" y="312986"/>
                      <a:pt x="913655" y="321878"/>
                      <a:pt x="897582" y="328501"/>
                    </a:cubicBezTo>
                    <a:cubicBezTo>
                      <a:pt x="881508" y="335124"/>
                      <a:pt x="860524" y="338436"/>
                      <a:pt x="834628" y="338436"/>
                    </a:cubicBezTo>
                    <a:cubicBezTo>
                      <a:pt x="803374" y="338436"/>
                      <a:pt x="779673" y="334827"/>
                      <a:pt x="763525" y="327608"/>
                    </a:cubicBezTo>
                    <a:cubicBezTo>
                      <a:pt x="747377" y="320390"/>
                      <a:pt x="734615" y="311014"/>
                      <a:pt x="725239" y="299480"/>
                    </a:cubicBezTo>
                    <a:cubicBezTo>
                      <a:pt x="715863" y="287946"/>
                      <a:pt x="709686" y="275853"/>
                      <a:pt x="706710" y="263203"/>
                    </a:cubicBezTo>
                    <a:cubicBezTo>
                      <a:pt x="702394" y="244451"/>
                      <a:pt x="700236" y="216769"/>
                      <a:pt x="700236" y="180157"/>
                    </a:cubicBezTo>
                    <a:close/>
                    <a:moveTo>
                      <a:pt x="0" y="5582"/>
                    </a:moveTo>
                    <a:lnTo>
                      <a:pt x="77465" y="5582"/>
                    </a:lnTo>
                    <a:lnTo>
                      <a:pt x="154483" y="135062"/>
                    </a:lnTo>
                    <a:lnTo>
                      <a:pt x="229939" y="5582"/>
                    </a:lnTo>
                    <a:lnTo>
                      <a:pt x="306065" y="5582"/>
                    </a:lnTo>
                    <a:lnTo>
                      <a:pt x="185737" y="195561"/>
                    </a:lnTo>
                    <a:lnTo>
                      <a:pt x="185737" y="332855"/>
                    </a:lnTo>
                    <a:lnTo>
                      <a:pt x="119881" y="332855"/>
                    </a:lnTo>
                    <a:lnTo>
                      <a:pt x="119881" y="195114"/>
                    </a:lnTo>
                    <a:close/>
                    <a:moveTo>
                      <a:pt x="493142" y="0"/>
                    </a:moveTo>
                    <a:cubicBezTo>
                      <a:pt x="541362" y="0"/>
                      <a:pt x="579946" y="14958"/>
                      <a:pt x="608893" y="44872"/>
                    </a:cubicBezTo>
                    <a:cubicBezTo>
                      <a:pt x="637840" y="74787"/>
                      <a:pt x="652313" y="116384"/>
                      <a:pt x="652313" y="169665"/>
                    </a:cubicBezTo>
                    <a:cubicBezTo>
                      <a:pt x="652313" y="222499"/>
                      <a:pt x="637951" y="263836"/>
                      <a:pt x="609227" y="293676"/>
                    </a:cubicBezTo>
                    <a:cubicBezTo>
                      <a:pt x="580504" y="323516"/>
                      <a:pt x="542106" y="338436"/>
                      <a:pt x="494034" y="338436"/>
                    </a:cubicBezTo>
                    <a:cubicBezTo>
                      <a:pt x="445368" y="338436"/>
                      <a:pt x="406672" y="323590"/>
                      <a:pt x="377949" y="293899"/>
                    </a:cubicBezTo>
                    <a:cubicBezTo>
                      <a:pt x="349225" y="264208"/>
                      <a:pt x="334863" y="223317"/>
                      <a:pt x="334863" y="171227"/>
                    </a:cubicBezTo>
                    <a:cubicBezTo>
                      <a:pt x="334863" y="137890"/>
                      <a:pt x="339849" y="109910"/>
                      <a:pt x="349820" y="87288"/>
                    </a:cubicBezTo>
                    <a:cubicBezTo>
                      <a:pt x="357261" y="70619"/>
                      <a:pt x="367419" y="55662"/>
                      <a:pt x="380293" y="42416"/>
                    </a:cubicBezTo>
                    <a:cubicBezTo>
                      <a:pt x="393166" y="29171"/>
                      <a:pt x="407268" y="19348"/>
                      <a:pt x="422597" y="12949"/>
                    </a:cubicBezTo>
                    <a:cubicBezTo>
                      <a:pt x="442986" y="4316"/>
                      <a:pt x="466501" y="0"/>
                      <a:pt x="49314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grpSp>
      </p:grpSp>
      <p:sp>
        <p:nvSpPr>
          <p:cNvPr id="4" name="TextBox 3">
            <a:extLst>
              <a:ext uri="{FF2B5EF4-FFF2-40B4-BE49-F238E27FC236}">
                <a16:creationId xmlns:a16="http://schemas.microsoft.com/office/drawing/2014/main" id="{B47077D2-C5D4-486B-93EE-A20880ACC0C9}"/>
              </a:ext>
            </a:extLst>
          </p:cNvPr>
          <p:cNvSpPr txBox="1"/>
          <p:nvPr/>
        </p:nvSpPr>
        <p:spPr>
          <a:xfrm>
            <a:off x="-3303637" y="-2890685"/>
            <a:ext cx="19556360" cy="1323439"/>
          </a:xfrm>
          <a:prstGeom prst="rect">
            <a:avLst/>
          </a:prstGeom>
          <a:gradFill>
            <a:gsLst>
              <a:gs pos="0">
                <a:schemeClr val="accent2">
                  <a:alpha val="0"/>
                  <a:lumMod val="0"/>
                  <a:lumOff val="100000"/>
                </a:schemeClr>
              </a:gs>
              <a:gs pos="100000">
                <a:schemeClr val="accent1"/>
              </a:gs>
            </a:gsLst>
            <a:lin ang="19200000" scaled="0"/>
          </a:gradFill>
        </p:spPr>
        <p:txBody>
          <a:bodyPr wrap="square" rtlCol="0">
            <a:spAutoFit/>
          </a:bodyPr>
          <a:lstStyle/>
          <a:p>
            <a:pPr algn="ctr"/>
            <a:r>
              <a:rPr lang="en-US" sz="8000" dirty="0">
                <a:ea typeface="Calibri" panose="020F0502020204030204" pitchFamily="34" charset="0"/>
                <a:cs typeface="Times New Roman" panose="02020603050405020304" pitchFamily="18" charset="0"/>
              </a:rPr>
              <a:t>PURPOSEDSYSTEM</a:t>
            </a:r>
          </a:p>
        </p:txBody>
      </p:sp>
      <p:sp>
        <p:nvSpPr>
          <p:cNvPr id="56" name="TextBox 55">
            <a:extLst>
              <a:ext uri="{FF2B5EF4-FFF2-40B4-BE49-F238E27FC236}">
                <a16:creationId xmlns:a16="http://schemas.microsoft.com/office/drawing/2014/main" id="{48F9CB15-990B-4F25-ACC7-B3ECD6E21B29}"/>
              </a:ext>
            </a:extLst>
          </p:cNvPr>
          <p:cNvSpPr txBox="1"/>
          <p:nvPr/>
        </p:nvSpPr>
        <p:spPr>
          <a:xfrm>
            <a:off x="796413" y="8205018"/>
            <a:ext cx="10884310" cy="2062103"/>
          </a:xfrm>
          <a:prstGeom prst="rect">
            <a:avLst/>
          </a:prstGeom>
          <a:gradFill>
            <a:gsLst>
              <a:gs pos="0">
                <a:schemeClr val="accent2">
                  <a:alpha val="0"/>
                  <a:lumMod val="0"/>
                  <a:lumOff val="100000"/>
                </a:schemeClr>
              </a:gs>
              <a:gs pos="100000">
                <a:schemeClr val="accent1"/>
              </a:gs>
            </a:gsLst>
            <a:lin ang="19200000" scaled="0"/>
          </a:gradFill>
        </p:spPr>
        <p:txBody>
          <a:bodyPr wrap="square" rtlCol="0">
            <a:spAutoFit/>
          </a:bodyPr>
          <a:lstStyle/>
          <a:p>
            <a:r>
              <a:rPr lang="en-IN" sz="3200" dirty="0"/>
              <a:t>The proposed system is a digital payments platform within the WhatsApp app. Users can link their bank account or credit/debit card to the system and send/receive money to/from contacts on WhatsApp</a:t>
            </a:r>
            <a:r>
              <a:rPr lang="en-IN" sz="2400" dirty="0"/>
              <a:t>.</a:t>
            </a:r>
            <a:endParaRPr lang="en-US" sz="2400" dirty="0"/>
          </a:p>
        </p:txBody>
      </p:sp>
    </p:spTree>
    <p:extLst>
      <p:ext uri="{BB962C8B-B14F-4D97-AF65-F5344CB8AC3E}">
        <p14:creationId xmlns:p14="http://schemas.microsoft.com/office/powerpoint/2010/main" val="223526438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5.55112E-17 L 4.16667E-7 0.58727 " pathEditMode="relative" rAng="0" ptsTypes="AA">
                                      <p:cBhvr>
                                        <p:cTn id="6" dur="2000" fill="hold"/>
                                        <p:tgtEl>
                                          <p:spTgt spid="4"/>
                                        </p:tgtEl>
                                        <p:attrNameLst>
                                          <p:attrName>ppt_x</p:attrName>
                                          <p:attrName>ppt_y</p:attrName>
                                        </p:attrNameLst>
                                      </p:cBhvr>
                                      <p:rCtr x="0" y="29375"/>
                                    </p:animMotion>
                                  </p:childTnLst>
                                </p:cTn>
                              </p:par>
                              <p:par>
                                <p:cTn id="7" presetID="42" presetClass="path" presetSubtype="0" accel="50000" decel="50000" fill="hold" grpId="0" nodeType="withEffect">
                                  <p:stCondLst>
                                    <p:cond delay="0"/>
                                  </p:stCondLst>
                                  <p:childTnLst>
                                    <p:animMotion origin="layout" path="M 1.25E-6 7.40741E-7 L -0.0125 -0.66713 " pathEditMode="relative" rAng="0" ptsTypes="AA">
                                      <p:cBhvr>
                                        <p:cTn id="8" dur="2000" fill="hold"/>
                                        <p:tgtEl>
                                          <p:spTgt spid="56"/>
                                        </p:tgtEl>
                                        <p:attrNameLst>
                                          <p:attrName>ppt_x</p:attrName>
                                          <p:attrName>ppt_y</p:attrName>
                                        </p:attrNameLst>
                                      </p:cBhvr>
                                      <p:rCtr x="-625" y="-33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100000">
              <a:schemeClr val="accent1"/>
            </a:gs>
          </a:gsLst>
          <a:lin ang="19200000" scaled="0"/>
        </a:gradFill>
        <a:effectLst/>
      </p:bgPr>
    </p:bg>
    <p:spTree>
      <p:nvGrpSpPr>
        <p:cNvPr id="1" name=""/>
        <p:cNvGrpSpPr/>
        <p:nvPr/>
      </p:nvGrpSpPr>
      <p:grpSpPr>
        <a:xfrm>
          <a:off x="0" y="0"/>
          <a:ext cx="0" cy="0"/>
          <a:chOff x="0" y="0"/>
          <a:chExt cx="0" cy="0"/>
        </a:xfrm>
      </p:grpSpPr>
      <p:sp>
        <p:nvSpPr>
          <p:cNvPr id="44" name="Text Placeholder 27">
            <a:extLst>
              <a:ext uri="{FF2B5EF4-FFF2-40B4-BE49-F238E27FC236}">
                <a16:creationId xmlns:a16="http://schemas.microsoft.com/office/drawing/2014/main" id="{0712063F-56B6-4D35-B788-E2B31D308E82}"/>
              </a:ext>
            </a:extLst>
          </p:cNvPr>
          <p:cNvSpPr txBox="1">
            <a:spLocks/>
          </p:cNvSpPr>
          <p:nvPr/>
        </p:nvSpPr>
        <p:spPr>
          <a:xfrm>
            <a:off x="7855976" y="452286"/>
            <a:ext cx="3545057" cy="1001485"/>
          </a:xfrm>
          <a:prstGeom prst="rect">
            <a:avLst/>
          </a:prstGeom>
          <a:solidFill>
            <a:schemeClr val="accent1"/>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91440" tIns="91440"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altLang="ko-KR" sz="1400" dirty="0"/>
          </a:p>
          <a:p>
            <a:pPr algn="ctr"/>
            <a:r>
              <a:rPr lang="en-US" altLang="ko-KR" sz="1400" dirty="0"/>
              <a:t>User –Friendly Interface </a:t>
            </a:r>
          </a:p>
          <a:p>
            <a:pPr algn="ctr"/>
            <a:endParaRPr lang="en-US" altLang="ko-KR" sz="1400" dirty="0"/>
          </a:p>
        </p:txBody>
      </p:sp>
      <p:sp>
        <p:nvSpPr>
          <p:cNvPr id="45" name="Text Placeholder 27">
            <a:extLst>
              <a:ext uri="{FF2B5EF4-FFF2-40B4-BE49-F238E27FC236}">
                <a16:creationId xmlns:a16="http://schemas.microsoft.com/office/drawing/2014/main" id="{2B6EE8B6-B986-41A1-A6F7-9B84366A215B}"/>
              </a:ext>
            </a:extLst>
          </p:cNvPr>
          <p:cNvSpPr txBox="1">
            <a:spLocks/>
          </p:cNvSpPr>
          <p:nvPr/>
        </p:nvSpPr>
        <p:spPr>
          <a:xfrm>
            <a:off x="7973966" y="2836375"/>
            <a:ext cx="3491357" cy="928915"/>
          </a:xfrm>
          <a:prstGeom prst="rect">
            <a:avLst/>
          </a:prstGeom>
          <a:solidFill>
            <a:schemeClr val="accent2"/>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91440" tIns="91440"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1400" b="0" dirty="0">
                <a:cs typeface="Arial" pitchFamily="34" charset="0"/>
              </a:rPr>
              <a:t>Secure and Reliable </a:t>
            </a:r>
            <a:endParaRPr lang="en-US" altLang="ko-KR" sz="1400" b="0" dirty="0"/>
          </a:p>
        </p:txBody>
      </p:sp>
      <p:sp>
        <p:nvSpPr>
          <p:cNvPr id="46" name="Text Placeholder 27">
            <a:extLst>
              <a:ext uri="{FF2B5EF4-FFF2-40B4-BE49-F238E27FC236}">
                <a16:creationId xmlns:a16="http://schemas.microsoft.com/office/drawing/2014/main" id="{533EED68-0538-456D-9799-B6CAC616A1B7}"/>
              </a:ext>
            </a:extLst>
          </p:cNvPr>
          <p:cNvSpPr txBox="1">
            <a:spLocks/>
          </p:cNvSpPr>
          <p:nvPr/>
        </p:nvSpPr>
        <p:spPr>
          <a:xfrm>
            <a:off x="3962403" y="1805862"/>
            <a:ext cx="3526971" cy="870857"/>
          </a:xfrm>
          <a:prstGeom prst="rect">
            <a:avLst/>
          </a:prstGeom>
          <a:solidFill>
            <a:srgbClr val="A5A5A5"/>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91440" tIns="91440"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1400" dirty="0">
                <a:cs typeface="Arial" pitchFamily="34" charset="0"/>
              </a:rPr>
              <a:t>Integrated with WhatsApp</a:t>
            </a:r>
          </a:p>
        </p:txBody>
      </p:sp>
      <p:sp>
        <p:nvSpPr>
          <p:cNvPr id="47" name="Text Placeholder 27">
            <a:extLst>
              <a:ext uri="{FF2B5EF4-FFF2-40B4-BE49-F238E27FC236}">
                <a16:creationId xmlns:a16="http://schemas.microsoft.com/office/drawing/2014/main" id="{4796F8C0-0B3D-487B-955C-80CEE82CBE3D}"/>
              </a:ext>
            </a:extLst>
          </p:cNvPr>
          <p:cNvSpPr txBox="1">
            <a:spLocks/>
          </p:cNvSpPr>
          <p:nvPr/>
        </p:nvSpPr>
        <p:spPr>
          <a:xfrm>
            <a:off x="7620937" y="5265179"/>
            <a:ext cx="3483428" cy="967001"/>
          </a:xfrm>
          <a:prstGeom prst="rect">
            <a:avLst/>
          </a:prstGeom>
          <a:solidFill>
            <a:schemeClr val="accent4"/>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91440" tIns="91440"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1400" b="0" dirty="0"/>
              <a:t>Fast and convenient</a:t>
            </a:r>
          </a:p>
        </p:txBody>
      </p:sp>
      <p:sp>
        <p:nvSpPr>
          <p:cNvPr id="54" name="Text Placeholder 27">
            <a:extLst>
              <a:ext uri="{FF2B5EF4-FFF2-40B4-BE49-F238E27FC236}">
                <a16:creationId xmlns:a16="http://schemas.microsoft.com/office/drawing/2014/main" id="{43F7A6AD-9648-407D-AF6B-8ECB3A329EE0}"/>
              </a:ext>
            </a:extLst>
          </p:cNvPr>
          <p:cNvSpPr txBox="1">
            <a:spLocks/>
          </p:cNvSpPr>
          <p:nvPr/>
        </p:nvSpPr>
        <p:spPr>
          <a:xfrm>
            <a:off x="3989868" y="3961624"/>
            <a:ext cx="3443323" cy="934842"/>
          </a:xfrm>
          <a:prstGeom prst="rect">
            <a:avLst/>
          </a:prstGeom>
          <a:solidFill>
            <a:srgbClr val="A178B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91440" tIns="91440"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1400" b="0" dirty="0"/>
              <a:t>Multi –Currency Support</a:t>
            </a:r>
          </a:p>
        </p:txBody>
      </p:sp>
      <p:grpSp>
        <p:nvGrpSpPr>
          <p:cNvPr id="64" name="Group 63">
            <a:extLst>
              <a:ext uri="{FF2B5EF4-FFF2-40B4-BE49-F238E27FC236}">
                <a16:creationId xmlns:a16="http://schemas.microsoft.com/office/drawing/2014/main" id="{6F290D36-18C5-45C2-92BF-105D5D213D14}"/>
              </a:ext>
            </a:extLst>
          </p:cNvPr>
          <p:cNvGrpSpPr/>
          <p:nvPr/>
        </p:nvGrpSpPr>
        <p:grpSpPr>
          <a:xfrm>
            <a:off x="300305" y="713764"/>
            <a:ext cx="3105562" cy="5470923"/>
            <a:chOff x="270809" y="861247"/>
            <a:chExt cx="3105562" cy="5470923"/>
          </a:xfrm>
        </p:grpSpPr>
        <p:grpSp>
          <p:nvGrpSpPr>
            <p:cNvPr id="13" name="Group 12">
              <a:extLst>
                <a:ext uri="{FF2B5EF4-FFF2-40B4-BE49-F238E27FC236}">
                  <a16:creationId xmlns:a16="http://schemas.microsoft.com/office/drawing/2014/main" id="{AFC903F1-9949-49E6-9CA0-B2BB34F83368}"/>
                </a:ext>
              </a:extLst>
            </p:cNvPr>
            <p:cNvGrpSpPr/>
            <p:nvPr/>
          </p:nvGrpSpPr>
          <p:grpSpPr>
            <a:xfrm>
              <a:off x="270809" y="861247"/>
              <a:ext cx="3105562" cy="5470923"/>
              <a:chOff x="8361959" y="779589"/>
              <a:chExt cx="3105562" cy="5470923"/>
            </a:xfrm>
            <a:scene3d>
              <a:camera prst="orthographicFront">
                <a:rot lat="0" lon="0" rev="0"/>
              </a:camera>
              <a:lightRig rig="balanced" dir="t">
                <a:rot lat="0" lon="0" rev="8700000"/>
              </a:lightRig>
            </a:scene3d>
          </p:grpSpPr>
          <p:sp>
            <p:nvSpPr>
              <p:cNvPr id="33" name="Freeform: Shape 32">
                <a:extLst>
                  <a:ext uri="{FF2B5EF4-FFF2-40B4-BE49-F238E27FC236}">
                    <a16:creationId xmlns:a16="http://schemas.microsoft.com/office/drawing/2014/main" id="{2EBC658B-DB71-40D2-B291-49AA1D96A93D}"/>
                  </a:ext>
                </a:extLst>
              </p:cNvPr>
              <p:cNvSpPr/>
              <p:nvPr/>
            </p:nvSpPr>
            <p:spPr>
              <a:xfrm>
                <a:off x="8746076" y="779589"/>
                <a:ext cx="2318640" cy="1088185"/>
              </a:xfrm>
              <a:custGeom>
                <a:avLst/>
                <a:gdLst>
                  <a:gd name="connsiteX0" fmla="*/ 1136898 w 2318640"/>
                  <a:gd name="connsiteY0" fmla="*/ 0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357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460537 w 2318640"/>
                  <a:gd name="connsiteY4" fmla="*/ 3260 h 1088411"/>
                  <a:gd name="connsiteX5" fmla="*/ 1812913 w 2318640"/>
                  <a:gd name="connsiteY5" fmla="*/ 31875 h 1088411"/>
                  <a:gd name="connsiteX6" fmla="*/ 2061087 w 2318640"/>
                  <a:gd name="connsiteY6" fmla="*/ 277475 h 1088411"/>
                  <a:gd name="connsiteX7" fmla="*/ 2318640 w 2318640"/>
                  <a:gd name="connsiteY7" fmla="*/ 1088411 h 1088411"/>
                  <a:gd name="connsiteX8" fmla="*/ 2043057 w 2318640"/>
                  <a:gd name="connsiteY8" fmla="*/ 1053860 h 1088411"/>
                  <a:gd name="connsiteX9" fmla="*/ 1197897 w 2318640"/>
                  <a:gd name="connsiteY9" fmla="*/ 1053860 h 1088411"/>
                  <a:gd name="connsiteX10" fmla="*/ 1120743 w 2318640"/>
                  <a:gd name="connsiteY10" fmla="*/ 1053860 h 1088411"/>
                  <a:gd name="connsiteX11" fmla="*/ 275583 w 2318640"/>
                  <a:gd name="connsiteY11" fmla="*/ 1053860 h 1088411"/>
                  <a:gd name="connsiteX12" fmla="*/ 0 w 2318640"/>
                  <a:gd name="connsiteY12" fmla="*/ 1088411 h 1088411"/>
                  <a:gd name="connsiteX13" fmla="*/ 257553 w 2318640"/>
                  <a:gd name="connsiteY13" fmla="*/ 277475 h 1088411"/>
                  <a:gd name="connsiteX14" fmla="*/ 505727 w 2318640"/>
                  <a:gd name="connsiteY14" fmla="*/ 31875 h 1088411"/>
                  <a:gd name="connsiteX15" fmla="*/ 858103 w 2318640"/>
                  <a:gd name="connsiteY15" fmla="*/ 3260 h 1088411"/>
                  <a:gd name="connsiteX16" fmla="*/ 1120743 w 2318640"/>
                  <a:gd name="connsiteY16"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460537 w 2318640"/>
                  <a:gd name="connsiteY3" fmla="*/ 3260 h 1088411"/>
                  <a:gd name="connsiteX4" fmla="*/ 1812913 w 2318640"/>
                  <a:gd name="connsiteY4" fmla="*/ 31875 h 1088411"/>
                  <a:gd name="connsiteX5" fmla="*/ 2061087 w 2318640"/>
                  <a:gd name="connsiteY5" fmla="*/ 277475 h 1088411"/>
                  <a:gd name="connsiteX6" fmla="*/ 2318640 w 2318640"/>
                  <a:gd name="connsiteY6" fmla="*/ 1088411 h 1088411"/>
                  <a:gd name="connsiteX7" fmla="*/ 2043057 w 2318640"/>
                  <a:gd name="connsiteY7" fmla="*/ 1053860 h 1088411"/>
                  <a:gd name="connsiteX8" fmla="*/ 1197897 w 2318640"/>
                  <a:gd name="connsiteY8" fmla="*/ 1053860 h 1088411"/>
                  <a:gd name="connsiteX9" fmla="*/ 1120743 w 2318640"/>
                  <a:gd name="connsiteY9" fmla="*/ 1053860 h 1088411"/>
                  <a:gd name="connsiteX10" fmla="*/ 275583 w 2318640"/>
                  <a:gd name="connsiteY10" fmla="*/ 1053860 h 1088411"/>
                  <a:gd name="connsiteX11" fmla="*/ 0 w 2318640"/>
                  <a:gd name="connsiteY11" fmla="*/ 1088411 h 1088411"/>
                  <a:gd name="connsiteX12" fmla="*/ 257553 w 2318640"/>
                  <a:gd name="connsiteY12" fmla="*/ 277475 h 1088411"/>
                  <a:gd name="connsiteX13" fmla="*/ 505727 w 2318640"/>
                  <a:gd name="connsiteY13" fmla="*/ 31875 h 1088411"/>
                  <a:gd name="connsiteX14" fmla="*/ 858103 w 2318640"/>
                  <a:gd name="connsiteY14" fmla="*/ 3260 h 1088411"/>
                  <a:gd name="connsiteX15" fmla="*/ 1120743 w 2318640"/>
                  <a:gd name="connsiteY15" fmla="*/ 614 h 1088411"/>
                  <a:gd name="connsiteX0" fmla="*/ 1120743 w 2318640"/>
                  <a:gd name="connsiteY0" fmla="*/ 388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14" fmla="*/ 1120743 w 2318640"/>
                  <a:gd name="connsiteY14" fmla="*/ 388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8640" h="1088185">
                    <a:moveTo>
                      <a:pt x="858103" y="3034"/>
                    </a:moveTo>
                    <a:lnTo>
                      <a:pt x="1159320" y="0"/>
                    </a:lnTo>
                    <a:lnTo>
                      <a:pt x="1460537" y="3034"/>
                    </a:lnTo>
                    <a:cubicBezTo>
                      <a:pt x="1572280" y="7501"/>
                      <a:pt x="1688813" y="16195"/>
                      <a:pt x="1812913" y="31649"/>
                    </a:cubicBezTo>
                    <a:cubicBezTo>
                      <a:pt x="2006913" y="54831"/>
                      <a:pt x="2061087" y="137340"/>
                      <a:pt x="2061087" y="277249"/>
                    </a:cubicBezTo>
                    <a:cubicBezTo>
                      <a:pt x="2073966" y="780742"/>
                      <a:pt x="2179548" y="875755"/>
                      <a:pt x="2318640" y="1088185"/>
                    </a:cubicBezTo>
                    <a:cubicBezTo>
                      <a:pt x="2226779" y="1076668"/>
                      <a:pt x="2140070" y="1054848"/>
                      <a:pt x="2043057" y="1053634"/>
                    </a:cubicBezTo>
                    <a:lnTo>
                      <a:pt x="1197897" y="1053634"/>
                    </a:lnTo>
                    <a:lnTo>
                      <a:pt x="1120743" y="1053634"/>
                    </a:lnTo>
                    <a:lnTo>
                      <a:pt x="275583" y="1053634"/>
                    </a:lnTo>
                    <a:cubicBezTo>
                      <a:pt x="178570" y="1054848"/>
                      <a:pt x="91861" y="1076668"/>
                      <a:pt x="0" y="1088185"/>
                    </a:cubicBezTo>
                    <a:cubicBezTo>
                      <a:pt x="139092" y="875755"/>
                      <a:pt x="244674" y="780742"/>
                      <a:pt x="257553" y="277249"/>
                    </a:cubicBezTo>
                    <a:cubicBezTo>
                      <a:pt x="257553" y="137340"/>
                      <a:pt x="311727" y="54831"/>
                      <a:pt x="505727" y="31649"/>
                    </a:cubicBezTo>
                    <a:cubicBezTo>
                      <a:pt x="629827" y="16195"/>
                      <a:pt x="746360" y="7501"/>
                      <a:pt x="858103" y="3034"/>
                    </a:cubicBezTo>
                    <a:close/>
                  </a:path>
                </a:pathLst>
              </a:custGeom>
              <a:solidFill>
                <a:schemeClr val="accent1">
                  <a:alpha val="70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D8D73F39-4F3D-43A7-A8A4-434F82E7238C}"/>
                  </a:ext>
                </a:extLst>
              </p:cNvPr>
              <p:cNvSpPr/>
              <p:nvPr/>
            </p:nvSpPr>
            <p:spPr>
              <a:xfrm rot="10800000">
                <a:off x="8801171" y="5162327"/>
                <a:ext cx="2318640" cy="1088185"/>
              </a:xfrm>
              <a:custGeom>
                <a:avLst/>
                <a:gdLst>
                  <a:gd name="connsiteX0" fmla="*/ 1136898 w 2318640"/>
                  <a:gd name="connsiteY0" fmla="*/ 0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357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460537 w 2318640"/>
                  <a:gd name="connsiteY4" fmla="*/ 3260 h 1088411"/>
                  <a:gd name="connsiteX5" fmla="*/ 1812913 w 2318640"/>
                  <a:gd name="connsiteY5" fmla="*/ 31875 h 1088411"/>
                  <a:gd name="connsiteX6" fmla="*/ 2061087 w 2318640"/>
                  <a:gd name="connsiteY6" fmla="*/ 277475 h 1088411"/>
                  <a:gd name="connsiteX7" fmla="*/ 2318640 w 2318640"/>
                  <a:gd name="connsiteY7" fmla="*/ 1088411 h 1088411"/>
                  <a:gd name="connsiteX8" fmla="*/ 2043057 w 2318640"/>
                  <a:gd name="connsiteY8" fmla="*/ 1053860 h 1088411"/>
                  <a:gd name="connsiteX9" fmla="*/ 1197897 w 2318640"/>
                  <a:gd name="connsiteY9" fmla="*/ 1053860 h 1088411"/>
                  <a:gd name="connsiteX10" fmla="*/ 1120743 w 2318640"/>
                  <a:gd name="connsiteY10" fmla="*/ 1053860 h 1088411"/>
                  <a:gd name="connsiteX11" fmla="*/ 275583 w 2318640"/>
                  <a:gd name="connsiteY11" fmla="*/ 1053860 h 1088411"/>
                  <a:gd name="connsiteX12" fmla="*/ 0 w 2318640"/>
                  <a:gd name="connsiteY12" fmla="*/ 1088411 h 1088411"/>
                  <a:gd name="connsiteX13" fmla="*/ 257553 w 2318640"/>
                  <a:gd name="connsiteY13" fmla="*/ 277475 h 1088411"/>
                  <a:gd name="connsiteX14" fmla="*/ 505727 w 2318640"/>
                  <a:gd name="connsiteY14" fmla="*/ 31875 h 1088411"/>
                  <a:gd name="connsiteX15" fmla="*/ 858103 w 2318640"/>
                  <a:gd name="connsiteY15" fmla="*/ 3260 h 1088411"/>
                  <a:gd name="connsiteX16" fmla="*/ 1120743 w 2318640"/>
                  <a:gd name="connsiteY16"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460537 w 2318640"/>
                  <a:gd name="connsiteY3" fmla="*/ 3260 h 1088411"/>
                  <a:gd name="connsiteX4" fmla="*/ 1812913 w 2318640"/>
                  <a:gd name="connsiteY4" fmla="*/ 31875 h 1088411"/>
                  <a:gd name="connsiteX5" fmla="*/ 2061087 w 2318640"/>
                  <a:gd name="connsiteY5" fmla="*/ 277475 h 1088411"/>
                  <a:gd name="connsiteX6" fmla="*/ 2318640 w 2318640"/>
                  <a:gd name="connsiteY6" fmla="*/ 1088411 h 1088411"/>
                  <a:gd name="connsiteX7" fmla="*/ 2043057 w 2318640"/>
                  <a:gd name="connsiteY7" fmla="*/ 1053860 h 1088411"/>
                  <a:gd name="connsiteX8" fmla="*/ 1197897 w 2318640"/>
                  <a:gd name="connsiteY8" fmla="*/ 1053860 h 1088411"/>
                  <a:gd name="connsiteX9" fmla="*/ 1120743 w 2318640"/>
                  <a:gd name="connsiteY9" fmla="*/ 1053860 h 1088411"/>
                  <a:gd name="connsiteX10" fmla="*/ 275583 w 2318640"/>
                  <a:gd name="connsiteY10" fmla="*/ 1053860 h 1088411"/>
                  <a:gd name="connsiteX11" fmla="*/ 0 w 2318640"/>
                  <a:gd name="connsiteY11" fmla="*/ 1088411 h 1088411"/>
                  <a:gd name="connsiteX12" fmla="*/ 257553 w 2318640"/>
                  <a:gd name="connsiteY12" fmla="*/ 277475 h 1088411"/>
                  <a:gd name="connsiteX13" fmla="*/ 505727 w 2318640"/>
                  <a:gd name="connsiteY13" fmla="*/ 31875 h 1088411"/>
                  <a:gd name="connsiteX14" fmla="*/ 858103 w 2318640"/>
                  <a:gd name="connsiteY14" fmla="*/ 3260 h 1088411"/>
                  <a:gd name="connsiteX15" fmla="*/ 1120743 w 2318640"/>
                  <a:gd name="connsiteY15" fmla="*/ 614 h 1088411"/>
                  <a:gd name="connsiteX0" fmla="*/ 1120743 w 2318640"/>
                  <a:gd name="connsiteY0" fmla="*/ 388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14" fmla="*/ 1120743 w 2318640"/>
                  <a:gd name="connsiteY14" fmla="*/ 388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8640" h="1088185">
                    <a:moveTo>
                      <a:pt x="858103" y="3034"/>
                    </a:moveTo>
                    <a:lnTo>
                      <a:pt x="1159320" y="0"/>
                    </a:lnTo>
                    <a:lnTo>
                      <a:pt x="1460537" y="3034"/>
                    </a:lnTo>
                    <a:cubicBezTo>
                      <a:pt x="1572280" y="7501"/>
                      <a:pt x="1688813" y="16195"/>
                      <a:pt x="1812913" y="31649"/>
                    </a:cubicBezTo>
                    <a:cubicBezTo>
                      <a:pt x="2006913" y="54831"/>
                      <a:pt x="2061087" y="137340"/>
                      <a:pt x="2061087" y="277249"/>
                    </a:cubicBezTo>
                    <a:cubicBezTo>
                      <a:pt x="2073966" y="780742"/>
                      <a:pt x="2179548" y="875755"/>
                      <a:pt x="2318640" y="1088185"/>
                    </a:cubicBezTo>
                    <a:cubicBezTo>
                      <a:pt x="2226779" y="1076668"/>
                      <a:pt x="2140070" y="1054848"/>
                      <a:pt x="2043057" y="1053634"/>
                    </a:cubicBezTo>
                    <a:lnTo>
                      <a:pt x="1197897" y="1053634"/>
                    </a:lnTo>
                    <a:lnTo>
                      <a:pt x="1120743" y="1053634"/>
                    </a:lnTo>
                    <a:lnTo>
                      <a:pt x="275583" y="1053634"/>
                    </a:lnTo>
                    <a:cubicBezTo>
                      <a:pt x="178570" y="1054848"/>
                      <a:pt x="91861" y="1076668"/>
                      <a:pt x="0" y="1088185"/>
                    </a:cubicBezTo>
                    <a:cubicBezTo>
                      <a:pt x="139092" y="875755"/>
                      <a:pt x="244674" y="780742"/>
                      <a:pt x="257553" y="277249"/>
                    </a:cubicBezTo>
                    <a:cubicBezTo>
                      <a:pt x="257553" y="137340"/>
                      <a:pt x="311727" y="54831"/>
                      <a:pt x="505727" y="31649"/>
                    </a:cubicBezTo>
                    <a:cubicBezTo>
                      <a:pt x="629827" y="16195"/>
                      <a:pt x="746360" y="7501"/>
                      <a:pt x="858103" y="3034"/>
                    </a:cubicBezTo>
                    <a:close/>
                  </a:path>
                </a:pathLst>
              </a:custGeom>
              <a:solidFill>
                <a:schemeClr val="accent1">
                  <a:alpha val="70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C6879FC6-1CAC-48AC-A049-863BAC89A4B0}"/>
                  </a:ext>
                </a:extLst>
              </p:cNvPr>
              <p:cNvSpPr>
                <a:spLocks noChangeAspect="1"/>
              </p:cNvSpPr>
              <p:nvPr/>
            </p:nvSpPr>
            <p:spPr>
              <a:xfrm>
                <a:off x="8455824" y="1828310"/>
                <a:ext cx="2926080" cy="3383280"/>
              </a:xfrm>
              <a:prstGeom prst="roundRect">
                <a:avLst>
                  <a:gd name="adj" fmla="val 15121"/>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A4110D50-EDB8-445A-A14A-4516AEBDAD65}"/>
                  </a:ext>
                </a:extLst>
              </p:cNvPr>
              <p:cNvSpPr>
                <a:spLocks noChangeAspect="1"/>
              </p:cNvSpPr>
              <p:nvPr/>
            </p:nvSpPr>
            <p:spPr>
              <a:xfrm>
                <a:off x="8537786" y="1923078"/>
                <a:ext cx="2762157" cy="3193745"/>
              </a:xfrm>
              <a:prstGeom prst="roundRect">
                <a:avLst>
                  <a:gd name="adj" fmla="val 13848"/>
                </a:avLst>
              </a:prstGeom>
              <a:solidFill>
                <a:schemeClr val="tx1"/>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Top Corners Rounded 36">
                <a:extLst>
                  <a:ext uri="{FF2B5EF4-FFF2-40B4-BE49-F238E27FC236}">
                    <a16:creationId xmlns:a16="http://schemas.microsoft.com/office/drawing/2014/main" id="{C4EF1FFB-4333-4648-A350-0B5C487B8FA5}"/>
                  </a:ext>
                </a:extLst>
              </p:cNvPr>
              <p:cNvSpPr/>
              <p:nvPr/>
            </p:nvSpPr>
            <p:spPr>
              <a:xfrm rot="16200000">
                <a:off x="7824331" y="3501414"/>
                <a:ext cx="1178352" cy="103095"/>
              </a:xfrm>
              <a:prstGeom prst="round2SameRect">
                <a:avLst>
                  <a:gd name="adj1" fmla="val 50000"/>
                  <a:gd name="adj2" fmla="val 0"/>
                </a:avLst>
              </a:prstGeom>
              <a:solidFill>
                <a:schemeClr val="tx1">
                  <a:lumMod val="65000"/>
                  <a:lumOff val="3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Top Corners Rounded 37">
                <a:extLst>
                  <a:ext uri="{FF2B5EF4-FFF2-40B4-BE49-F238E27FC236}">
                    <a16:creationId xmlns:a16="http://schemas.microsoft.com/office/drawing/2014/main" id="{49E685DE-9F40-4E7A-98BC-0EA373DFFB1B}"/>
                  </a:ext>
                </a:extLst>
              </p:cNvPr>
              <p:cNvSpPr/>
              <p:nvPr/>
            </p:nvSpPr>
            <p:spPr>
              <a:xfrm rot="5400000">
                <a:off x="11202840" y="2822478"/>
                <a:ext cx="438011" cy="91350"/>
              </a:xfrm>
              <a:prstGeom prst="round2SameRect">
                <a:avLst>
                  <a:gd name="adj1" fmla="val 50000"/>
                  <a:gd name="adj2" fmla="val 0"/>
                </a:avLst>
              </a:prstGeom>
              <a:solidFill>
                <a:schemeClr val="tx1">
                  <a:lumMod val="65000"/>
                  <a:lumOff val="3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Top Corners Rounded 38">
                <a:extLst>
                  <a:ext uri="{FF2B5EF4-FFF2-40B4-BE49-F238E27FC236}">
                    <a16:creationId xmlns:a16="http://schemas.microsoft.com/office/drawing/2014/main" id="{810FC18C-E1D0-4527-AA1F-8788C2A93352}"/>
                  </a:ext>
                </a:extLst>
              </p:cNvPr>
              <p:cNvSpPr/>
              <p:nvPr/>
            </p:nvSpPr>
            <p:spPr>
              <a:xfrm rot="5400000">
                <a:off x="11095797" y="3520197"/>
                <a:ext cx="630643" cy="69897"/>
              </a:xfrm>
              <a:prstGeom prst="round2SameRect">
                <a:avLst>
                  <a:gd name="adj1" fmla="val 50000"/>
                  <a:gd name="adj2" fmla="val 0"/>
                </a:avLst>
              </a:prstGeom>
              <a:solidFill>
                <a:schemeClr val="tx1">
                  <a:lumMod val="65000"/>
                  <a:lumOff val="3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A489F899-7AE4-44E2-BC0E-A2C0B542A8CF}"/>
                </a:ext>
              </a:extLst>
            </p:cNvPr>
            <p:cNvSpPr txBox="1"/>
            <p:nvPr/>
          </p:nvSpPr>
          <p:spPr>
            <a:xfrm>
              <a:off x="929725" y="4303009"/>
              <a:ext cx="1997220" cy="461665"/>
            </a:xfrm>
            <a:prstGeom prst="rect">
              <a:avLst/>
            </a:prstGeom>
            <a:solidFill>
              <a:schemeClr val="accent1"/>
            </a:solidFill>
          </p:spPr>
          <p:txBody>
            <a:bodyPr wrap="square" lIns="108000" rIns="108000" rtlCol="0">
              <a:spAutoFit/>
            </a:bodyPr>
            <a:lstStyle/>
            <a:p>
              <a:pPr algn="ctr"/>
              <a:r>
                <a:rPr lang="en-US" altLang="ko-KR" sz="2400" b="1" spc="-150" dirty="0">
                  <a:solidFill>
                    <a:schemeClr val="bg1"/>
                  </a:solidFill>
                  <a:cs typeface="Arial" pitchFamily="34" charset="0"/>
                </a:rPr>
                <a:t>PAY  NOW</a:t>
              </a:r>
              <a:endParaRPr lang="ko-KR" altLang="en-US" sz="2400" b="1" spc="-150" dirty="0">
                <a:solidFill>
                  <a:schemeClr val="bg1"/>
                </a:solidFill>
                <a:cs typeface="Arial" pitchFamily="34" charset="0"/>
              </a:endParaRPr>
            </a:p>
          </p:txBody>
        </p:sp>
        <p:grpSp>
          <p:nvGrpSpPr>
            <p:cNvPr id="15" name="Group 14">
              <a:extLst>
                <a:ext uri="{FF2B5EF4-FFF2-40B4-BE49-F238E27FC236}">
                  <a16:creationId xmlns:a16="http://schemas.microsoft.com/office/drawing/2014/main" id="{DCF1137D-C6BF-4E36-A465-914B6DC01FB8}"/>
                </a:ext>
              </a:extLst>
            </p:cNvPr>
            <p:cNvGrpSpPr/>
            <p:nvPr/>
          </p:nvGrpSpPr>
          <p:grpSpPr>
            <a:xfrm>
              <a:off x="943901" y="2623039"/>
              <a:ext cx="1858678" cy="1155609"/>
              <a:chOff x="3927385" y="3563515"/>
              <a:chExt cx="2607393" cy="1621113"/>
            </a:xfrm>
          </p:grpSpPr>
          <p:sp>
            <p:nvSpPr>
              <p:cNvPr id="16" name="Rectangle: Rounded Corners 15">
                <a:extLst>
                  <a:ext uri="{FF2B5EF4-FFF2-40B4-BE49-F238E27FC236}">
                    <a16:creationId xmlns:a16="http://schemas.microsoft.com/office/drawing/2014/main" id="{4ACEC8B1-F63E-4973-AADD-18FE1F2E326B}"/>
                  </a:ext>
                </a:extLst>
              </p:cNvPr>
              <p:cNvSpPr/>
              <p:nvPr/>
            </p:nvSpPr>
            <p:spPr>
              <a:xfrm>
                <a:off x="3927385" y="3563515"/>
                <a:ext cx="2607393" cy="1621113"/>
              </a:xfrm>
              <a:prstGeom prst="roundRect">
                <a:avLst>
                  <a:gd name="adj" fmla="val 3466"/>
                </a:avLst>
              </a:prstGeom>
              <a:gradFill>
                <a:gsLst>
                  <a:gs pos="0">
                    <a:schemeClr val="accent2"/>
                  </a:gs>
                  <a:gs pos="100000">
                    <a:schemeClr val="accent1"/>
                  </a:gs>
                </a:gsLst>
                <a:lin ang="19200000" scaled="0"/>
              </a:gra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84AF06FD-D009-4AB5-A713-5EC0ECAC6DC0}"/>
                  </a:ext>
                </a:extLst>
              </p:cNvPr>
              <p:cNvSpPr/>
              <p:nvPr/>
            </p:nvSpPr>
            <p:spPr>
              <a:xfrm rot="5400000">
                <a:off x="4334128" y="3823603"/>
                <a:ext cx="215002" cy="80925"/>
              </a:xfrm>
              <a:custGeom>
                <a:avLst/>
                <a:gdLst>
                  <a:gd name="connsiteX0" fmla="*/ 122325 w 244650"/>
                  <a:gd name="connsiteY0" fmla="*/ 0 h 92084"/>
                  <a:gd name="connsiteX1" fmla="*/ 199456 w 244650"/>
                  <a:gd name="connsiteY1" fmla="*/ 15572 h 92084"/>
                  <a:gd name="connsiteX2" fmla="*/ 244650 w 244650"/>
                  <a:gd name="connsiteY2" fmla="*/ 46042 h 92084"/>
                  <a:gd name="connsiteX3" fmla="*/ 199456 w 244650"/>
                  <a:gd name="connsiteY3" fmla="*/ 76512 h 92084"/>
                  <a:gd name="connsiteX4" fmla="*/ 122325 w 244650"/>
                  <a:gd name="connsiteY4" fmla="*/ 92084 h 92084"/>
                  <a:gd name="connsiteX5" fmla="*/ 45194 w 244650"/>
                  <a:gd name="connsiteY5" fmla="*/ 76512 h 92084"/>
                  <a:gd name="connsiteX6" fmla="*/ 0 w 244650"/>
                  <a:gd name="connsiteY6" fmla="*/ 46042 h 92084"/>
                  <a:gd name="connsiteX7" fmla="*/ 45194 w 244650"/>
                  <a:gd name="connsiteY7" fmla="*/ 15572 h 92084"/>
                  <a:gd name="connsiteX8" fmla="*/ 122325 w 244650"/>
                  <a:gd name="connsiteY8" fmla="*/ 0 h 9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650" h="92084">
                    <a:moveTo>
                      <a:pt x="122325" y="0"/>
                    </a:moveTo>
                    <a:cubicBezTo>
                      <a:pt x="149685" y="0"/>
                      <a:pt x="175750" y="5545"/>
                      <a:pt x="199456" y="15572"/>
                    </a:cubicBezTo>
                    <a:lnTo>
                      <a:pt x="244650" y="46042"/>
                    </a:lnTo>
                    <a:lnTo>
                      <a:pt x="199456" y="76512"/>
                    </a:lnTo>
                    <a:cubicBezTo>
                      <a:pt x="175750" y="86539"/>
                      <a:pt x="149685" y="92084"/>
                      <a:pt x="122325" y="92084"/>
                    </a:cubicBezTo>
                    <a:cubicBezTo>
                      <a:pt x="94965" y="92084"/>
                      <a:pt x="68901" y="86539"/>
                      <a:pt x="45194" y="76512"/>
                    </a:cubicBezTo>
                    <a:lnTo>
                      <a:pt x="0" y="46042"/>
                    </a:lnTo>
                    <a:lnTo>
                      <a:pt x="45194" y="15572"/>
                    </a:lnTo>
                    <a:cubicBezTo>
                      <a:pt x="68901" y="5545"/>
                      <a:pt x="94965" y="0"/>
                      <a:pt x="12232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3854CDD5-65AA-4D8E-A65A-3D0FB6F34D48}"/>
                  </a:ext>
                </a:extLst>
              </p:cNvPr>
              <p:cNvSpPr/>
              <p:nvPr/>
            </p:nvSpPr>
            <p:spPr>
              <a:xfrm rot="5400000">
                <a:off x="4421398" y="3710154"/>
                <a:ext cx="348285" cy="307822"/>
              </a:xfrm>
              <a:custGeom>
                <a:avLst/>
                <a:gdLst>
                  <a:gd name="connsiteX0" fmla="*/ 198156 w 396312"/>
                  <a:gd name="connsiteY0" fmla="*/ 0 h 350270"/>
                  <a:gd name="connsiteX1" fmla="*/ 396312 w 396312"/>
                  <a:gd name="connsiteY1" fmla="*/ 198156 h 350270"/>
                  <a:gd name="connsiteX2" fmla="*/ 338274 w 396312"/>
                  <a:gd name="connsiteY2" fmla="*/ 338274 h 350270"/>
                  <a:gd name="connsiteX3" fmla="*/ 320481 w 396312"/>
                  <a:gd name="connsiteY3" fmla="*/ 350270 h 350270"/>
                  <a:gd name="connsiteX4" fmla="*/ 275287 w 396312"/>
                  <a:gd name="connsiteY4" fmla="*/ 319800 h 350270"/>
                  <a:gd name="connsiteX5" fmla="*/ 198156 w 396312"/>
                  <a:gd name="connsiteY5" fmla="*/ 304228 h 350270"/>
                  <a:gd name="connsiteX6" fmla="*/ 121025 w 396312"/>
                  <a:gd name="connsiteY6" fmla="*/ 319800 h 350270"/>
                  <a:gd name="connsiteX7" fmla="*/ 75831 w 396312"/>
                  <a:gd name="connsiteY7" fmla="*/ 350270 h 350270"/>
                  <a:gd name="connsiteX8" fmla="*/ 58038 w 396312"/>
                  <a:gd name="connsiteY8" fmla="*/ 338274 h 350270"/>
                  <a:gd name="connsiteX9" fmla="*/ 0 w 396312"/>
                  <a:gd name="connsiteY9" fmla="*/ 198156 h 350270"/>
                  <a:gd name="connsiteX10" fmla="*/ 198156 w 396312"/>
                  <a:gd name="connsiteY10" fmla="*/ 0 h 3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6312" h="350270">
                    <a:moveTo>
                      <a:pt x="198156" y="0"/>
                    </a:moveTo>
                    <a:cubicBezTo>
                      <a:pt x="307595" y="0"/>
                      <a:pt x="396312" y="88717"/>
                      <a:pt x="396312" y="198156"/>
                    </a:cubicBezTo>
                    <a:cubicBezTo>
                      <a:pt x="396312" y="252875"/>
                      <a:pt x="374133" y="302414"/>
                      <a:pt x="338274" y="338274"/>
                    </a:cubicBezTo>
                    <a:lnTo>
                      <a:pt x="320481" y="350270"/>
                    </a:lnTo>
                    <a:lnTo>
                      <a:pt x="275287" y="319800"/>
                    </a:lnTo>
                    <a:cubicBezTo>
                      <a:pt x="251581" y="309773"/>
                      <a:pt x="225516" y="304228"/>
                      <a:pt x="198156" y="304228"/>
                    </a:cubicBezTo>
                    <a:cubicBezTo>
                      <a:pt x="170796" y="304228"/>
                      <a:pt x="144732" y="309773"/>
                      <a:pt x="121025" y="319800"/>
                    </a:cubicBezTo>
                    <a:lnTo>
                      <a:pt x="75831" y="350270"/>
                    </a:lnTo>
                    <a:lnTo>
                      <a:pt x="58038" y="338274"/>
                    </a:lnTo>
                    <a:cubicBezTo>
                      <a:pt x="22179" y="302414"/>
                      <a:pt x="0" y="252875"/>
                      <a:pt x="0" y="198156"/>
                    </a:cubicBezTo>
                    <a:cubicBezTo>
                      <a:pt x="0" y="88717"/>
                      <a:pt x="88717" y="0"/>
                      <a:pt x="19815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96B8302C-8FC4-4598-A4E9-434FFFEAEFB4}"/>
                  </a:ext>
                </a:extLst>
              </p:cNvPr>
              <p:cNvSpPr/>
              <p:nvPr/>
            </p:nvSpPr>
            <p:spPr>
              <a:xfrm rot="5400000">
                <a:off x="4113576" y="3710154"/>
                <a:ext cx="348285" cy="307822"/>
              </a:xfrm>
              <a:custGeom>
                <a:avLst/>
                <a:gdLst>
                  <a:gd name="connsiteX0" fmla="*/ 75831 w 396312"/>
                  <a:gd name="connsiteY0" fmla="*/ 0 h 350270"/>
                  <a:gd name="connsiteX1" fmla="*/ 121025 w 396312"/>
                  <a:gd name="connsiteY1" fmla="*/ 30470 h 350270"/>
                  <a:gd name="connsiteX2" fmla="*/ 198156 w 396312"/>
                  <a:gd name="connsiteY2" fmla="*/ 46042 h 350270"/>
                  <a:gd name="connsiteX3" fmla="*/ 275287 w 396312"/>
                  <a:gd name="connsiteY3" fmla="*/ 30470 h 350270"/>
                  <a:gd name="connsiteX4" fmla="*/ 320481 w 396312"/>
                  <a:gd name="connsiteY4" fmla="*/ 0 h 350270"/>
                  <a:gd name="connsiteX5" fmla="*/ 338274 w 396312"/>
                  <a:gd name="connsiteY5" fmla="*/ 11996 h 350270"/>
                  <a:gd name="connsiteX6" fmla="*/ 396312 w 396312"/>
                  <a:gd name="connsiteY6" fmla="*/ 152114 h 350270"/>
                  <a:gd name="connsiteX7" fmla="*/ 198156 w 396312"/>
                  <a:gd name="connsiteY7" fmla="*/ 350270 h 350270"/>
                  <a:gd name="connsiteX8" fmla="*/ 0 w 396312"/>
                  <a:gd name="connsiteY8" fmla="*/ 152114 h 350270"/>
                  <a:gd name="connsiteX9" fmla="*/ 58038 w 396312"/>
                  <a:gd name="connsiteY9" fmla="*/ 11996 h 350270"/>
                  <a:gd name="connsiteX10" fmla="*/ 75831 w 396312"/>
                  <a:gd name="connsiteY10" fmla="*/ 0 h 3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6312" h="350270">
                    <a:moveTo>
                      <a:pt x="75831" y="0"/>
                    </a:moveTo>
                    <a:lnTo>
                      <a:pt x="121025" y="30470"/>
                    </a:lnTo>
                    <a:cubicBezTo>
                      <a:pt x="144732" y="40497"/>
                      <a:pt x="170796" y="46042"/>
                      <a:pt x="198156" y="46042"/>
                    </a:cubicBezTo>
                    <a:cubicBezTo>
                      <a:pt x="225516" y="46042"/>
                      <a:pt x="251581" y="40497"/>
                      <a:pt x="275287" y="30470"/>
                    </a:cubicBezTo>
                    <a:lnTo>
                      <a:pt x="320481" y="0"/>
                    </a:lnTo>
                    <a:lnTo>
                      <a:pt x="338274" y="11996"/>
                    </a:lnTo>
                    <a:cubicBezTo>
                      <a:pt x="374133" y="47856"/>
                      <a:pt x="396312" y="97395"/>
                      <a:pt x="396312" y="152114"/>
                    </a:cubicBezTo>
                    <a:cubicBezTo>
                      <a:pt x="396312" y="261553"/>
                      <a:pt x="307595" y="350270"/>
                      <a:pt x="198156" y="350270"/>
                    </a:cubicBezTo>
                    <a:cubicBezTo>
                      <a:pt x="88717" y="350270"/>
                      <a:pt x="0" y="261553"/>
                      <a:pt x="0" y="152114"/>
                    </a:cubicBezTo>
                    <a:cubicBezTo>
                      <a:pt x="0" y="97395"/>
                      <a:pt x="22179" y="47856"/>
                      <a:pt x="58038" y="11996"/>
                    </a:cubicBezTo>
                    <a:lnTo>
                      <a:pt x="7583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Graphic 2">
                <a:extLst>
                  <a:ext uri="{FF2B5EF4-FFF2-40B4-BE49-F238E27FC236}">
                    <a16:creationId xmlns:a16="http://schemas.microsoft.com/office/drawing/2014/main" id="{2963C21D-1FDD-43E3-A352-AE60B82F2AB6}"/>
                  </a:ext>
                </a:extLst>
              </p:cNvPr>
              <p:cNvSpPr/>
              <p:nvPr/>
            </p:nvSpPr>
            <p:spPr>
              <a:xfrm rot="5400000">
                <a:off x="4273591" y="4085722"/>
                <a:ext cx="388233" cy="609722"/>
              </a:xfrm>
              <a:custGeom>
                <a:avLst/>
                <a:gdLst>
                  <a:gd name="connsiteX0" fmla="*/ 413575 w 441769"/>
                  <a:gd name="connsiteY0" fmla="*/ 693801 h 693800"/>
                  <a:gd name="connsiteX1" fmla="*/ 28194 w 441769"/>
                  <a:gd name="connsiteY1" fmla="*/ 693801 h 693800"/>
                  <a:gd name="connsiteX2" fmla="*/ 0 w 441769"/>
                  <a:gd name="connsiteY2" fmla="*/ 665607 h 693800"/>
                  <a:gd name="connsiteX3" fmla="*/ 0 w 441769"/>
                  <a:gd name="connsiteY3" fmla="*/ 28194 h 693800"/>
                  <a:gd name="connsiteX4" fmla="*/ 28194 w 441769"/>
                  <a:gd name="connsiteY4" fmla="*/ 0 h 693800"/>
                  <a:gd name="connsiteX5" fmla="*/ 413575 w 441769"/>
                  <a:gd name="connsiteY5" fmla="*/ 0 h 693800"/>
                  <a:gd name="connsiteX6" fmla="*/ 441770 w 441769"/>
                  <a:gd name="connsiteY6" fmla="*/ 28194 h 693800"/>
                  <a:gd name="connsiteX7" fmla="*/ 441770 w 441769"/>
                  <a:gd name="connsiteY7" fmla="*/ 665607 h 693800"/>
                  <a:gd name="connsiteX8" fmla="*/ 413575 w 441769"/>
                  <a:gd name="connsiteY8" fmla="*/ 693801 h 69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769" h="693800">
                    <a:moveTo>
                      <a:pt x="413575" y="693801"/>
                    </a:moveTo>
                    <a:lnTo>
                      <a:pt x="28194" y="693801"/>
                    </a:lnTo>
                    <a:cubicBezTo>
                      <a:pt x="12668" y="693801"/>
                      <a:pt x="0" y="681228"/>
                      <a:pt x="0" y="665607"/>
                    </a:cubicBezTo>
                    <a:lnTo>
                      <a:pt x="0" y="28194"/>
                    </a:lnTo>
                    <a:cubicBezTo>
                      <a:pt x="0" y="12668"/>
                      <a:pt x="12573" y="0"/>
                      <a:pt x="28194" y="0"/>
                    </a:cubicBezTo>
                    <a:lnTo>
                      <a:pt x="413575" y="0"/>
                    </a:lnTo>
                    <a:cubicBezTo>
                      <a:pt x="429101" y="0"/>
                      <a:pt x="441770" y="12573"/>
                      <a:pt x="441770" y="28194"/>
                    </a:cubicBezTo>
                    <a:lnTo>
                      <a:pt x="441770" y="665607"/>
                    </a:lnTo>
                    <a:cubicBezTo>
                      <a:pt x="441770" y="681133"/>
                      <a:pt x="429101" y="693801"/>
                      <a:pt x="413575" y="693801"/>
                    </a:cubicBezTo>
                    <a:close/>
                  </a:path>
                </a:pathLst>
              </a:custGeom>
              <a:solidFill>
                <a:schemeClr val="accent2">
                  <a:lumMod val="75000"/>
                </a:schemeClr>
              </a:solidFill>
              <a:ln w="9525" cap="flat">
                <a:noFill/>
                <a:prstDash val="solid"/>
                <a:miter/>
              </a:ln>
            </p:spPr>
            <p:txBody>
              <a:bodyPr rtlCol="0" anchor="ctr"/>
              <a:lstStyle/>
              <a:p>
                <a:endParaRPr lang="en-US"/>
              </a:p>
            </p:txBody>
          </p:sp>
          <p:sp>
            <p:nvSpPr>
              <p:cNvPr id="21" name="Graphic 2">
                <a:extLst>
                  <a:ext uri="{FF2B5EF4-FFF2-40B4-BE49-F238E27FC236}">
                    <a16:creationId xmlns:a16="http://schemas.microsoft.com/office/drawing/2014/main" id="{6F8C395B-5ED3-4E7A-9C20-80FB6DD2AF12}"/>
                  </a:ext>
                </a:extLst>
              </p:cNvPr>
              <p:cNvSpPr/>
              <p:nvPr/>
            </p:nvSpPr>
            <p:spPr>
              <a:xfrm rot="5400000">
                <a:off x="4293270" y="4085722"/>
                <a:ext cx="388233" cy="609722"/>
              </a:xfrm>
              <a:custGeom>
                <a:avLst/>
                <a:gdLst>
                  <a:gd name="connsiteX0" fmla="*/ 413575 w 441769"/>
                  <a:gd name="connsiteY0" fmla="*/ 693801 h 693800"/>
                  <a:gd name="connsiteX1" fmla="*/ 28194 w 441769"/>
                  <a:gd name="connsiteY1" fmla="*/ 693801 h 693800"/>
                  <a:gd name="connsiteX2" fmla="*/ 0 w 441769"/>
                  <a:gd name="connsiteY2" fmla="*/ 665607 h 693800"/>
                  <a:gd name="connsiteX3" fmla="*/ 0 w 441769"/>
                  <a:gd name="connsiteY3" fmla="*/ 28194 h 693800"/>
                  <a:gd name="connsiteX4" fmla="*/ 28194 w 441769"/>
                  <a:gd name="connsiteY4" fmla="*/ 0 h 693800"/>
                  <a:gd name="connsiteX5" fmla="*/ 413575 w 441769"/>
                  <a:gd name="connsiteY5" fmla="*/ 0 h 693800"/>
                  <a:gd name="connsiteX6" fmla="*/ 441770 w 441769"/>
                  <a:gd name="connsiteY6" fmla="*/ 28194 h 693800"/>
                  <a:gd name="connsiteX7" fmla="*/ 441770 w 441769"/>
                  <a:gd name="connsiteY7" fmla="*/ 665607 h 693800"/>
                  <a:gd name="connsiteX8" fmla="*/ 413575 w 441769"/>
                  <a:gd name="connsiteY8" fmla="*/ 693801 h 69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769" h="693800">
                    <a:moveTo>
                      <a:pt x="413575" y="693801"/>
                    </a:moveTo>
                    <a:lnTo>
                      <a:pt x="28194" y="693801"/>
                    </a:lnTo>
                    <a:cubicBezTo>
                      <a:pt x="12668" y="693801"/>
                      <a:pt x="0" y="681228"/>
                      <a:pt x="0" y="665607"/>
                    </a:cubicBezTo>
                    <a:lnTo>
                      <a:pt x="0" y="28194"/>
                    </a:lnTo>
                    <a:cubicBezTo>
                      <a:pt x="0" y="12668"/>
                      <a:pt x="12573" y="0"/>
                      <a:pt x="28194" y="0"/>
                    </a:cubicBezTo>
                    <a:lnTo>
                      <a:pt x="413575" y="0"/>
                    </a:lnTo>
                    <a:cubicBezTo>
                      <a:pt x="429101" y="0"/>
                      <a:pt x="441770" y="12573"/>
                      <a:pt x="441770" y="28194"/>
                    </a:cubicBezTo>
                    <a:lnTo>
                      <a:pt x="441770" y="665607"/>
                    </a:lnTo>
                    <a:cubicBezTo>
                      <a:pt x="441770" y="681228"/>
                      <a:pt x="429101" y="693801"/>
                      <a:pt x="413575" y="693801"/>
                    </a:cubicBezTo>
                    <a:close/>
                  </a:path>
                </a:pathLst>
              </a:custGeom>
              <a:solidFill>
                <a:srgbClr val="DAA128"/>
              </a:solidFill>
              <a:ln w="9525" cap="flat">
                <a:noFill/>
                <a:prstDash val="solid"/>
                <a:miter/>
              </a:ln>
            </p:spPr>
            <p:txBody>
              <a:bodyPr rtlCol="0" anchor="ctr"/>
              <a:lstStyle/>
              <a:p>
                <a:endParaRPr lang="en-US"/>
              </a:p>
            </p:txBody>
          </p:sp>
          <p:grpSp>
            <p:nvGrpSpPr>
              <p:cNvPr id="22" name="Graphic 2">
                <a:extLst>
                  <a:ext uri="{FF2B5EF4-FFF2-40B4-BE49-F238E27FC236}">
                    <a16:creationId xmlns:a16="http://schemas.microsoft.com/office/drawing/2014/main" id="{CE9EACE9-6703-4830-9182-478B7E8722AD}"/>
                  </a:ext>
                </a:extLst>
              </p:cNvPr>
              <p:cNvGrpSpPr/>
              <p:nvPr/>
            </p:nvGrpSpPr>
            <p:grpSpPr>
              <a:xfrm rot="5400000">
                <a:off x="4319804" y="4117698"/>
                <a:ext cx="335080" cy="545686"/>
                <a:chOff x="8224103" y="4462192"/>
                <a:chExt cx="381286" cy="620934"/>
              </a:xfrm>
              <a:solidFill>
                <a:srgbClr val="CB6628"/>
              </a:solidFill>
            </p:grpSpPr>
            <p:sp>
              <p:nvSpPr>
                <p:cNvPr id="27" name="Freeform: Shape 26">
                  <a:extLst>
                    <a:ext uri="{FF2B5EF4-FFF2-40B4-BE49-F238E27FC236}">
                      <a16:creationId xmlns:a16="http://schemas.microsoft.com/office/drawing/2014/main" id="{457B1762-20F3-4BA4-A835-0EB554DB2CF5}"/>
                    </a:ext>
                  </a:extLst>
                </p:cNvPr>
                <p:cNvSpPr/>
                <p:nvPr/>
              </p:nvSpPr>
              <p:spPr>
                <a:xfrm>
                  <a:off x="8224103" y="4462287"/>
                  <a:ext cx="117633" cy="342709"/>
                </a:xfrm>
                <a:custGeom>
                  <a:avLst/>
                  <a:gdLst>
                    <a:gd name="connsiteX0" fmla="*/ 29337 w 117633"/>
                    <a:gd name="connsiteY0" fmla="*/ 342710 h 342709"/>
                    <a:gd name="connsiteX1" fmla="*/ 88297 w 117633"/>
                    <a:gd name="connsiteY1" fmla="*/ 342710 h 342709"/>
                    <a:gd name="connsiteX2" fmla="*/ 117634 w 117633"/>
                    <a:gd name="connsiteY2" fmla="*/ 313372 h 342709"/>
                    <a:gd name="connsiteX3" fmla="*/ 117634 w 117633"/>
                    <a:gd name="connsiteY3" fmla="*/ 29337 h 342709"/>
                    <a:gd name="connsiteX4" fmla="*/ 88297 w 117633"/>
                    <a:gd name="connsiteY4" fmla="*/ 0 h 342709"/>
                    <a:gd name="connsiteX5" fmla="*/ 29337 w 117633"/>
                    <a:gd name="connsiteY5" fmla="*/ 0 h 342709"/>
                    <a:gd name="connsiteX6" fmla="*/ 0 w 117633"/>
                    <a:gd name="connsiteY6" fmla="*/ 29337 h 342709"/>
                    <a:gd name="connsiteX7" fmla="*/ 0 w 117633"/>
                    <a:gd name="connsiteY7" fmla="*/ 313372 h 342709"/>
                    <a:gd name="connsiteX8" fmla="*/ 29337 w 117633"/>
                    <a:gd name="connsiteY8" fmla="*/ 342710 h 3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33" h="342709">
                      <a:moveTo>
                        <a:pt x="29337" y="342710"/>
                      </a:moveTo>
                      <a:lnTo>
                        <a:pt x="88297" y="342710"/>
                      </a:lnTo>
                      <a:cubicBezTo>
                        <a:pt x="104489" y="342710"/>
                        <a:pt x="117634" y="329565"/>
                        <a:pt x="117634" y="313372"/>
                      </a:cubicBezTo>
                      <a:lnTo>
                        <a:pt x="117634" y="29337"/>
                      </a:lnTo>
                      <a:cubicBezTo>
                        <a:pt x="117634" y="13145"/>
                        <a:pt x="104489" y="0"/>
                        <a:pt x="88297" y="0"/>
                      </a:cubicBezTo>
                      <a:lnTo>
                        <a:pt x="29337" y="0"/>
                      </a:lnTo>
                      <a:cubicBezTo>
                        <a:pt x="13145" y="0"/>
                        <a:pt x="0" y="13145"/>
                        <a:pt x="0" y="29337"/>
                      </a:cubicBezTo>
                      <a:lnTo>
                        <a:pt x="0" y="313372"/>
                      </a:lnTo>
                      <a:cubicBezTo>
                        <a:pt x="0" y="329565"/>
                        <a:pt x="13145" y="342710"/>
                        <a:pt x="29337" y="342710"/>
                      </a:cubicBezTo>
                      <a:close/>
                    </a:path>
                  </a:pathLst>
                </a:custGeom>
                <a:solidFill>
                  <a:srgbClr val="CB6628"/>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5F739B5-B7B1-46F6-98F3-55B165910E2C}"/>
                    </a:ext>
                  </a:extLst>
                </p:cNvPr>
                <p:cNvSpPr/>
                <p:nvPr/>
              </p:nvSpPr>
              <p:spPr>
                <a:xfrm>
                  <a:off x="8487089" y="4462192"/>
                  <a:ext cx="117633" cy="362426"/>
                </a:xfrm>
                <a:custGeom>
                  <a:avLst/>
                  <a:gdLst>
                    <a:gd name="connsiteX0" fmla="*/ 29337 w 117633"/>
                    <a:gd name="connsiteY0" fmla="*/ 362426 h 362426"/>
                    <a:gd name="connsiteX1" fmla="*/ 88297 w 117633"/>
                    <a:gd name="connsiteY1" fmla="*/ 362426 h 362426"/>
                    <a:gd name="connsiteX2" fmla="*/ 117634 w 117633"/>
                    <a:gd name="connsiteY2" fmla="*/ 333089 h 362426"/>
                    <a:gd name="connsiteX3" fmla="*/ 117634 w 117633"/>
                    <a:gd name="connsiteY3" fmla="*/ 29337 h 362426"/>
                    <a:gd name="connsiteX4" fmla="*/ 88297 w 117633"/>
                    <a:gd name="connsiteY4" fmla="*/ 0 h 362426"/>
                    <a:gd name="connsiteX5" fmla="*/ 29337 w 117633"/>
                    <a:gd name="connsiteY5" fmla="*/ 0 h 362426"/>
                    <a:gd name="connsiteX6" fmla="*/ 0 w 117633"/>
                    <a:gd name="connsiteY6" fmla="*/ 29337 h 362426"/>
                    <a:gd name="connsiteX7" fmla="*/ 0 w 117633"/>
                    <a:gd name="connsiteY7" fmla="*/ 333089 h 362426"/>
                    <a:gd name="connsiteX8" fmla="*/ 29337 w 117633"/>
                    <a:gd name="connsiteY8" fmla="*/ 362426 h 36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33" h="362426">
                      <a:moveTo>
                        <a:pt x="29337" y="362426"/>
                      </a:moveTo>
                      <a:lnTo>
                        <a:pt x="88297" y="362426"/>
                      </a:lnTo>
                      <a:cubicBezTo>
                        <a:pt x="104489" y="362426"/>
                        <a:pt x="117634" y="349282"/>
                        <a:pt x="117634" y="333089"/>
                      </a:cubicBezTo>
                      <a:lnTo>
                        <a:pt x="117634" y="29337"/>
                      </a:lnTo>
                      <a:cubicBezTo>
                        <a:pt x="117634" y="13145"/>
                        <a:pt x="104489" y="0"/>
                        <a:pt x="88297" y="0"/>
                      </a:cubicBezTo>
                      <a:lnTo>
                        <a:pt x="29337" y="0"/>
                      </a:lnTo>
                      <a:cubicBezTo>
                        <a:pt x="13145" y="0"/>
                        <a:pt x="0" y="13145"/>
                        <a:pt x="0" y="29337"/>
                      </a:cubicBezTo>
                      <a:lnTo>
                        <a:pt x="0" y="333089"/>
                      </a:lnTo>
                      <a:cubicBezTo>
                        <a:pt x="0" y="349282"/>
                        <a:pt x="13145" y="362426"/>
                        <a:pt x="29337" y="362426"/>
                      </a:cubicBezTo>
                      <a:close/>
                    </a:path>
                  </a:pathLst>
                </a:custGeom>
                <a:solidFill>
                  <a:srgbClr val="CB6628"/>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C18487A-928E-4F85-91A3-15FB43225409}"/>
                    </a:ext>
                  </a:extLst>
                </p:cNvPr>
                <p:cNvSpPr/>
                <p:nvPr/>
              </p:nvSpPr>
              <p:spPr>
                <a:xfrm>
                  <a:off x="8356406" y="4462192"/>
                  <a:ext cx="117633" cy="230981"/>
                </a:xfrm>
                <a:custGeom>
                  <a:avLst/>
                  <a:gdLst>
                    <a:gd name="connsiteX0" fmla="*/ 29337 w 117633"/>
                    <a:gd name="connsiteY0" fmla="*/ 230981 h 230981"/>
                    <a:gd name="connsiteX1" fmla="*/ 88297 w 117633"/>
                    <a:gd name="connsiteY1" fmla="*/ 230981 h 230981"/>
                    <a:gd name="connsiteX2" fmla="*/ 117634 w 117633"/>
                    <a:gd name="connsiteY2" fmla="*/ 201644 h 230981"/>
                    <a:gd name="connsiteX3" fmla="*/ 117634 w 117633"/>
                    <a:gd name="connsiteY3" fmla="*/ 29337 h 230981"/>
                    <a:gd name="connsiteX4" fmla="*/ 88297 w 117633"/>
                    <a:gd name="connsiteY4" fmla="*/ 0 h 230981"/>
                    <a:gd name="connsiteX5" fmla="*/ 29337 w 117633"/>
                    <a:gd name="connsiteY5" fmla="*/ 0 h 230981"/>
                    <a:gd name="connsiteX6" fmla="*/ 0 w 117633"/>
                    <a:gd name="connsiteY6" fmla="*/ 29337 h 230981"/>
                    <a:gd name="connsiteX7" fmla="*/ 0 w 117633"/>
                    <a:gd name="connsiteY7" fmla="*/ 201644 h 230981"/>
                    <a:gd name="connsiteX8" fmla="*/ 29337 w 117633"/>
                    <a:gd name="connsiteY8" fmla="*/ 230981 h 23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33" h="230981">
                      <a:moveTo>
                        <a:pt x="29337" y="230981"/>
                      </a:moveTo>
                      <a:lnTo>
                        <a:pt x="88297" y="230981"/>
                      </a:lnTo>
                      <a:cubicBezTo>
                        <a:pt x="104489" y="230981"/>
                        <a:pt x="117634" y="217837"/>
                        <a:pt x="117634" y="201644"/>
                      </a:cubicBezTo>
                      <a:lnTo>
                        <a:pt x="117634" y="29337"/>
                      </a:lnTo>
                      <a:cubicBezTo>
                        <a:pt x="117634" y="13145"/>
                        <a:pt x="104489" y="0"/>
                        <a:pt x="88297" y="0"/>
                      </a:cubicBezTo>
                      <a:lnTo>
                        <a:pt x="29337" y="0"/>
                      </a:lnTo>
                      <a:cubicBezTo>
                        <a:pt x="13145" y="0"/>
                        <a:pt x="0" y="13145"/>
                        <a:pt x="0" y="29337"/>
                      </a:cubicBezTo>
                      <a:lnTo>
                        <a:pt x="0" y="201644"/>
                      </a:lnTo>
                      <a:cubicBezTo>
                        <a:pt x="0" y="217837"/>
                        <a:pt x="13145" y="230981"/>
                        <a:pt x="29337" y="230981"/>
                      </a:cubicBezTo>
                      <a:close/>
                    </a:path>
                  </a:pathLst>
                </a:custGeom>
                <a:solidFill>
                  <a:srgbClr val="CB6628"/>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E866041-5942-4C61-A958-6F659DA04970}"/>
                    </a:ext>
                  </a:extLst>
                </p:cNvPr>
                <p:cNvSpPr/>
                <p:nvPr/>
              </p:nvSpPr>
              <p:spPr>
                <a:xfrm>
                  <a:off x="8224770" y="4836048"/>
                  <a:ext cx="117634" cy="247078"/>
                </a:xfrm>
                <a:custGeom>
                  <a:avLst/>
                  <a:gdLst>
                    <a:gd name="connsiteX0" fmla="*/ 88297 w 117634"/>
                    <a:gd name="connsiteY0" fmla="*/ 0 h 247078"/>
                    <a:gd name="connsiteX1" fmla="*/ 29337 w 117634"/>
                    <a:gd name="connsiteY1" fmla="*/ 0 h 247078"/>
                    <a:gd name="connsiteX2" fmla="*/ 0 w 117634"/>
                    <a:gd name="connsiteY2" fmla="*/ 29337 h 247078"/>
                    <a:gd name="connsiteX3" fmla="*/ 0 w 117634"/>
                    <a:gd name="connsiteY3" fmla="*/ 217742 h 247078"/>
                    <a:gd name="connsiteX4" fmla="*/ 29337 w 117634"/>
                    <a:gd name="connsiteY4" fmla="*/ 247079 h 247078"/>
                    <a:gd name="connsiteX5" fmla="*/ 88297 w 117634"/>
                    <a:gd name="connsiteY5" fmla="*/ 247079 h 247078"/>
                    <a:gd name="connsiteX6" fmla="*/ 117634 w 117634"/>
                    <a:gd name="connsiteY6" fmla="*/ 217742 h 247078"/>
                    <a:gd name="connsiteX7" fmla="*/ 117634 w 117634"/>
                    <a:gd name="connsiteY7" fmla="*/ 29337 h 247078"/>
                    <a:gd name="connsiteX8" fmla="*/ 88297 w 117634"/>
                    <a:gd name="connsiteY8" fmla="*/ 0 h 24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34" h="247078">
                      <a:moveTo>
                        <a:pt x="88297" y="0"/>
                      </a:moveTo>
                      <a:lnTo>
                        <a:pt x="29337" y="0"/>
                      </a:lnTo>
                      <a:cubicBezTo>
                        <a:pt x="13145" y="0"/>
                        <a:pt x="0" y="13145"/>
                        <a:pt x="0" y="29337"/>
                      </a:cubicBezTo>
                      <a:lnTo>
                        <a:pt x="0" y="217742"/>
                      </a:lnTo>
                      <a:cubicBezTo>
                        <a:pt x="0" y="233934"/>
                        <a:pt x="13145" y="247079"/>
                        <a:pt x="29337" y="247079"/>
                      </a:cubicBezTo>
                      <a:lnTo>
                        <a:pt x="88297" y="247079"/>
                      </a:lnTo>
                      <a:cubicBezTo>
                        <a:pt x="104489" y="247079"/>
                        <a:pt x="117634" y="233934"/>
                        <a:pt x="117634" y="217742"/>
                      </a:cubicBezTo>
                      <a:lnTo>
                        <a:pt x="117634" y="29337"/>
                      </a:lnTo>
                      <a:cubicBezTo>
                        <a:pt x="117729" y="13145"/>
                        <a:pt x="104585" y="0"/>
                        <a:pt x="88297" y="0"/>
                      </a:cubicBezTo>
                      <a:close/>
                    </a:path>
                  </a:pathLst>
                </a:custGeom>
                <a:solidFill>
                  <a:srgbClr val="CB6628"/>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3F0E3DF-210A-455D-83B6-46BFC0FD38F7}"/>
                    </a:ext>
                  </a:extLst>
                </p:cNvPr>
                <p:cNvSpPr/>
                <p:nvPr/>
              </p:nvSpPr>
              <p:spPr>
                <a:xfrm>
                  <a:off x="8487755" y="4836048"/>
                  <a:ext cx="117634" cy="247078"/>
                </a:xfrm>
                <a:custGeom>
                  <a:avLst/>
                  <a:gdLst>
                    <a:gd name="connsiteX0" fmla="*/ 88297 w 117634"/>
                    <a:gd name="connsiteY0" fmla="*/ 0 h 247078"/>
                    <a:gd name="connsiteX1" fmla="*/ 29337 w 117634"/>
                    <a:gd name="connsiteY1" fmla="*/ 0 h 247078"/>
                    <a:gd name="connsiteX2" fmla="*/ 0 w 117634"/>
                    <a:gd name="connsiteY2" fmla="*/ 29337 h 247078"/>
                    <a:gd name="connsiteX3" fmla="*/ 0 w 117634"/>
                    <a:gd name="connsiteY3" fmla="*/ 217742 h 247078"/>
                    <a:gd name="connsiteX4" fmla="*/ 29337 w 117634"/>
                    <a:gd name="connsiteY4" fmla="*/ 247079 h 247078"/>
                    <a:gd name="connsiteX5" fmla="*/ 88297 w 117634"/>
                    <a:gd name="connsiteY5" fmla="*/ 247079 h 247078"/>
                    <a:gd name="connsiteX6" fmla="*/ 117634 w 117634"/>
                    <a:gd name="connsiteY6" fmla="*/ 217742 h 247078"/>
                    <a:gd name="connsiteX7" fmla="*/ 117634 w 117634"/>
                    <a:gd name="connsiteY7" fmla="*/ 29337 h 247078"/>
                    <a:gd name="connsiteX8" fmla="*/ 88297 w 117634"/>
                    <a:gd name="connsiteY8" fmla="*/ 0 h 24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34" h="247078">
                      <a:moveTo>
                        <a:pt x="88297" y="0"/>
                      </a:moveTo>
                      <a:lnTo>
                        <a:pt x="29337" y="0"/>
                      </a:lnTo>
                      <a:cubicBezTo>
                        <a:pt x="13145" y="0"/>
                        <a:pt x="0" y="13145"/>
                        <a:pt x="0" y="29337"/>
                      </a:cubicBezTo>
                      <a:lnTo>
                        <a:pt x="0" y="217742"/>
                      </a:lnTo>
                      <a:cubicBezTo>
                        <a:pt x="0" y="233934"/>
                        <a:pt x="13145" y="247079"/>
                        <a:pt x="29337" y="247079"/>
                      </a:cubicBezTo>
                      <a:lnTo>
                        <a:pt x="88297" y="247079"/>
                      </a:lnTo>
                      <a:cubicBezTo>
                        <a:pt x="104489" y="247079"/>
                        <a:pt x="117634" y="233934"/>
                        <a:pt x="117634" y="217742"/>
                      </a:cubicBezTo>
                      <a:lnTo>
                        <a:pt x="117634" y="29337"/>
                      </a:lnTo>
                      <a:cubicBezTo>
                        <a:pt x="117729" y="13145"/>
                        <a:pt x="104584" y="0"/>
                        <a:pt x="88297" y="0"/>
                      </a:cubicBezTo>
                      <a:close/>
                    </a:path>
                  </a:pathLst>
                </a:custGeom>
                <a:solidFill>
                  <a:srgbClr val="CB6628"/>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D090A54-E643-471E-A335-075A9C051FEC}"/>
                    </a:ext>
                  </a:extLst>
                </p:cNvPr>
                <p:cNvSpPr/>
                <p:nvPr/>
              </p:nvSpPr>
              <p:spPr>
                <a:xfrm>
                  <a:off x="8357072" y="4710413"/>
                  <a:ext cx="117633" cy="372713"/>
                </a:xfrm>
                <a:custGeom>
                  <a:avLst/>
                  <a:gdLst>
                    <a:gd name="connsiteX0" fmla="*/ 88297 w 117633"/>
                    <a:gd name="connsiteY0" fmla="*/ 0 h 372713"/>
                    <a:gd name="connsiteX1" fmla="*/ 29337 w 117633"/>
                    <a:gd name="connsiteY1" fmla="*/ 0 h 372713"/>
                    <a:gd name="connsiteX2" fmla="*/ 0 w 117633"/>
                    <a:gd name="connsiteY2" fmla="*/ 29337 h 372713"/>
                    <a:gd name="connsiteX3" fmla="*/ 0 w 117633"/>
                    <a:gd name="connsiteY3" fmla="*/ 343376 h 372713"/>
                    <a:gd name="connsiteX4" fmla="*/ 29337 w 117633"/>
                    <a:gd name="connsiteY4" fmla="*/ 372713 h 372713"/>
                    <a:gd name="connsiteX5" fmla="*/ 88297 w 117633"/>
                    <a:gd name="connsiteY5" fmla="*/ 372713 h 372713"/>
                    <a:gd name="connsiteX6" fmla="*/ 117634 w 117633"/>
                    <a:gd name="connsiteY6" fmla="*/ 343376 h 372713"/>
                    <a:gd name="connsiteX7" fmla="*/ 117634 w 117633"/>
                    <a:gd name="connsiteY7" fmla="*/ 29337 h 372713"/>
                    <a:gd name="connsiteX8" fmla="*/ 88297 w 117633"/>
                    <a:gd name="connsiteY8" fmla="*/ 0 h 37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33" h="372713">
                      <a:moveTo>
                        <a:pt x="88297" y="0"/>
                      </a:moveTo>
                      <a:lnTo>
                        <a:pt x="29337" y="0"/>
                      </a:lnTo>
                      <a:cubicBezTo>
                        <a:pt x="13145" y="0"/>
                        <a:pt x="0" y="13145"/>
                        <a:pt x="0" y="29337"/>
                      </a:cubicBezTo>
                      <a:lnTo>
                        <a:pt x="0" y="343376"/>
                      </a:lnTo>
                      <a:cubicBezTo>
                        <a:pt x="0" y="359569"/>
                        <a:pt x="13145" y="372713"/>
                        <a:pt x="29337" y="372713"/>
                      </a:cubicBezTo>
                      <a:lnTo>
                        <a:pt x="88297" y="372713"/>
                      </a:lnTo>
                      <a:cubicBezTo>
                        <a:pt x="104489" y="372713"/>
                        <a:pt x="117634" y="359569"/>
                        <a:pt x="117634" y="343376"/>
                      </a:cubicBezTo>
                      <a:lnTo>
                        <a:pt x="117634" y="29337"/>
                      </a:lnTo>
                      <a:cubicBezTo>
                        <a:pt x="117634" y="13145"/>
                        <a:pt x="104489" y="0"/>
                        <a:pt x="88297" y="0"/>
                      </a:cubicBezTo>
                      <a:close/>
                    </a:path>
                  </a:pathLst>
                </a:custGeom>
                <a:solidFill>
                  <a:srgbClr val="CB6628"/>
                </a:solidFill>
                <a:ln w="9525" cap="flat">
                  <a:noFill/>
                  <a:prstDash val="solid"/>
                  <a:miter/>
                </a:ln>
              </p:spPr>
              <p:txBody>
                <a:bodyPr rtlCol="0" anchor="ctr"/>
                <a:lstStyle/>
                <a:p>
                  <a:endParaRPr lang="en-US"/>
                </a:p>
              </p:txBody>
            </p:sp>
          </p:grpSp>
          <p:sp>
            <p:nvSpPr>
              <p:cNvPr id="23" name="Freeform: Shape 22">
                <a:extLst>
                  <a:ext uri="{FF2B5EF4-FFF2-40B4-BE49-F238E27FC236}">
                    <a16:creationId xmlns:a16="http://schemas.microsoft.com/office/drawing/2014/main" id="{6C937496-8C7C-4EBD-B169-78D0039A382A}"/>
                  </a:ext>
                </a:extLst>
              </p:cNvPr>
              <p:cNvSpPr/>
              <p:nvPr/>
            </p:nvSpPr>
            <p:spPr>
              <a:xfrm>
                <a:off x="5441381" y="3768836"/>
                <a:ext cx="856083" cy="179399"/>
              </a:xfrm>
              <a:custGeom>
                <a:avLst/>
                <a:gdLst/>
                <a:ahLst/>
                <a:cxnLst/>
                <a:rect l="l" t="t" r="r" b="b"/>
                <a:pathLst>
                  <a:path w="1834455" h="384423">
                    <a:moveTo>
                      <a:pt x="1168821" y="203373"/>
                    </a:moveTo>
                    <a:cubicBezTo>
                      <a:pt x="1137716" y="207029"/>
                      <a:pt x="1122164" y="217480"/>
                      <a:pt x="1122164" y="234725"/>
                    </a:cubicBezTo>
                    <a:cubicBezTo>
                      <a:pt x="1122164" y="245227"/>
                      <a:pt x="1127969" y="250478"/>
                      <a:pt x="1139580" y="250478"/>
                    </a:cubicBezTo>
                    <a:cubicBezTo>
                      <a:pt x="1147842" y="250478"/>
                      <a:pt x="1154781" y="248097"/>
                      <a:pt x="1160397" y="243336"/>
                    </a:cubicBezTo>
                    <a:cubicBezTo>
                      <a:pt x="1166013" y="238574"/>
                      <a:pt x="1168821" y="227355"/>
                      <a:pt x="1168821" y="209677"/>
                    </a:cubicBezTo>
                    <a:close/>
                    <a:moveTo>
                      <a:pt x="826963" y="186854"/>
                    </a:moveTo>
                    <a:lnTo>
                      <a:pt x="826963" y="232172"/>
                    </a:lnTo>
                    <a:lnTo>
                      <a:pt x="866909" y="232172"/>
                    </a:lnTo>
                    <a:cubicBezTo>
                      <a:pt x="876690" y="232172"/>
                      <a:pt x="883751" y="229879"/>
                      <a:pt x="888093" y="225293"/>
                    </a:cubicBezTo>
                    <a:cubicBezTo>
                      <a:pt x="892434" y="220707"/>
                      <a:pt x="894605" y="215592"/>
                      <a:pt x="894605" y="209949"/>
                    </a:cubicBezTo>
                    <a:cubicBezTo>
                      <a:pt x="894605" y="204298"/>
                      <a:pt x="892477" y="199036"/>
                      <a:pt x="888220" y="194163"/>
                    </a:cubicBezTo>
                    <a:cubicBezTo>
                      <a:pt x="883963" y="189290"/>
                      <a:pt x="875838" y="186854"/>
                      <a:pt x="863843" y="186854"/>
                    </a:cubicBezTo>
                    <a:close/>
                    <a:moveTo>
                      <a:pt x="362843" y="76125"/>
                    </a:moveTo>
                    <a:lnTo>
                      <a:pt x="464191" y="76125"/>
                    </a:lnTo>
                    <a:lnTo>
                      <a:pt x="497771" y="194834"/>
                    </a:lnTo>
                    <a:lnTo>
                      <a:pt x="532890" y="76125"/>
                    </a:lnTo>
                    <a:lnTo>
                      <a:pt x="604614" y="76125"/>
                    </a:lnTo>
                    <a:lnTo>
                      <a:pt x="515456" y="326209"/>
                    </a:lnTo>
                    <a:cubicBezTo>
                      <a:pt x="509524" y="343192"/>
                      <a:pt x="499896" y="357140"/>
                      <a:pt x="486571" y="368053"/>
                    </a:cubicBezTo>
                    <a:cubicBezTo>
                      <a:pt x="473246" y="378966"/>
                      <a:pt x="452934" y="384423"/>
                      <a:pt x="425633" y="384423"/>
                    </a:cubicBezTo>
                    <a:cubicBezTo>
                      <a:pt x="419166" y="384423"/>
                      <a:pt x="403073" y="383672"/>
                      <a:pt x="377353" y="382170"/>
                    </a:cubicBezTo>
                    <a:lnTo>
                      <a:pt x="377353" y="311423"/>
                    </a:lnTo>
                    <a:cubicBezTo>
                      <a:pt x="391850" y="313209"/>
                      <a:pt x="403834" y="314102"/>
                      <a:pt x="413306" y="314102"/>
                    </a:cubicBezTo>
                    <a:cubicBezTo>
                      <a:pt x="435404" y="314102"/>
                      <a:pt x="446454" y="310083"/>
                      <a:pt x="446454" y="302047"/>
                    </a:cubicBezTo>
                    <a:cubicBezTo>
                      <a:pt x="446454" y="299033"/>
                      <a:pt x="445306" y="294556"/>
                      <a:pt x="443011" y="288617"/>
                    </a:cubicBezTo>
                    <a:close/>
                    <a:moveTo>
                      <a:pt x="826963" y="73000"/>
                    </a:moveTo>
                    <a:lnTo>
                      <a:pt x="826963" y="114523"/>
                    </a:lnTo>
                    <a:lnTo>
                      <a:pt x="864788" y="114523"/>
                    </a:lnTo>
                    <a:cubicBezTo>
                      <a:pt x="874032" y="114523"/>
                      <a:pt x="880457" y="112298"/>
                      <a:pt x="884062" y="107847"/>
                    </a:cubicBezTo>
                    <a:cubicBezTo>
                      <a:pt x="887668" y="103396"/>
                      <a:pt x="889471" y="98628"/>
                      <a:pt x="889471" y="93542"/>
                    </a:cubicBezTo>
                    <a:cubicBezTo>
                      <a:pt x="889471" y="79847"/>
                      <a:pt x="880732" y="73000"/>
                      <a:pt x="863254" y="73000"/>
                    </a:cubicBezTo>
                    <a:close/>
                    <a:moveTo>
                      <a:pt x="1460984" y="71437"/>
                    </a:moveTo>
                    <a:cubicBezTo>
                      <a:pt x="1477948" y="71437"/>
                      <a:pt x="1492426" y="74769"/>
                      <a:pt x="1504420" y="81431"/>
                    </a:cubicBezTo>
                    <a:cubicBezTo>
                      <a:pt x="1516413" y="88093"/>
                      <a:pt x="1524996" y="96714"/>
                      <a:pt x="1530169" y="107294"/>
                    </a:cubicBezTo>
                    <a:cubicBezTo>
                      <a:pt x="1535342" y="117873"/>
                      <a:pt x="1537929" y="135653"/>
                      <a:pt x="1537929" y="160633"/>
                    </a:cubicBezTo>
                    <a:lnTo>
                      <a:pt x="1537929" y="307628"/>
                    </a:lnTo>
                    <a:lnTo>
                      <a:pt x="1441488" y="307628"/>
                    </a:lnTo>
                    <a:lnTo>
                      <a:pt x="1441488" y="163096"/>
                    </a:lnTo>
                    <a:cubicBezTo>
                      <a:pt x="1441488" y="152931"/>
                      <a:pt x="1440145" y="146648"/>
                      <a:pt x="1437458" y="144246"/>
                    </a:cubicBezTo>
                    <a:cubicBezTo>
                      <a:pt x="1434770" y="141844"/>
                      <a:pt x="1431299" y="140642"/>
                      <a:pt x="1427044" y="140642"/>
                    </a:cubicBezTo>
                    <a:cubicBezTo>
                      <a:pt x="1414191" y="140642"/>
                      <a:pt x="1407765" y="150243"/>
                      <a:pt x="1407765" y="169444"/>
                    </a:cubicBezTo>
                    <a:lnTo>
                      <a:pt x="1407765" y="307628"/>
                    </a:lnTo>
                    <a:lnTo>
                      <a:pt x="1311324" y="307628"/>
                    </a:lnTo>
                    <a:lnTo>
                      <a:pt x="1311324" y="76125"/>
                    </a:lnTo>
                    <a:lnTo>
                      <a:pt x="1401514" y="76125"/>
                    </a:lnTo>
                    <a:lnTo>
                      <a:pt x="1401514" y="107644"/>
                    </a:lnTo>
                    <a:cubicBezTo>
                      <a:pt x="1408490" y="83506"/>
                      <a:pt x="1428313" y="71437"/>
                      <a:pt x="1460984" y="71437"/>
                    </a:cubicBezTo>
                    <a:close/>
                    <a:moveTo>
                      <a:pt x="1149873" y="71437"/>
                    </a:moveTo>
                    <a:cubicBezTo>
                      <a:pt x="1168130" y="71437"/>
                      <a:pt x="1185074" y="73295"/>
                      <a:pt x="1200705" y="77011"/>
                    </a:cubicBezTo>
                    <a:cubicBezTo>
                      <a:pt x="1216335" y="80727"/>
                      <a:pt x="1228841" y="86647"/>
                      <a:pt x="1238222" y="94771"/>
                    </a:cubicBezTo>
                    <a:cubicBezTo>
                      <a:pt x="1247602" y="102895"/>
                      <a:pt x="1253896" y="111490"/>
                      <a:pt x="1257103" y="120556"/>
                    </a:cubicBezTo>
                    <a:cubicBezTo>
                      <a:pt x="1260310" y="129622"/>
                      <a:pt x="1261913" y="146411"/>
                      <a:pt x="1261913" y="170923"/>
                    </a:cubicBezTo>
                    <a:lnTo>
                      <a:pt x="1261913" y="259812"/>
                    </a:lnTo>
                    <a:cubicBezTo>
                      <a:pt x="1261913" y="276374"/>
                      <a:pt x="1264146" y="292312"/>
                      <a:pt x="1268610" y="307628"/>
                    </a:cubicBezTo>
                    <a:lnTo>
                      <a:pt x="1177252" y="307628"/>
                    </a:lnTo>
                    <a:cubicBezTo>
                      <a:pt x="1174608" y="295649"/>
                      <a:pt x="1173286" y="285334"/>
                      <a:pt x="1173286" y="276681"/>
                    </a:cubicBezTo>
                    <a:cubicBezTo>
                      <a:pt x="1162217" y="300437"/>
                      <a:pt x="1139833" y="312316"/>
                      <a:pt x="1106135" y="312316"/>
                    </a:cubicBezTo>
                    <a:cubicBezTo>
                      <a:pt x="1078574" y="312316"/>
                      <a:pt x="1057835" y="305164"/>
                      <a:pt x="1043919" y="290860"/>
                    </a:cubicBezTo>
                    <a:cubicBezTo>
                      <a:pt x="1030002" y="276556"/>
                      <a:pt x="1023044" y="260101"/>
                      <a:pt x="1023044" y="241496"/>
                    </a:cubicBezTo>
                    <a:cubicBezTo>
                      <a:pt x="1023044" y="216458"/>
                      <a:pt x="1034230" y="196337"/>
                      <a:pt x="1056603" y="181133"/>
                    </a:cubicBezTo>
                    <a:cubicBezTo>
                      <a:pt x="1078976" y="165929"/>
                      <a:pt x="1116382" y="156920"/>
                      <a:pt x="1168821" y="154107"/>
                    </a:cubicBezTo>
                    <a:lnTo>
                      <a:pt x="1168821" y="153221"/>
                    </a:lnTo>
                    <a:cubicBezTo>
                      <a:pt x="1168821" y="144942"/>
                      <a:pt x="1167088" y="139548"/>
                      <a:pt x="1163622" y="137039"/>
                    </a:cubicBezTo>
                    <a:cubicBezTo>
                      <a:pt x="1160156" y="134530"/>
                      <a:pt x="1154610" y="133275"/>
                      <a:pt x="1146985" y="133275"/>
                    </a:cubicBezTo>
                    <a:cubicBezTo>
                      <a:pt x="1129535" y="133275"/>
                      <a:pt x="1119622" y="141387"/>
                      <a:pt x="1117245" y="157609"/>
                    </a:cubicBezTo>
                    <a:lnTo>
                      <a:pt x="1029071" y="149760"/>
                    </a:lnTo>
                    <a:cubicBezTo>
                      <a:pt x="1041068" y="97545"/>
                      <a:pt x="1081336" y="71437"/>
                      <a:pt x="1149873" y="71437"/>
                    </a:cubicBezTo>
                    <a:close/>
                    <a:moveTo>
                      <a:pt x="1587549" y="0"/>
                    </a:moveTo>
                    <a:lnTo>
                      <a:pt x="1678632" y="0"/>
                    </a:lnTo>
                    <a:lnTo>
                      <a:pt x="1678632" y="124883"/>
                    </a:lnTo>
                    <a:cubicBezTo>
                      <a:pt x="1678632" y="125762"/>
                      <a:pt x="1678409" y="137677"/>
                      <a:pt x="1677962" y="160630"/>
                    </a:cubicBezTo>
                    <a:cubicBezTo>
                      <a:pt x="1677527" y="154611"/>
                      <a:pt x="1679811" y="150072"/>
                      <a:pt x="1684813" y="147012"/>
                    </a:cubicBezTo>
                    <a:lnTo>
                      <a:pt x="1743100" y="76125"/>
                    </a:lnTo>
                    <a:lnTo>
                      <a:pt x="1826865" y="76125"/>
                    </a:lnTo>
                    <a:lnTo>
                      <a:pt x="1759460" y="157595"/>
                    </a:lnTo>
                    <a:lnTo>
                      <a:pt x="1834455" y="307628"/>
                    </a:lnTo>
                    <a:lnTo>
                      <a:pt x="1736630" y="307628"/>
                    </a:lnTo>
                    <a:lnTo>
                      <a:pt x="1696634" y="218830"/>
                    </a:lnTo>
                    <a:lnTo>
                      <a:pt x="1678632" y="243456"/>
                    </a:lnTo>
                    <a:lnTo>
                      <a:pt x="1678632" y="307628"/>
                    </a:lnTo>
                    <a:lnTo>
                      <a:pt x="1587549" y="307628"/>
                    </a:lnTo>
                    <a:close/>
                    <a:moveTo>
                      <a:pt x="733424" y="0"/>
                    </a:moveTo>
                    <a:lnTo>
                      <a:pt x="889523" y="0"/>
                    </a:lnTo>
                    <a:cubicBezTo>
                      <a:pt x="922440" y="0"/>
                      <a:pt x="946547" y="8426"/>
                      <a:pt x="961846" y="25279"/>
                    </a:cubicBezTo>
                    <a:cubicBezTo>
                      <a:pt x="977146" y="42131"/>
                      <a:pt x="984795" y="61316"/>
                      <a:pt x="984795" y="82833"/>
                    </a:cubicBezTo>
                    <a:cubicBezTo>
                      <a:pt x="984795" y="98600"/>
                      <a:pt x="980301" y="112924"/>
                      <a:pt x="971313" y="125807"/>
                    </a:cubicBezTo>
                    <a:cubicBezTo>
                      <a:pt x="962326" y="138690"/>
                      <a:pt x="950092" y="146028"/>
                      <a:pt x="934614" y="147821"/>
                    </a:cubicBezTo>
                    <a:cubicBezTo>
                      <a:pt x="973277" y="155011"/>
                      <a:pt x="992608" y="178281"/>
                      <a:pt x="992608" y="217630"/>
                    </a:cubicBezTo>
                    <a:cubicBezTo>
                      <a:pt x="992608" y="240782"/>
                      <a:pt x="985401" y="261569"/>
                      <a:pt x="970987" y="279993"/>
                    </a:cubicBezTo>
                    <a:cubicBezTo>
                      <a:pt x="956573" y="298416"/>
                      <a:pt x="926270" y="307628"/>
                      <a:pt x="880077" y="307628"/>
                    </a:cubicBezTo>
                    <a:lnTo>
                      <a:pt x="733424" y="307628"/>
                    </a:lnTo>
                    <a:close/>
                    <a:moveTo>
                      <a:pt x="0" y="0"/>
                    </a:moveTo>
                    <a:lnTo>
                      <a:pt x="127537" y="0"/>
                    </a:lnTo>
                    <a:lnTo>
                      <a:pt x="167288" y="158648"/>
                    </a:lnTo>
                    <a:lnTo>
                      <a:pt x="205236" y="0"/>
                    </a:lnTo>
                    <a:lnTo>
                      <a:pt x="333747" y="0"/>
                    </a:lnTo>
                    <a:lnTo>
                      <a:pt x="333747" y="307628"/>
                    </a:lnTo>
                    <a:lnTo>
                      <a:pt x="239538" y="307628"/>
                    </a:lnTo>
                    <a:lnTo>
                      <a:pt x="239538" y="94055"/>
                    </a:lnTo>
                    <a:lnTo>
                      <a:pt x="192169" y="307628"/>
                    </a:lnTo>
                    <a:lnTo>
                      <a:pt x="126878" y="307628"/>
                    </a:lnTo>
                    <a:lnTo>
                      <a:pt x="77911" y="94055"/>
                    </a:lnTo>
                    <a:lnTo>
                      <a:pt x="77911" y="307628"/>
                    </a:lnTo>
                    <a:lnTo>
                      <a:pt x="0" y="3076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747E8220-ED86-4D05-9B0E-03E13196442C}"/>
                  </a:ext>
                </a:extLst>
              </p:cNvPr>
              <p:cNvSpPr/>
              <p:nvPr/>
            </p:nvSpPr>
            <p:spPr>
              <a:xfrm>
                <a:off x="4162847" y="4709073"/>
                <a:ext cx="2041789" cy="154460"/>
              </a:xfrm>
              <a:custGeom>
                <a:avLst/>
                <a:gdLst/>
                <a:ahLst/>
                <a:cxnLst/>
                <a:rect l="l" t="t" r="r" b="b"/>
                <a:pathLst>
                  <a:path w="4420641" h="334417">
                    <a:moveTo>
                      <a:pt x="2911748" y="178817"/>
                    </a:moveTo>
                    <a:cubicBezTo>
                      <a:pt x="2896418" y="178817"/>
                      <a:pt x="2884996" y="184100"/>
                      <a:pt x="2877480" y="194667"/>
                    </a:cubicBezTo>
                    <a:cubicBezTo>
                      <a:pt x="2869964" y="205234"/>
                      <a:pt x="2866206" y="216694"/>
                      <a:pt x="2866206" y="229047"/>
                    </a:cubicBezTo>
                    <a:cubicBezTo>
                      <a:pt x="2866206" y="246311"/>
                      <a:pt x="2870634" y="259780"/>
                      <a:pt x="2879489" y="269453"/>
                    </a:cubicBezTo>
                    <a:cubicBezTo>
                      <a:pt x="2888345" y="279127"/>
                      <a:pt x="2899395" y="283964"/>
                      <a:pt x="2912641" y="283964"/>
                    </a:cubicBezTo>
                    <a:cubicBezTo>
                      <a:pt x="2925589" y="283964"/>
                      <a:pt x="2936304" y="279313"/>
                      <a:pt x="2944788" y="270011"/>
                    </a:cubicBezTo>
                    <a:cubicBezTo>
                      <a:pt x="2953271" y="260710"/>
                      <a:pt x="2957512" y="247278"/>
                      <a:pt x="2957512" y="229716"/>
                    </a:cubicBezTo>
                    <a:cubicBezTo>
                      <a:pt x="2957512" y="214387"/>
                      <a:pt x="2953196" y="202071"/>
                      <a:pt x="2944564" y="192770"/>
                    </a:cubicBezTo>
                    <a:cubicBezTo>
                      <a:pt x="2935932" y="183468"/>
                      <a:pt x="2924993" y="178817"/>
                      <a:pt x="2911748" y="178817"/>
                    </a:cubicBezTo>
                    <a:close/>
                    <a:moveTo>
                      <a:pt x="368573" y="178817"/>
                    </a:moveTo>
                    <a:cubicBezTo>
                      <a:pt x="353244" y="178817"/>
                      <a:pt x="341821" y="184100"/>
                      <a:pt x="334305" y="194667"/>
                    </a:cubicBezTo>
                    <a:cubicBezTo>
                      <a:pt x="326789" y="205234"/>
                      <a:pt x="323031" y="216694"/>
                      <a:pt x="323031" y="229047"/>
                    </a:cubicBezTo>
                    <a:cubicBezTo>
                      <a:pt x="323031" y="246311"/>
                      <a:pt x="327459" y="259780"/>
                      <a:pt x="336314" y="269453"/>
                    </a:cubicBezTo>
                    <a:cubicBezTo>
                      <a:pt x="345170" y="279127"/>
                      <a:pt x="356220" y="283964"/>
                      <a:pt x="369466" y="283964"/>
                    </a:cubicBezTo>
                    <a:cubicBezTo>
                      <a:pt x="382414" y="283964"/>
                      <a:pt x="393129" y="279313"/>
                      <a:pt x="401613" y="270011"/>
                    </a:cubicBezTo>
                    <a:cubicBezTo>
                      <a:pt x="410096" y="260710"/>
                      <a:pt x="414337" y="247278"/>
                      <a:pt x="414337" y="229716"/>
                    </a:cubicBezTo>
                    <a:cubicBezTo>
                      <a:pt x="414337" y="214387"/>
                      <a:pt x="410021" y="202071"/>
                      <a:pt x="401389" y="192770"/>
                    </a:cubicBezTo>
                    <a:cubicBezTo>
                      <a:pt x="392757" y="183468"/>
                      <a:pt x="381819" y="178817"/>
                      <a:pt x="368573" y="178817"/>
                    </a:cubicBezTo>
                    <a:close/>
                    <a:moveTo>
                      <a:pt x="3547318" y="162297"/>
                    </a:moveTo>
                    <a:cubicBezTo>
                      <a:pt x="3535263" y="162297"/>
                      <a:pt x="3525068" y="167022"/>
                      <a:pt x="3516734" y="176473"/>
                    </a:cubicBezTo>
                    <a:cubicBezTo>
                      <a:pt x="3508400" y="185924"/>
                      <a:pt x="3504233" y="199876"/>
                      <a:pt x="3504233" y="218331"/>
                    </a:cubicBezTo>
                    <a:cubicBezTo>
                      <a:pt x="3504233" y="238720"/>
                      <a:pt x="3508921" y="254459"/>
                      <a:pt x="3518297" y="265547"/>
                    </a:cubicBezTo>
                    <a:cubicBezTo>
                      <a:pt x="3527673" y="276634"/>
                      <a:pt x="3538389" y="282178"/>
                      <a:pt x="3550444" y="282178"/>
                    </a:cubicBezTo>
                    <a:cubicBezTo>
                      <a:pt x="3562052" y="282178"/>
                      <a:pt x="3571726" y="277639"/>
                      <a:pt x="3579465" y="268560"/>
                    </a:cubicBezTo>
                    <a:cubicBezTo>
                      <a:pt x="3587204" y="259482"/>
                      <a:pt x="3591074" y="244599"/>
                      <a:pt x="3591074" y="223912"/>
                    </a:cubicBezTo>
                    <a:cubicBezTo>
                      <a:pt x="3591074" y="202630"/>
                      <a:pt x="3586907" y="187040"/>
                      <a:pt x="3578572" y="177143"/>
                    </a:cubicBezTo>
                    <a:cubicBezTo>
                      <a:pt x="3570238" y="167246"/>
                      <a:pt x="3559820" y="162297"/>
                      <a:pt x="3547318" y="162297"/>
                    </a:cubicBezTo>
                    <a:close/>
                    <a:moveTo>
                      <a:pt x="889843" y="162297"/>
                    </a:moveTo>
                    <a:cubicBezTo>
                      <a:pt x="877788" y="162297"/>
                      <a:pt x="867594" y="167022"/>
                      <a:pt x="859259" y="176473"/>
                    </a:cubicBezTo>
                    <a:cubicBezTo>
                      <a:pt x="850925" y="185924"/>
                      <a:pt x="846758" y="199876"/>
                      <a:pt x="846758" y="218331"/>
                    </a:cubicBezTo>
                    <a:cubicBezTo>
                      <a:pt x="846758" y="238720"/>
                      <a:pt x="851446" y="254459"/>
                      <a:pt x="860822" y="265547"/>
                    </a:cubicBezTo>
                    <a:cubicBezTo>
                      <a:pt x="870198" y="276634"/>
                      <a:pt x="880914" y="282178"/>
                      <a:pt x="892969" y="282178"/>
                    </a:cubicBezTo>
                    <a:cubicBezTo>
                      <a:pt x="904577" y="282178"/>
                      <a:pt x="914251" y="277639"/>
                      <a:pt x="921990" y="268560"/>
                    </a:cubicBezTo>
                    <a:cubicBezTo>
                      <a:pt x="929729" y="259482"/>
                      <a:pt x="933599" y="244599"/>
                      <a:pt x="933599" y="223912"/>
                    </a:cubicBezTo>
                    <a:cubicBezTo>
                      <a:pt x="933599" y="202630"/>
                      <a:pt x="929432" y="187040"/>
                      <a:pt x="921097" y="177143"/>
                    </a:cubicBezTo>
                    <a:cubicBezTo>
                      <a:pt x="912763" y="167246"/>
                      <a:pt x="902345" y="162297"/>
                      <a:pt x="889843" y="162297"/>
                    </a:cubicBezTo>
                    <a:close/>
                    <a:moveTo>
                      <a:pt x="4071267" y="95771"/>
                    </a:moveTo>
                    <a:lnTo>
                      <a:pt x="3996035" y="207615"/>
                    </a:lnTo>
                    <a:lnTo>
                      <a:pt x="4071267" y="207615"/>
                    </a:lnTo>
                    <a:close/>
                    <a:moveTo>
                      <a:pt x="1528093" y="95771"/>
                    </a:moveTo>
                    <a:lnTo>
                      <a:pt x="1452860" y="207615"/>
                    </a:lnTo>
                    <a:lnTo>
                      <a:pt x="1528093" y="207615"/>
                    </a:lnTo>
                    <a:close/>
                    <a:moveTo>
                      <a:pt x="2645197" y="52015"/>
                    </a:moveTo>
                    <a:cubicBezTo>
                      <a:pt x="2633588" y="52015"/>
                      <a:pt x="2623951" y="56592"/>
                      <a:pt x="2616287" y="65745"/>
                    </a:cubicBezTo>
                    <a:cubicBezTo>
                      <a:pt x="2608622" y="74898"/>
                      <a:pt x="2604790" y="89892"/>
                      <a:pt x="2604790" y="110728"/>
                    </a:cubicBezTo>
                    <a:cubicBezTo>
                      <a:pt x="2604790" y="131862"/>
                      <a:pt x="2608957" y="147377"/>
                      <a:pt x="2617291" y="157274"/>
                    </a:cubicBezTo>
                    <a:cubicBezTo>
                      <a:pt x="2625626" y="167171"/>
                      <a:pt x="2636044" y="172120"/>
                      <a:pt x="2648545" y="172120"/>
                    </a:cubicBezTo>
                    <a:cubicBezTo>
                      <a:pt x="2660600" y="172120"/>
                      <a:pt x="2670758" y="167357"/>
                      <a:pt x="2679018" y="157832"/>
                    </a:cubicBezTo>
                    <a:cubicBezTo>
                      <a:pt x="2687278" y="148307"/>
                      <a:pt x="2691408" y="134317"/>
                      <a:pt x="2691408" y="115863"/>
                    </a:cubicBezTo>
                    <a:cubicBezTo>
                      <a:pt x="2691408" y="95622"/>
                      <a:pt x="2686757" y="79921"/>
                      <a:pt x="2677455" y="68759"/>
                    </a:cubicBezTo>
                    <a:cubicBezTo>
                      <a:pt x="2668153" y="57597"/>
                      <a:pt x="2657401" y="52015"/>
                      <a:pt x="2645197" y="52015"/>
                    </a:cubicBezTo>
                    <a:close/>
                    <a:moveTo>
                      <a:pt x="102022" y="52015"/>
                    </a:moveTo>
                    <a:cubicBezTo>
                      <a:pt x="90413" y="52015"/>
                      <a:pt x="80776" y="56592"/>
                      <a:pt x="73112" y="65745"/>
                    </a:cubicBezTo>
                    <a:cubicBezTo>
                      <a:pt x="65447" y="74898"/>
                      <a:pt x="61615" y="89892"/>
                      <a:pt x="61615" y="110728"/>
                    </a:cubicBezTo>
                    <a:cubicBezTo>
                      <a:pt x="61615" y="131862"/>
                      <a:pt x="65782" y="147377"/>
                      <a:pt x="74116" y="157274"/>
                    </a:cubicBezTo>
                    <a:cubicBezTo>
                      <a:pt x="82451" y="167171"/>
                      <a:pt x="92869" y="172120"/>
                      <a:pt x="105370" y="172120"/>
                    </a:cubicBezTo>
                    <a:cubicBezTo>
                      <a:pt x="117425" y="172120"/>
                      <a:pt x="127583" y="167357"/>
                      <a:pt x="135843" y="157832"/>
                    </a:cubicBezTo>
                    <a:cubicBezTo>
                      <a:pt x="144103" y="148307"/>
                      <a:pt x="148233" y="134317"/>
                      <a:pt x="148233" y="115863"/>
                    </a:cubicBezTo>
                    <a:cubicBezTo>
                      <a:pt x="148233" y="95622"/>
                      <a:pt x="143582" y="79921"/>
                      <a:pt x="134280" y="68759"/>
                    </a:cubicBezTo>
                    <a:cubicBezTo>
                      <a:pt x="124978" y="57597"/>
                      <a:pt x="114226" y="52015"/>
                      <a:pt x="102022" y="52015"/>
                    </a:cubicBezTo>
                    <a:close/>
                    <a:moveTo>
                      <a:pt x="2911525" y="49783"/>
                    </a:moveTo>
                    <a:cubicBezTo>
                      <a:pt x="2899469" y="49783"/>
                      <a:pt x="2889870" y="53355"/>
                      <a:pt x="2882726" y="60499"/>
                    </a:cubicBezTo>
                    <a:cubicBezTo>
                      <a:pt x="2875583" y="67642"/>
                      <a:pt x="2872011" y="77093"/>
                      <a:pt x="2872011" y="88850"/>
                    </a:cubicBezTo>
                    <a:cubicBezTo>
                      <a:pt x="2872011" y="101352"/>
                      <a:pt x="2875545" y="111100"/>
                      <a:pt x="2882615" y="118095"/>
                    </a:cubicBezTo>
                    <a:cubicBezTo>
                      <a:pt x="2889684" y="125090"/>
                      <a:pt x="2899097" y="128588"/>
                      <a:pt x="2910855" y="128588"/>
                    </a:cubicBezTo>
                    <a:cubicBezTo>
                      <a:pt x="2922761" y="128588"/>
                      <a:pt x="2932286" y="125053"/>
                      <a:pt x="2939430" y="117984"/>
                    </a:cubicBezTo>
                    <a:cubicBezTo>
                      <a:pt x="2946574" y="110914"/>
                      <a:pt x="2950145" y="101129"/>
                      <a:pt x="2950145" y="88627"/>
                    </a:cubicBezTo>
                    <a:cubicBezTo>
                      <a:pt x="2950145" y="76870"/>
                      <a:pt x="2946611" y="67456"/>
                      <a:pt x="2939541" y="60387"/>
                    </a:cubicBezTo>
                    <a:cubicBezTo>
                      <a:pt x="2932472" y="53318"/>
                      <a:pt x="2923133" y="49783"/>
                      <a:pt x="2911525" y="49783"/>
                    </a:cubicBezTo>
                    <a:close/>
                    <a:moveTo>
                      <a:pt x="368350" y="49783"/>
                    </a:moveTo>
                    <a:cubicBezTo>
                      <a:pt x="356294" y="49783"/>
                      <a:pt x="346695" y="53355"/>
                      <a:pt x="339551" y="60499"/>
                    </a:cubicBezTo>
                    <a:cubicBezTo>
                      <a:pt x="332408" y="67642"/>
                      <a:pt x="328836" y="77093"/>
                      <a:pt x="328836" y="88850"/>
                    </a:cubicBezTo>
                    <a:cubicBezTo>
                      <a:pt x="328836" y="101352"/>
                      <a:pt x="332370" y="111100"/>
                      <a:pt x="339440" y="118095"/>
                    </a:cubicBezTo>
                    <a:cubicBezTo>
                      <a:pt x="346509" y="125090"/>
                      <a:pt x="355922" y="128588"/>
                      <a:pt x="367680" y="128588"/>
                    </a:cubicBezTo>
                    <a:cubicBezTo>
                      <a:pt x="379586" y="128588"/>
                      <a:pt x="389111" y="125053"/>
                      <a:pt x="396255" y="117984"/>
                    </a:cubicBezTo>
                    <a:cubicBezTo>
                      <a:pt x="403399" y="110914"/>
                      <a:pt x="406971" y="101129"/>
                      <a:pt x="406971" y="88627"/>
                    </a:cubicBezTo>
                    <a:cubicBezTo>
                      <a:pt x="406971" y="76870"/>
                      <a:pt x="403436" y="67456"/>
                      <a:pt x="396366" y="60387"/>
                    </a:cubicBezTo>
                    <a:cubicBezTo>
                      <a:pt x="389297" y="53318"/>
                      <a:pt x="379958" y="49783"/>
                      <a:pt x="368350" y="49783"/>
                    </a:cubicBezTo>
                    <a:close/>
                    <a:moveTo>
                      <a:pt x="3731716" y="5804"/>
                    </a:moveTo>
                    <a:lnTo>
                      <a:pt x="3897585" y="5804"/>
                    </a:lnTo>
                    <a:lnTo>
                      <a:pt x="3897585" y="64517"/>
                    </a:lnTo>
                    <a:lnTo>
                      <a:pt x="3779267" y="64517"/>
                    </a:lnTo>
                    <a:lnTo>
                      <a:pt x="3769444" y="120104"/>
                    </a:lnTo>
                    <a:cubicBezTo>
                      <a:pt x="3783434" y="113109"/>
                      <a:pt x="3797722" y="109612"/>
                      <a:pt x="3812307" y="109612"/>
                    </a:cubicBezTo>
                    <a:cubicBezTo>
                      <a:pt x="3840138" y="109612"/>
                      <a:pt x="3863727" y="119732"/>
                      <a:pt x="3883075" y="139973"/>
                    </a:cubicBezTo>
                    <a:cubicBezTo>
                      <a:pt x="3902422" y="160214"/>
                      <a:pt x="3912096" y="186482"/>
                      <a:pt x="3912096" y="218777"/>
                    </a:cubicBezTo>
                    <a:cubicBezTo>
                      <a:pt x="3912096" y="245715"/>
                      <a:pt x="3904283" y="269751"/>
                      <a:pt x="3888655" y="290885"/>
                    </a:cubicBezTo>
                    <a:cubicBezTo>
                      <a:pt x="3867373" y="319757"/>
                      <a:pt x="3837831" y="334194"/>
                      <a:pt x="3800028" y="334194"/>
                    </a:cubicBezTo>
                    <a:cubicBezTo>
                      <a:pt x="3769816" y="334194"/>
                      <a:pt x="3745185" y="326082"/>
                      <a:pt x="3726135" y="309860"/>
                    </a:cubicBezTo>
                    <a:cubicBezTo>
                      <a:pt x="3707085" y="293638"/>
                      <a:pt x="3695700" y="271835"/>
                      <a:pt x="3691979" y="244450"/>
                    </a:cubicBezTo>
                    <a:lnTo>
                      <a:pt x="3754487" y="237976"/>
                    </a:lnTo>
                    <a:cubicBezTo>
                      <a:pt x="3756273" y="252115"/>
                      <a:pt x="3761556" y="263314"/>
                      <a:pt x="3770337" y="271574"/>
                    </a:cubicBezTo>
                    <a:cubicBezTo>
                      <a:pt x="3779118" y="279834"/>
                      <a:pt x="3789238" y="283964"/>
                      <a:pt x="3800698" y="283964"/>
                    </a:cubicBezTo>
                    <a:cubicBezTo>
                      <a:pt x="3813795" y="283964"/>
                      <a:pt x="3824883" y="278643"/>
                      <a:pt x="3833961" y="268002"/>
                    </a:cubicBezTo>
                    <a:cubicBezTo>
                      <a:pt x="3843040" y="257361"/>
                      <a:pt x="3847579" y="241325"/>
                      <a:pt x="3847579" y="219894"/>
                    </a:cubicBezTo>
                    <a:cubicBezTo>
                      <a:pt x="3847579" y="199802"/>
                      <a:pt x="3843077" y="184733"/>
                      <a:pt x="3834073" y="174687"/>
                    </a:cubicBezTo>
                    <a:cubicBezTo>
                      <a:pt x="3825069" y="164641"/>
                      <a:pt x="3813349" y="159618"/>
                      <a:pt x="3798912" y="159618"/>
                    </a:cubicBezTo>
                    <a:cubicBezTo>
                      <a:pt x="3780904" y="159618"/>
                      <a:pt x="3764756" y="167581"/>
                      <a:pt x="3750469" y="183505"/>
                    </a:cubicBezTo>
                    <a:lnTo>
                      <a:pt x="3699569" y="176138"/>
                    </a:lnTo>
                    <a:close/>
                    <a:moveTo>
                      <a:pt x="3062436" y="5804"/>
                    </a:moveTo>
                    <a:lnTo>
                      <a:pt x="3276972" y="5804"/>
                    </a:lnTo>
                    <a:lnTo>
                      <a:pt x="3276972" y="51346"/>
                    </a:lnTo>
                    <a:cubicBezTo>
                      <a:pt x="3259261" y="68759"/>
                      <a:pt x="3241253" y="93762"/>
                      <a:pt x="3222947" y="126355"/>
                    </a:cubicBezTo>
                    <a:cubicBezTo>
                      <a:pt x="3204642" y="158948"/>
                      <a:pt x="3190689" y="193588"/>
                      <a:pt x="3181089" y="230274"/>
                    </a:cubicBezTo>
                    <a:cubicBezTo>
                      <a:pt x="3171490" y="266960"/>
                      <a:pt x="3166765" y="299740"/>
                      <a:pt x="3166914" y="328613"/>
                    </a:cubicBezTo>
                    <a:lnTo>
                      <a:pt x="3106415" y="328613"/>
                    </a:lnTo>
                    <a:cubicBezTo>
                      <a:pt x="3107457" y="283369"/>
                      <a:pt x="3116796" y="237232"/>
                      <a:pt x="3134432" y="190202"/>
                    </a:cubicBezTo>
                    <a:cubicBezTo>
                      <a:pt x="3152068" y="143173"/>
                      <a:pt x="3175620" y="101129"/>
                      <a:pt x="3205088" y="64071"/>
                    </a:cubicBezTo>
                    <a:lnTo>
                      <a:pt x="3062436" y="64071"/>
                    </a:lnTo>
                    <a:close/>
                    <a:moveTo>
                      <a:pt x="1188541" y="5804"/>
                    </a:moveTo>
                    <a:lnTo>
                      <a:pt x="1354410" y="5804"/>
                    </a:lnTo>
                    <a:lnTo>
                      <a:pt x="1354410" y="64517"/>
                    </a:lnTo>
                    <a:lnTo>
                      <a:pt x="1236092" y="64517"/>
                    </a:lnTo>
                    <a:lnTo>
                      <a:pt x="1226269" y="120104"/>
                    </a:lnTo>
                    <a:cubicBezTo>
                      <a:pt x="1240259" y="113109"/>
                      <a:pt x="1254547" y="109612"/>
                      <a:pt x="1269132" y="109612"/>
                    </a:cubicBezTo>
                    <a:cubicBezTo>
                      <a:pt x="1296963" y="109612"/>
                      <a:pt x="1320552" y="119732"/>
                      <a:pt x="1339900" y="139973"/>
                    </a:cubicBezTo>
                    <a:cubicBezTo>
                      <a:pt x="1359247" y="160214"/>
                      <a:pt x="1368921" y="186482"/>
                      <a:pt x="1368921" y="218777"/>
                    </a:cubicBezTo>
                    <a:cubicBezTo>
                      <a:pt x="1368921" y="245715"/>
                      <a:pt x="1361108" y="269751"/>
                      <a:pt x="1345481" y="290885"/>
                    </a:cubicBezTo>
                    <a:cubicBezTo>
                      <a:pt x="1324198" y="319757"/>
                      <a:pt x="1294656" y="334194"/>
                      <a:pt x="1256854" y="334194"/>
                    </a:cubicBezTo>
                    <a:cubicBezTo>
                      <a:pt x="1226641" y="334194"/>
                      <a:pt x="1202010" y="326082"/>
                      <a:pt x="1182960" y="309860"/>
                    </a:cubicBezTo>
                    <a:cubicBezTo>
                      <a:pt x="1163910" y="293638"/>
                      <a:pt x="1152525" y="271835"/>
                      <a:pt x="1148804" y="244450"/>
                    </a:cubicBezTo>
                    <a:lnTo>
                      <a:pt x="1211312" y="237976"/>
                    </a:lnTo>
                    <a:cubicBezTo>
                      <a:pt x="1213098" y="252115"/>
                      <a:pt x="1218381" y="263314"/>
                      <a:pt x="1227162" y="271574"/>
                    </a:cubicBezTo>
                    <a:cubicBezTo>
                      <a:pt x="1235943" y="279834"/>
                      <a:pt x="1246063" y="283964"/>
                      <a:pt x="1257523" y="283964"/>
                    </a:cubicBezTo>
                    <a:cubicBezTo>
                      <a:pt x="1270620" y="283964"/>
                      <a:pt x="1281708" y="278643"/>
                      <a:pt x="1290786" y="268002"/>
                    </a:cubicBezTo>
                    <a:cubicBezTo>
                      <a:pt x="1299865" y="257361"/>
                      <a:pt x="1304404" y="241325"/>
                      <a:pt x="1304404" y="219894"/>
                    </a:cubicBezTo>
                    <a:cubicBezTo>
                      <a:pt x="1304404" y="199802"/>
                      <a:pt x="1299902" y="184733"/>
                      <a:pt x="1290898" y="174687"/>
                    </a:cubicBezTo>
                    <a:cubicBezTo>
                      <a:pt x="1281894" y="164641"/>
                      <a:pt x="1270174" y="159618"/>
                      <a:pt x="1255737" y="159618"/>
                    </a:cubicBezTo>
                    <a:cubicBezTo>
                      <a:pt x="1237729" y="159618"/>
                      <a:pt x="1221581" y="167581"/>
                      <a:pt x="1207294" y="183505"/>
                    </a:cubicBezTo>
                    <a:lnTo>
                      <a:pt x="1156395" y="176138"/>
                    </a:lnTo>
                    <a:close/>
                    <a:moveTo>
                      <a:pt x="519261" y="5804"/>
                    </a:moveTo>
                    <a:lnTo>
                      <a:pt x="733797" y="5804"/>
                    </a:lnTo>
                    <a:lnTo>
                      <a:pt x="733797" y="51346"/>
                    </a:lnTo>
                    <a:cubicBezTo>
                      <a:pt x="716086" y="68759"/>
                      <a:pt x="698078" y="93762"/>
                      <a:pt x="679772" y="126355"/>
                    </a:cubicBezTo>
                    <a:cubicBezTo>
                      <a:pt x="661467" y="158948"/>
                      <a:pt x="647514" y="193588"/>
                      <a:pt x="637914" y="230274"/>
                    </a:cubicBezTo>
                    <a:cubicBezTo>
                      <a:pt x="628315" y="266960"/>
                      <a:pt x="623590" y="299740"/>
                      <a:pt x="623739" y="328613"/>
                    </a:cubicBezTo>
                    <a:lnTo>
                      <a:pt x="563240" y="328613"/>
                    </a:lnTo>
                    <a:cubicBezTo>
                      <a:pt x="564282" y="283369"/>
                      <a:pt x="573621" y="237232"/>
                      <a:pt x="591257" y="190202"/>
                    </a:cubicBezTo>
                    <a:cubicBezTo>
                      <a:pt x="608893" y="143173"/>
                      <a:pt x="632445" y="101129"/>
                      <a:pt x="661913" y="64071"/>
                    </a:cubicBezTo>
                    <a:lnTo>
                      <a:pt x="519261" y="64071"/>
                    </a:lnTo>
                    <a:close/>
                    <a:moveTo>
                      <a:pt x="4308797" y="0"/>
                    </a:moveTo>
                    <a:cubicBezTo>
                      <a:pt x="4339605" y="0"/>
                      <a:pt x="4364310" y="9823"/>
                      <a:pt x="4382913" y="29468"/>
                    </a:cubicBezTo>
                    <a:cubicBezTo>
                      <a:pt x="4398243" y="45541"/>
                      <a:pt x="4405907" y="63698"/>
                      <a:pt x="4405907" y="83939"/>
                    </a:cubicBezTo>
                    <a:cubicBezTo>
                      <a:pt x="4405907" y="112663"/>
                      <a:pt x="4390206" y="135582"/>
                      <a:pt x="4358803" y="152698"/>
                    </a:cubicBezTo>
                    <a:cubicBezTo>
                      <a:pt x="4377556" y="156716"/>
                      <a:pt x="4392551" y="165720"/>
                      <a:pt x="4403787" y="179710"/>
                    </a:cubicBezTo>
                    <a:cubicBezTo>
                      <a:pt x="4415023" y="193700"/>
                      <a:pt x="4420641" y="210592"/>
                      <a:pt x="4420641" y="230386"/>
                    </a:cubicBezTo>
                    <a:cubicBezTo>
                      <a:pt x="4420641" y="259110"/>
                      <a:pt x="4410149" y="283592"/>
                      <a:pt x="4389165" y="303833"/>
                    </a:cubicBezTo>
                    <a:cubicBezTo>
                      <a:pt x="4368179" y="324073"/>
                      <a:pt x="4342061" y="334194"/>
                      <a:pt x="4310807" y="334194"/>
                    </a:cubicBezTo>
                    <a:cubicBezTo>
                      <a:pt x="4281189" y="334194"/>
                      <a:pt x="4256633" y="325673"/>
                      <a:pt x="4237137" y="308632"/>
                    </a:cubicBezTo>
                    <a:cubicBezTo>
                      <a:pt x="4217640" y="291592"/>
                      <a:pt x="4206329" y="269305"/>
                      <a:pt x="4203203" y="241771"/>
                    </a:cubicBezTo>
                    <a:lnTo>
                      <a:pt x="4263925" y="234404"/>
                    </a:lnTo>
                    <a:cubicBezTo>
                      <a:pt x="4265861" y="249882"/>
                      <a:pt x="4271069" y="261714"/>
                      <a:pt x="4279553" y="269900"/>
                    </a:cubicBezTo>
                    <a:cubicBezTo>
                      <a:pt x="4288035" y="278085"/>
                      <a:pt x="4298305" y="282178"/>
                      <a:pt x="4310360" y="282178"/>
                    </a:cubicBezTo>
                    <a:cubicBezTo>
                      <a:pt x="4323308" y="282178"/>
                      <a:pt x="4334209" y="277267"/>
                      <a:pt x="4343065" y="267444"/>
                    </a:cubicBezTo>
                    <a:cubicBezTo>
                      <a:pt x="4351920" y="257622"/>
                      <a:pt x="4356348" y="244376"/>
                      <a:pt x="4356348" y="227707"/>
                    </a:cubicBezTo>
                    <a:cubicBezTo>
                      <a:pt x="4356348" y="211931"/>
                      <a:pt x="4352106" y="199430"/>
                      <a:pt x="4343623" y="190202"/>
                    </a:cubicBezTo>
                    <a:cubicBezTo>
                      <a:pt x="4335140" y="180975"/>
                      <a:pt x="4324797" y="176361"/>
                      <a:pt x="4312593" y="176361"/>
                    </a:cubicBezTo>
                    <a:cubicBezTo>
                      <a:pt x="4304555" y="176361"/>
                      <a:pt x="4294956" y="177924"/>
                      <a:pt x="4283794" y="181049"/>
                    </a:cubicBezTo>
                    <a:lnTo>
                      <a:pt x="4290715" y="129927"/>
                    </a:lnTo>
                    <a:cubicBezTo>
                      <a:pt x="4307681" y="130373"/>
                      <a:pt x="4320629" y="126690"/>
                      <a:pt x="4329559" y="118877"/>
                    </a:cubicBezTo>
                    <a:cubicBezTo>
                      <a:pt x="4338489" y="111063"/>
                      <a:pt x="4342953" y="100682"/>
                      <a:pt x="4342953" y="87734"/>
                    </a:cubicBezTo>
                    <a:cubicBezTo>
                      <a:pt x="4342953" y="76721"/>
                      <a:pt x="4339679" y="67940"/>
                      <a:pt x="4333131" y="61392"/>
                    </a:cubicBezTo>
                    <a:cubicBezTo>
                      <a:pt x="4326582" y="54843"/>
                      <a:pt x="4317876" y="51569"/>
                      <a:pt x="4307011" y="51569"/>
                    </a:cubicBezTo>
                    <a:cubicBezTo>
                      <a:pt x="4296295" y="51569"/>
                      <a:pt x="4287143" y="55290"/>
                      <a:pt x="4279553" y="62731"/>
                    </a:cubicBezTo>
                    <a:cubicBezTo>
                      <a:pt x="4271963" y="70172"/>
                      <a:pt x="4267349" y="81037"/>
                      <a:pt x="4265711" y="95324"/>
                    </a:cubicBezTo>
                    <a:lnTo>
                      <a:pt x="4207892" y="85502"/>
                    </a:lnTo>
                    <a:cubicBezTo>
                      <a:pt x="4211910" y="65708"/>
                      <a:pt x="4217975" y="49895"/>
                      <a:pt x="4226086" y="38063"/>
                    </a:cubicBezTo>
                    <a:cubicBezTo>
                      <a:pt x="4234197" y="26231"/>
                      <a:pt x="4245508" y="16929"/>
                      <a:pt x="4260019" y="10158"/>
                    </a:cubicBezTo>
                    <a:cubicBezTo>
                      <a:pt x="4274529" y="3386"/>
                      <a:pt x="4290789" y="0"/>
                      <a:pt x="4308797" y="0"/>
                    </a:cubicBezTo>
                    <a:close/>
                    <a:moveTo>
                      <a:pt x="4079304" y="0"/>
                    </a:moveTo>
                    <a:lnTo>
                      <a:pt x="4131989" y="0"/>
                    </a:lnTo>
                    <a:lnTo>
                      <a:pt x="4131989" y="207615"/>
                    </a:lnTo>
                    <a:lnTo>
                      <a:pt x="4172619" y="207615"/>
                    </a:lnTo>
                    <a:lnTo>
                      <a:pt x="4172619" y="262756"/>
                    </a:lnTo>
                    <a:lnTo>
                      <a:pt x="4131989" y="262756"/>
                    </a:lnTo>
                    <a:lnTo>
                      <a:pt x="4131989" y="328613"/>
                    </a:lnTo>
                    <a:lnTo>
                      <a:pt x="4071267" y="328613"/>
                    </a:lnTo>
                    <a:lnTo>
                      <a:pt x="4071267" y="262756"/>
                    </a:lnTo>
                    <a:lnTo>
                      <a:pt x="3937322" y="262756"/>
                    </a:lnTo>
                    <a:lnTo>
                      <a:pt x="3937322" y="207839"/>
                    </a:lnTo>
                    <a:close/>
                    <a:moveTo>
                      <a:pt x="3553569" y="0"/>
                    </a:moveTo>
                    <a:cubicBezTo>
                      <a:pt x="3578423" y="0"/>
                      <a:pt x="3598999" y="6958"/>
                      <a:pt x="3615296" y="20873"/>
                    </a:cubicBezTo>
                    <a:cubicBezTo>
                      <a:pt x="3631592" y="34789"/>
                      <a:pt x="3641973" y="54992"/>
                      <a:pt x="3646438" y="81483"/>
                    </a:cubicBezTo>
                    <a:lnTo>
                      <a:pt x="3585716" y="88181"/>
                    </a:lnTo>
                    <a:cubicBezTo>
                      <a:pt x="3584228" y="75679"/>
                      <a:pt x="3580358" y="66452"/>
                      <a:pt x="3574107" y="60499"/>
                    </a:cubicBezTo>
                    <a:cubicBezTo>
                      <a:pt x="3567857" y="54546"/>
                      <a:pt x="3559745" y="51569"/>
                      <a:pt x="3549774" y="51569"/>
                    </a:cubicBezTo>
                    <a:cubicBezTo>
                      <a:pt x="3536528" y="51569"/>
                      <a:pt x="3525329" y="57522"/>
                      <a:pt x="3516176" y="69428"/>
                    </a:cubicBezTo>
                    <a:cubicBezTo>
                      <a:pt x="3507023" y="81335"/>
                      <a:pt x="3501256" y="106114"/>
                      <a:pt x="3498875" y="143768"/>
                    </a:cubicBezTo>
                    <a:cubicBezTo>
                      <a:pt x="3514502" y="125313"/>
                      <a:pt x="3533924" y="116086"/>
                      <a:pt x="3557141" y="116086"/>
                    </a:cubicBezTo>
                    <a:cubicBezTo>
                      <a:pt x="3583335" y="116086"/>
                      <a:pt x="3605771" y="126057"/>
                      <a:pt x="3624448" y="146000"/>
                    </a:cubicBezTo>
                    <a:cubicBezTo>
                      <a:pt x="3643126" y="165943"/>
                      <a:pt x="3652465" y="191691"/>
                      <a:pt x="3652465" y="223242"/>
                    </a:cubicBezTo>
                    <a:cubicBezTo>
                      <a:pt x="3652465" y="256729"/>
                      <a:pt x="3642643" y="283592"/>
                      <a:pt x="3622997" y="303833"/>
                    </a:cubicBezTo>
                    <a:cubicBezTo>
                      <a:pt x="3603352" y="324073"/>
                      <a:pt x="3578126" y="334194"/>
                      <a:pt x="3547318" y="334194"/>
                    </a:cubicBezTo>
                    <a:cubicBezTo>
                      <a:pt x="3514278" y="334194"/>
                      <a:pt x="3487117" y="321357"/>
                      <a:pt x="3465835" y="295684"/>
                    </a:cubicBezTo>
                    <a:cubicBezTo>
                      <a:pt x="3444552" y="270011"/>
                      <a:pt x="3433911" y="227930"/>
                      <a:pt x="3433911" y="169441"/>
                    </a:cubicBezTo>
                    <a:cubicBezTo>
                      <a:pt x="3433911" y="109463"/>
                      <a:pt x="3444999" y="66229"/>
                      <a:pt x="3467174" y="39737"/>
                    </a:cubicBezTo>
                    <a:cubicBezTo>
                      <a:pt x="3489350" y="13246"/>
                      <a:pt x="3518148" y="0"/>
                      <a:pt x="3553569" y="0"/>
                    </a:cubicBezTo>
                    <a:close/>
                    <a:moveTo>
                      <a:pt x="2910855" y="0"/>
                    </a:moveTo>
                    <a:cubicBezTo>
                      <a:pt x="2941960" y="0"/>
                      <a:pt x="2966107" y="7962"/>
                      <a:pt x="2983297" y="23887"/>
                    </a:cubicBezTo>
                    <a:cubicBezTo>
                      <a:pt x="3000487" y="39812"/>
                      <a:pt x="3009081" y="59978"/>
                      <a:pt x="3009081" y="84386"/>
                    </a:cubicBezTo>
                    <a:cubicBezTo>
                      <a:pt x="3009081" y="99566"/>
                      <a:pt x="3005137" y="113072"/>
                      <a:pt x="2997250" y="124904"/>
                    </a:cubicBezTo>
                    <a:cubicBezTo>
                      <a:pt x="2989362" y="136736"/>
                      <a:pt x="2978274" y="145777"/>
                      <a:pt x="2963986" y="152028"/>
                    </a:cubicBezTo>
                    <a:cubicBezTo>
                      <a:pt x="2982143" y="159321"/>
                      <a:pt x="2995947" y="169962"/>
                      <a:pt x="3005398" y="183952"/>
                    </a:cubicBezTo>
                    <a:cubicBezTo>
                      <a:pt x="3014848" y="197941"/>
                      <a:pt x="3019574" y="214089"/>
                      <a:pt x="3019574" y="232395"/>
                    </a:cubicBezTo>
                    <a:cubicBezTo>
                      <a:pt x="3019574" y="262607"/>
                      <a:pt x="3009937" y="287164"/>
                      <a:pt x="2990664" y="306065"/>
                    </a:cubicBezTo>
                    <a:cubicBezTo>
                      <a:pt x="2971391" y="324966"/>
                      <a:pt x="2945755" y="334417"/>
                      <a:pt x="2913757" y="334417"/>
                    </a:cubicBezTo>
                    <a:cubicBezTo>
                      <a:pt x="2883991" y="334417"/>
                      <a:pt x="2859211" y="326603"/>
                      <a:pt x="2839417" y="310976"/>
                    </a:cubicBezTo>
                    <a:cubicBezTo>
                      <a:pt x="2816051" y="292522"/>
                      <a:pt x="2804368" y="267221"/>
                      <a:pt x="2804368" y="235074"/>
                    </a:cubicBezTo>
                    <a:cubicBezTo>
                      <a:pt x="2804368" y="217364"/>
                      <a:pt x="2808759" y="201104"/>
                      <a:pt x="2817540" y="186296"/>
                    </a:cubicBezTo>
                    <a:cubicBezTo>
                      <a:pt x="2826320" y="171487"/>
                      <a:pt x="2840161" y="160065"/>
                      <a:pt x="2859063" y="152028"/>
                    </a:cubicBezTo>
                    <a:cubicBezTo>
                      <a:pt x="2842840" y="145182"/>
                      <a:pt x="2831046" y="135768"/>
                      <a:pt x="2823679" y="123788"/>
                    </a:cubicBezTo>
                    <a:cubicBezTo>
                      <a:pt x="2816312" y="111807"/>
                      <a:pt x="2812628" y="98673"/>
                      <a:pt x="2812628" y="84386"/>
                    </a:cubicBezTo>
                    <a:cubicBezTo>
                      <a:pt x="2812628" y="59978"/>
                      <a:pt x="2821149" y="39812"/>
                      <a:pt x="2838189" y="23887"/>
                    </a:cubicBezTo>
                    <a:cubicBezTo>
                      <a:pt x="2855230" y="7962"/>
                      <a:pt x="2879452" y="0"/>
                      <a:pt x="2910855" y="0"/>
                    </a:cubicBezTo>
                    <a:close/>
                    <a:moveTo>
                      <a:pt x="2648099" y="0"/>
                    </a:moveTo>
                    <a:cubicBezTo>
                      <a:pt x="2681287" y="0"/>
                      <a:pt x="2708523" y="12836"/>
                      <a:pt x="2729805" y="38509"/>
                    </a:cubicBezTo>
                    <a:cubicBezTo>
                      <a:pt x="2751088" y="64182"/>
                      <a:pt x="2761729" y="106412"/>
                      <a:pt x="2761729" y="165199"/>
                    </a:cubicBezTo>
                    <a:cubicBezTo>
                      <a:pt x="2761729" y="225028"/>
                      <a:pt x="2750641" y="268188"/>
                      <a:pt x="2728466" y="294680"/>
                    </a:cubicBezTo>
                    <a:cubicBezTo>
                      <a:pt x="2706291" y="321171"/>
                      <a:pt x="2677418" y="334417"/>
                      <a:pt x="2641848" y="334417"/>
                    </a:cubicBezTo>
                    <a:cubicBezTo>
                      <a:pt x="2616250" y="334417"/>
                      <a:pt x="2595562" y="327608"/>
                      <a:pt x="2579787" y="313990"/>
                    </a:cubicBezTo>
                    <a:cubicBezTo>
                      <a:pt x="2564011" y="300372"/>
                      <a:pt x="2553891" y="280020"/>
                      <a:pt x="2549426" y="252933"/>
                    </a:cubicBezTo>
                    <a:lnTo>
                      <a:pt x="2610148" y="246236"/>
                    </a:lnTo>
                    <a:cubicBezTo>
                      <a:pt x="2611636" y="258589"/>
                      <a:pt x="2615505" y="267742"/>
                      <a:pt x="2621756" y="273695"/>
                    </a:cubicBezTo>
                    <a:cubicBezTo>
                      <a:pt x="2628007" y="279648"/>
                      <a:pt x="2636267" y="282625"/>
                      <a:pt x="2646536" y="282625"/>
                    </a:cubicBezTo>
                    <a:cubicBezTo>
                      <a:pt x="2659484" y="282625"/>
                      <a:pt x="2670497" y="276672"/>
                      <a:pt x="2679576" y="264765"/>
                    </a:cubicBezTo>
                    <a:cubicBezTo>
                      <a:pt x="2688654" y="252859"/>
                      <a:pt x="2694459" y="228154"/>
                      <a:pt x="2696989" y="190649"/>
                    </a:cubicBezTo>
                    <a:cubicBezTo>
                      <a:pt x="2681213" y="208955"/>
                      <a:pt x="2661493" y="218108"/>
                      <a:pt x="2637830" y="218108"/>
                    </a:cubicBezTo>
                    <a:cubicBezTo>
                      <a:pt x="2612082" y="218108"/>
                      <a:pt x="2589870" y="208173"/>
                      <a:pt x="2571192" y="188305"/>
                    </a:cubicBezTo>
                    <a:cubicBezTo>
                      <a:pt x="2552514" y="168436"/>
                      <a:pt x="2543175" y="142577"/>
                      <a:pt x="2543175" y="110728"/>
                    </a:cubicBezTo>
                    <a:cubicBezTo>
                      <a:pt x="2543175" y="77539"/>
                      <a:pt x="2553035" y="50788"/>
                      <a:pt x="2572755" y="30473"/>
                    </a:cubicBezTo>
                    <a:cubicBezTo>
                      <a:pt x="2592474" y="10158"/>
                      <a:pt x="2617589" y="0"/>
                      <a:pt x="2648099" y="0"/>
                    </a:cubicBezTo>
                    <a:close/>
                    <a:moveTo>
                      <a:pt x="2400523" y="0"/>
                    </a:moveTo>
                    <a:lnTo>
                      <a:pt x="2451422" y="0"/>
                    </a:lnTo>
                    <a:lnTo>
                      <a:pt x="2451422" y="328613"/>
                    </a:lnTo>
                    <a:lnTo>
                      <a:pt x="2388691" y="328613"/>
                    </a:lnTo>
                    <a:lnTo>
                      <a:pt x="2388691" y="92199"/>
                    </a:lnTo>
                    <a:cubicBezTo>
                      <a:pt x="2365772" y="113630"/>
                      <a:pt x="2338759" y="129481"/>
                      <a:pt x="2307654" y="139750"/>
                    </a:cubicBezTo>
                    <a:lnTo>
                      <a:pt x="2307654" y="82823"/>
                    </a:lnTo>
                    <a:cubicBezTo>
                      <a:pt x="2324026" y="77465"/>
                      <a:pt x="2341810" y="67308"/>
                      <a:pt x="2361009" y="52350"/>
                    </a:cubicBezTo>
                    <a:cubicBezTo>
                      <a:pt x="2380208" y="37393"/>
                      <a:pt x="2393379" y="19943"/>
                      <a:pt x="2400523" y="0"/>
                    </a:cubicBezTo>
                    <a:close/>
                    <a:moveTo>
                      <a:pt x="2027485" y="0"/>
                    </a:moveTo>
                    <a:cubicBezTo>
                      <a:pt x="2059781" y="0"/>
                      <a:pt x="2085156" y="8706"/>
                      <a:pt x="2103611" y="26119"/>
                    </a:cubicBezTo>
                    <a:cubicBezTo>
                      <a:pt x="2122066" y="43532"/>
                      <a:pt x="2131293" y="65187"/>
                      <a:pt x="2131293" y="91083"/>
                    </a:cubicBezTo>
                    <a:cubicBezTo>
                      <a:pt x="2131293" y="105817"/>
                      <a:pt x="2128651" y="119844"/>
                      <a:pt x="2123368" y="133164"/>
                    </a:cubicBezTo>
                    <a:cubicBezTo>
                      <a:pt x="2118085" y="146484"/>
                      <a:pt x="2109713" y="160437"/>
                      <a:pt x="2098253" y="175022"/>
                    </a:cubicBezTo>
                    <a:cubicBezTo>
                      <a:pt x="2090663" y="184696"/>
                      <a:pt x="2076971" y="198611"/>
                      <a:pt x="2057177" y="216768"/>
                    </a:cubicBezTo>
                    <a:cubicBezTo>
                      <a:pt x="2037383" y="234925"/>
                      <a:pt x="2024844" y="246980"/>
                      <a:pt x="2019560" y="252933"/>
                    </a:cubicBezTo>
                    <a:cubicBezTo>
                      <a:pt x="2014277" y="258887"/>
                      <a:pt x="2009998" y="264691"/>
                      <a:pt x="2006724" y="270346"/>
                    </a:cubicBezTo>
                    <a:lnTo>
                      <a:pt x="2131293" y="270346"/>
                    </a:lnTo>
                    <a:lnTo>
                      <a:pt x="2131293" y="328613"/>
                    </a:lnTo>
                    <a:lnTo>
                      <a:pt x="1911400" y="328613"/>
                    </a:lnTo>
                    <a:cubicBezTo>
                      <a:pt x="1913781" y="306586"/>
                      <a:pt x="1920925" y="285713"/>
                      <a:pt x="1932831" y="265993"/>
                    </a:cubicBezTo>
                    <a:cubicBezTo>
                      <a:pt x="1944737" y="246273"/>
                      <a:pt x="1968252" y="220117"/>
                      <a:pt x="2003375" y="187523"/>
                    </a:cubicBezTo>
                    <a:cubicBezTo>
                      <a:pt x="2031653" y="161181"/>
                      <a:pt x="2048991" y="143322"/>
                      <a:pt x="2055391" y="133945"/>
                    </a:cubicBezTo>
                    <a:cubicBezTo>
                      <a:pt x="2064023" y="120997"/>
                      <a:pt x="2068339" y="108198"/>
                      <a:pt x="2068339" y="95548"/>
                    </a:cubicBezTo>
                    <a:cubicBezTo>
                      <a:pt x="2068339" y="81558"/>
                      <a:pt x="2064581" y="70805"/>
                      <a:pt x="2057065" y="63289"/>
                    </a:cubicBezTo>
                    <a:cubicBezTo>
                      <a:pt x="2049549" y="55773"/>
                      <a:pt x="2039168" y="52015"/>
                      <a:pt x="2025923" y="52015"/>
                    </a:cubicBezTo>
                    <a:cubicBezTo>
                      <a:pt x="2012826" y="52015"/>
                      <a:pt x="2002408" y="55959"/>
                      <a:pt x="1994669" y="63847"/>
                    </a:cubicBezTo>
                    <a:cubicBezTo>
                      <a:pt x="1986930" y="71735"/>
                      <a:pt x="1982465" y="84832"/>
                      <a:pt x="1981274" y="103138"/>
                    </a:cubicBezTo>
                    <a:lnTo>
                      <a:pt x="1918767" y="96887"/>
                    </a:lnTo>
                    <a:cubicBezTo>
                      <a:pt x="1922487" y="62359"/>
                      <a:pt x="1934170" y="37579"/>
                      <a:pt x="1953816" y="22547"/>
                    </a:cubicBezTo>
                    <a:cubicBezTo>
                      <a:pt x="1973461" y="7516"/>
                      <a:pt x="1998018" y="0"/>
                      <a:pt x="2027485" y="0"/>
                    </a:cubicBezTo>
                    <a:close/>
                    <a:moveTo>
                      <a:pt x="1765622" y="0"/>
                    </a:moveTo>
                    <a:cubicBezTo>
                      <a:pt x="1796430" y="0"/>
                      <a:pt x="1821135" y="9823"/>
                      <a:pt x="1839739" y="29468"/>
                    </a:cubicBezTo>
                    <a:cubicBezTo>
                      <a:pt x="1855068" y="45541"/>
                      <a:pt x="1862733" y="63698"/>
                      <a:pt x="1862733" y="83939"/>
                    </a:cubicBezTo>
                    <a:cubicBezTo>
                      <a:pt x="1862733" y="112663"/>
                      <a:pt x="1847031" y="135582"/>
                      <a:pt x="1815629" y="152698"/>
                    </a:cubicBezTo>
                    <a:cubicBezTo>
                      <a:pt x="1834381" y="156716"/>
                      <a:pt x="1849375" y="165720"/>
                      <a:pt x="1860612" y="179710"/>
                    </a:cubicBezTo>
                    <a:cubicBezTo>
                      <a:pt x="1871849" y="193700"/>
                      <a:pt x="1877467" y="210592"/>
                      <a:pt x="1877467" y="230386"/>
                    </a:cubicBezTo>
                    <a:cubicBezTo>
                      <a:pt x="1877467" y="259110"/>
                      <a:pt x="1866974" y="283592"/>
                      <a:pt x="1845990" y="303833"/>
                    </a:cubicBezTo>
                    <a:cubicBezTo>
                      <a:pt x="1825005" y="324073"/>
                      <a:pt x="1798886" y="334194"/>
                      <a:pt x="1767632" y="334194"/>
                    </a:cubicBezTo>
                    <a:cubicBezTo>
                      <a:pt x="1738015" y="334194"/>
                      <a:pt x="1713458" y="325673"/>
                      <a:pt x="1693962" y="308632"/>
                    </a:cubicBezTo>
                    <a:cubicBezTo>
                      <a:pt x="1674465" y="291592"/>
                      <a:pt x="1663154" y="269305"/>
                      <a:pt x="1660029" y="241771"/>
                    </a:cubicBezTo>
                    <a:lnTo>
                      <a:pt x="1720751" y="234404"/>
                    </a:lnTo>
                    <a:cubicBezTo>
                      <a:pt x="1722686" y="249882"/>
                      <a:pt x="1727895" y="261714"/>
                      <a:pt x="1736378" y="269900"/>
                    </a:cubicBezTo>
                    <a:cubicBezTo>
                      <a:pt x="1744861" y="278085"/>
                      <a:pt x="1755130" y="282178"/>
                      <a:pt x="1767185" y="282178"/>
                    </a:cubicBezTo>
                    <a:cubicBezTo>
                      <a:pt x="1780133" y="282178"/>
                      <a:pt x="1791035" y="277267"/>
                      <a:pt x="1799890" y="267444"/>
                    </a:cubicBezTo>
                    <a:cubicBezTo>
                      <a:pt x="1808745" y="257622"/>
                      <a:pt x="1813173" y="244376"/>
                      <a:pt x="1813173" y="227707"/>
                    </a:cubicBezTo>
                    <a:cubicBezTo>
                      <a:pt x="1813173" y="211931"/>
                      <a:pt x="1808931" y="199430"/>
                      <a:pt x="1800448" y="190202"/>
                    </a:cubicBezTo>
                    <a:cubicBezTo>
                      <a:pt x="1791965" y="180975"/>
                      <a:pt x="1781621" y="176361"/>
                      <a:pt x="1769418" y="176361"/>
                    </a:cubicBezTo>
                    <a:cubicBezTo>
                      <a:pt x="1761381" y="176361"/>
                      <a:pt x="1751781" y="177924"/>
                      <a:pt x="1740619" y="181049"/>
                    </a:cubicBezTo>
                    <a:lnTo>
                      <a:pt x="1747540" y="129927"/>
                    </a:lnTo>
                    <a:cubicBezTo>
                      <a:pt x="1764506" y="130373"/>
                      <a:pt x="1777454" y="126690"/>
                      <a:pt x="1786384" y="118877"/>
                    </a:cubicBezTo>
                    <a:cubicBezTo>
                      <a:pt x="1795314" y="111063"/>
                      <a:pt x="1799779" y="100682"/>
                      <a:pt x="1799779" y="87734"/>
                    </a:cubicBezTo>
                    <a:cubicBezTo>
                      <a:pt x="1799779" y="76721"/>
                      <a:pt x="1796504" y="67940"/>
                      <a:pt x="1789956" y="61392"/>
                    </a:cubicBezTo>
                    <a:cubicBezTo>
                      <a:pt x="1783407" y="54843"/>
                      <a:pt x="1774701" y="51569"/>
                      <a:pt x="1763837" y="51569"/>
                    </a:cubicBezTo>
                    <a:cubicBezTo>
                      <a:pt x="1753121" y="51569"/>
                      <a:pt x="1743968" y="55290"/>
                      <a:pt x="1736378" y="62731"/>
                    </a:cubicBezTo>
                    <a:cubicBezTo>
                      <a:pt x="1728787" y="70172"/>
                      <a:pt x="1724174" y="81037"/>
                      <a:pt x="1722537" y="95324"/>
                    </a:cubicBezTo>
                    <a:lnTo>
                      <a:pt x="1664717" y="85502"/>
                    </a:lnTo>
                    <a:cubicBezTo>
                      <a:pt x="1668735" y="65708"/>
                      <a:pt x="1674800" y="49895"/>
                      <a:pt x="1682911" y="38063"/>
                    </a:cubicBezTo>
                    <a:cubicBezTo>
                      <a:pt x="1691022" y="26231"/>
                      <a:pt x="1702333" y="16929"/>
                      <a:pt x="1716844" y="10158"/>
                    </a:cubicBezTo>
                    <a:cubicBezTo>
                      <a:pt x="1731355" y="3386"/>
                      <a:pt x="1747614" y="0"/>
                      <a:pt x="1765622" y="0"/>
                    </a:cubicBezTo>
                    <a:close/>
                    <a:moveTo>
                      <a:pt x="1536129" y="0"/>
                    </a:moveTo>
                    <a:lnTo>
                      <a:pt x="1588815" y="0"/>
                    </a:lnTo>
                    <a:lnTo>
                      <a:pt x="1588815" y="207615"/>
                    </a:lnTo>
                    <a:lnTo>
                      <a:pt x="1629445" y="207615"/>
                    </a:lnTo>
                    <a:lnTo>
                      <a:pt x="1629445" y="262756"/>
                    </a:lnTo>
                    <a:lnTo>
                      <a:pt x="1588815" y="262756"/>
                    </a:lnTo>
                    <a:lnTo>
                      <a:pt x="1588815" y="328613"/>
                    </a:lnTo>
                    <a:lnTo>
                      <a:pt x="1528093" y="328613"/>
                    </a:lnTo>
                    <a:lnTo>
                      <a:pt x="1528093" y="262756"/>
                    </a:lnTo>
                    <a:lnTo>
                      <a:pt x="1394147" y="262756"/>
                    </a:lnTo>
                    <a:lnTo>
                      <a:pt x="1394147" y="207839"/>
                    </a:lnTo>
                    <a:close/>
                    <a:moveTo>
                      <a:pt x="896094" y="0"/>
                    </a:moveTo>
                    <a:cubicBezTo>
                      <a:pt x="920948" y="0"/>
                      <a:pt x="941524" y="6958"/>
                      <a:pt x="957821" y="20873"/>
                    </a:cubicBezTo>
                    <a:cubicBezTo>
                      <a:pt x="974117" y="34789"/>
                      <a:pt x="984498" y="54992"/>
                      <a:pt x="988963" y="81483"/>
                    </a:cubicBezTo>
                    <a:lnTo>
                      <a:pt x="928241" y="88181"/>
                    </a:lnTo>
                    <a:cubicBezTo>
                      <a:pt x="926753" y="75679"/>
                      <a:pt x="922883" y="66452"/>
                      <a:pt x="916632" y="60499"/>
                    </a:cubicBezTo>
                    <a:cubicBezTo>
                      <a:pt x="910382" y="54546"/>
                      <a:pt x="902270" y="51569"/>
                      <a:pt x="892299" y="51569"/>
                    </a:cubicBezTo>
                    <a:cubicBezTo>
                      <a:pt x="879053" y="51569"/>
                      <a:pt x="867854" y="57522"/>
                      <a:pt x="858701" y="69428"/>
                    </a:cubicBezTo>
                    <a:cubicBezTo>
                      <a:pt x="849548" y="81335"/>
                      <a:pt x="843781" y="106114"/>
                      <a:pt x="841400" y="143768"/>
                    </a:cubicBezTo>
                    <a:cubicBezTo>
                      <a:pt x="857027" y="125313"/>
                      <a:pt x="876449" y="116086"/>
                      <a:pt x="899666" y="116086"/>
                    </a:cubicBezTo>
                    <a:cubicBezTo>
                      <a:pt x="925860" y="116086"/>
                      <a:pt x="948296" y="126057"/>
                      <a:pt x="966973" y="146000"/>
                    </a:cubicBezTo>
                    <a:cubicBezTo>
                      <a:pt x="985651" y="165943"/>
                      <a:pt x="994990" y="191691"/>
                      <a:pt x="994990" y="223242"/>
                    </a:cubicBezTo>
                    <a:cubicBezTo>
                      <a:pt x="994990" y="256729"/>
                      <a:pt x="985168" y="283592"/>
                      <a:pt x="965522" y="303833"/>
                    </a:cubicBezTo>
                    <a:cubicBezTo>
                      <a:pt x="945877" y="324073"/>
                      <a:pt x="920651" y="334194"/>
                      <a:pt x="889843" y="334194"/>
                    </a:cubicBezTo>
                    <a:cubicBezTo>
                      <a:pt x="856803" y="334194"/>
                      <a:pt x="829642" y="321357"/>
                      <a:pt x="808360" y="295684"/>
                    </a:cubicBezTo>
                    <a:cubicBezTo>
                      <a:pt x="787077" y="270011"/>
                      <a:pt x="776436" y="227930"/>
                      <a:pt x="776436" y="169441"/>
                    </a:cubicBezTo>
                    <a:cubicBezTo>
                      <a:pt x="776436" y="109463"/>
                      <a:pt x="787524" y="66229"/>
                      <a:pt x="809699" y="39737"/>
                    </a:cubicBezTo>
                    <a:cubicBezTo>
                      <a:pt x="831875" y="13246"/>
                      <a:pt x="860673" y="0"/>
                      <a:pt x="896094" y="0"/>
                    </a:cubicBezTo>
                    <a:close/>
                    <a:moveTo>
                      <a:pt x="367680" y="0"/>
                    </a:moveTo>
                    <a:cubicBezTo>
                      <a:pt x="398785" y="0"/>
                      <a:pt x="422932" y="7962"/>
                      <a:pt x="440122" y="23887"/>
                    </a:cubicBezTo>
                    <a:cubicBezTo>
                      <a:pt x="457312" y="39812"/>
                      <a:pt x="465906" y="59978"/>
                      <a:pt x="465906" y="84386"/>
                    </a:cubicBezTo>
                    <a:cubicBezTo>
                      <a:pt x="465906" y="99566"/>
                      <a:pt x="461962" y="113072"/>
                      <a:pt x="454075" y="124904"/>
                    </a:cubicBezTo>
                    <a:cubicBezTo>
                      <a:pt x="446187" y="136736"/>
                      <a:pt x="435099" y="145777"/>
                      <a:pt x="420811" y="152028"/>
                    </a:cubicBezTo>
                    <a:cubicBezTo>
                      <a:pt x="438969" y="159321"/>
                      <a:pt x="452772" y="169962"/>
                      <a:pt x="462223" y="183952"/>
                    </a:cubicBezTo>
                    <a:cubicBezTo>
                      <a:pt x="471674" y="197941"/>
                      <a:pt x="476399" y="214089"/>
                      <a:pt x="476399" y="232395"/>
                    </a:cubicBezTo>
                    <a:cubicBezTo>
                      <a:pt x="476399" y="262607"/>
                      <a:pt x="466762" y="287164"/>
                      <a:pt x="447489" y="306065"/>
                    </a:cubicBezTo>
                    <a:cubicBezTo>
                      <a:pt x="428216" y="324966"/>
                      <a:pt x="402580" y="334417"/>
                      <a:pt x="370582" y="334417"/>
                    </a:cubicBezTo>
                    <a:cubicBezTo>
                      <a:pt x="340816" y="334417"/>
                      <a:pt x="316037" y="326603"/>
                      <a:pt x="296242" y="310976"/>
                    </a:cubicBezTo>
                    <a:cubicBezTo>
                      <a:pt x="272876" y="292522"/>
                      <a:pt x="261193" y="267221"/>
                      <a:pt x="261193" y="235074"/>
                    </a:cubicBezTo>
                    <a:cubicBezTo>
                      <a:pt x="261193" y="217364"/>
                      <a:pt x="265584" y="201104"/>
                      <a:pt x="274365" y="186296"/>
                    </a:cubicBezTo>
                    <a:cubicBezTo>
                      <a:pt x="283146" y="171487"/>
                      <a:pt x="296986" y="160065"/>
                      <a:pt x="315888" y="152028"/>
                    </a:cubicBezTo>
                    <a:cubicBezTo>
                      <a:pt x="299665" y="145182"/>
                      <a:pt x="287871" y="135768"/>
                      <a:pt x="280504" y="123788"/>
                    </a:cubicBezTo>
                    <a:cubicBezTo>
                      <a:pt x="273137" y="111807"/>
                      <a:pt x="269453" y="98673"/>
                      <a:pt x="269453" y="84386"/>
                    </a:cubicBezTo>
                    <a:cubicBezTo>
                      <a:pt x="269453" y="59978"/>
                      <a:pt x="277974" y="39812"/>
                      <a:pt x="295015" y="23887"/>
                    </a:cubicBezTo>
                    <a:cubicBezTo>
                      <a:pt x="312055" y="7962"/>
                      <a:pt x="336277" y="0"/>
                      <a:pt x="367680" y="0"/>
                    </a:cubicBezTo>
                    <a:close/>
                    <a:moveTo>
                      <a:pt x="104924" y="0"/>
                    </a:moveTo>
                    <a:cubicBezTo>
                      <a:pt x="138113" y="0"/>
                      <a:pt x="165348" y="12836"/>
                      <a:pt x="186630" y="38509"/>
                    </a:cubicBezTo>
                    <a:cubicBezTo>
                      <a:pt x="207913" y="64182"/>
                      <a:pt x="218554" y="106412"/>
                      <a:pt x="218554" y="165199"/>
                    </a:cubicBezTo>
                    <a:cubicBezTo>
                      <a:pt x="218554" y="225028"/>
                      <a:pt x="207466" y="268188"/>
                      <a:pt x="185291" y="294680"/>
                    </a:cubicBezTo>
                    <a:cubicBezTo>
                      <a:pt x="163116" y="321171"/>
                      <a:pt x="134243" y="334417"/>
                      <a:pt x="98673" y="334417"/>
                    </a:cubicBezTo>
                    <a:cubicBezTo>
                      <a:pt x="73075" y="334417"/>
                      <a:pt x="52388" y="327608"/>
                      <a:pt x="36612" y="313990"/>
                    </a:cubicBezTo>
                    <a:cubicBezTo>
                      <a:pt x="20836" y="300372"/>
                      <a:pt x="10716" y="280020"/>
                      <a:pt x="6251" y="252933"/>
                    </a:cubicBezTo>
                    <a:lnTo>
                      <a:pt x="66973" y="246236"/>
                    </a:lnTo>
                    <a:cubicBezTo>
                      <a:pt x="68461" y="258589"/>
                      <a:pt x="72330" y="267742"/>
                      <a:pt x="78581" y="273695"/>
                    </a:cubicBezTo>
                    <a:cubicBezTo>
                      <a:pt x="84832" y="279648"/>
                      <a:pt x="93092" y="282625"/>
                      <a:pt x="103361" y="282625"/>
                    </a:cubicBezTo>
                    <a:cubicBezTo>
                      <a:pt x="116309" y="282625"/>
                      <a:pt x="127322" y="276672"/>
                      <a:pt x="136401" y="264765"/>
                    </a:cubicBezTo>
                    <a:cubicBezTo>
                      <a:pt x="145479" y="252859"/>
                      <a:pt x="151284" y="228154"/>
                      <a:pt x="153814" y="190649"/>
                    </a:cubicBezTo>
                    <a:cubicBezTo>
                      <a:pt x="138038" y="208955"/>
                      <a:pt x="118318" y="218108"/>
                      <a:pt x="94655" y="218108"/>
                    </a:cubicBezTo>
                    <a:cubicBezTo>
                      <a:pt x="68907" y="218108"/>
                      <a:pt x="46695" y="208173"/>
                      <a:pt x="28017" y="188305"/>
                    </a:cubicBezTo>
                    <a:cubicBezTo>
                      <a:pt x="9339" y="168436"/>
                      <a:pt x="0" y="142577"/>
                      <a:pt x="0" y="110728"/>
                    </a:cubicBezTo>
                    <a:cubicBezTo>
                      <a:pt x="0" y="77539"/>
                      <a:pt x="9860" y="50788"/>
                      <a:pt x="29580" y="30473"/>
                    </a:cubicBezTo>
                    <a:cubicBezTo>
                      <a:pt x="49299" y="10158"/>
                      <a:pt x="74414" y="0"/>
                      <a:pt x="1049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E11C4903-7CE9-4BEB-96A1-5550F2A53988}"/>
                  </a:ext>
                </a:extLst>
              </p:cNvPr>
              <p:cNvSpPr/>
              <p:nvPr/>
            </p:nvSpPr>
            <p:spPr>
              <a:xfrm>
                <a:off x="5134859" y="4438504"/>
                <a:ext cx="878627" cy="107907"/>
              </a:xfrm>
              <a:custGeom>
                <a:avLst/>
                <a:gdLst/>
                <a:ahLst/>
                <a:cxnLst/>
                <a:rect l="l" t="t" r="r" b="b"/>
                <a:pathLst>
                  <a:path w="2755702" h="338436">
                    <a:moveTo>
                      <a:pt x="2649438" y="56257"/>
                    </a:moveTo>
                    <a:cubicBezTo>
                      <a:pt x="2641848" y="56257"/>
                      <a:pt x="2635076" y="58676"/>
                      <a:pt x="2629123" y="63513"/>
                    </a:cubicBezTo>
                    <a:cubicBezTo>
                      <a:pt x="2623170" y="68350"/>
                      <a:pt x="2618556" y="77019"/>
                      <a:pt x="2615282" y="89521"/>
                    </a:cubicBezTo>
                    <a:cubicBezTo>
                      <a:pt x="2610966" y="105743"/>
                      <a:pt x="2608808" y="133053"/>
                      <a:pt x="2608808" y="171450"/>
                    </a:cubicBezTo>
                    <a:cubicBezTo>
                      <a:pt x="2608808" y="209848"/>
                      <a:pt x="2610743" y="236228"/>
                      <a:pt x="2614613" y="250590"/>
                    </a:cubicBezTo>
                    <a:cubicBezTo>
                      <a:pt x="2618482" y="264952"/>
                      <a:pt x="2623356" y="274514"/>
                      <a:pt x="2629235" y="279276"/>
                    </a:cubicBezTo>
                    <a:cubicBezTo>
                      <a:pt x="2635114" y="284039"/>
                      <a:pt x="2641848" y="286420"/>
                      <a:pt x="2649438" y="286420"/>
                    </a:cubicBezTo>
                    <a:cubicBezTo>
                      <a:pt x="2657029" y="286420"/>
                      <a:pt x="2663800" y="284002"/>
                      <a:pt x="2669753" y="279165"/>
                    </a:cubicBezTo>
                    <a:cubicBezTo>
                      <a:pt x="2675706" y="274328"/>
                      <a:pt x="2680320" y="265659"/>
                      <a:pt x="2683594" y="253157"/>
                    </a:cubicBezTo>
                    <a:cubicBezTo>
                      <a:pt x="2687910" y="237084"/>
                      <a:pt x="2690068" y="209848"/>
                      <a:pt x="2690068" y="171450"/>
                    </a:cubicBezTo>
                    <a:cubicBezTo>
                      <a:pt x="2690068" y="133053"/>
                      <a:pt x="2688134" y="106673"/>
                      <a:pt x="2684264" y="92311"/>
                    </a:cubicBezTo>
                    <a:cubicBezTo>
                      <a:pt x="2680395" y="77949"/>
                      <a:pt x="2675520" y="68350"/>
                      <a:pt x="2669642" y="63513"/>
                    </a:cubicBezTo>
                    <a:cubicBezTo>
                      <a:pt x="2663763" y="58676"/>
                      <a:pt x="2657029" y="56257"/>
                      <a:pt x="2649438" y="56257"/>
                    </a:cubicBezTo>
                    <a:close/>
                    <a:moveTo>
                      <a:pt x="1754088" y="56257"/>
                    </a:moveTo>
                    <a:cubicBezTo>
                      <a:pt x="1746498" y="56257"/>
                      <a:pt x="1739726" y="58676"/>
                      <a:pt x="1733773" y="63513"/>
                    </a:cubicBezTo>
                    <a:cubicBezTo>
                      <a:pt x="1727820" y="68350"/>
                      <a:pt x="1723207" y="77019"/>
                      <a:pt x="1719932" y="89521"/>
                    </a:cubicBezTo>
                    <a:cubicBezTo>
                      <a:pt x="1715616" y="105743"/>
                      <a:pt x="1713458" y="133053"/>
                      <a:pt x="1713458" y="171450"/>
                    </a:cubicBezTo>
                    <a:cubicBezTo>
                      <a:pt x="1713458" y="209848"/>
                      <a:pt x="1715393" y="236228"/>
                      <a:pt x="1719263" y="250590"/>
                    </a:cubicBezTo>
                    <a:cubicBezTo>
                      <a:pt x="1723132" y="264952"/>
                      <a:pt x="1728006" y="274514"/>
                      <a:pt x="1733885" y="279276"/>
                    </a:cubicBezTo>
                    <a:cubicBezTo>
                      <a:pt x="1739764" y="284039"/>
                      <a:pt x="1746498" y="286420"/>
                      <a:pt x="1754088" y="286420"/>
                    </a:cubicBezTo>
                    <a:cubicBezTo>
                      <a:pt x="1761679" y="286420"/>
                      <a:pt x="1768450" y="284002"/>
                      <a:pt x="1774403" y="279165"/>
                    </a:cubicBezTo>
                    <a:cubicBezTo>
                      <a:pt x="1780357" y="274328"/>
                      <a:pt x="1784970" y="265659"/>
                      <a:pt x="1788244" y="253157"/>
                    </a:cubicBezTo>
                    <a:cubicBezTo>
                      <a:pt x="1792560" y="237084"/>
                      <a:pt x="1794718" y="209848"/>
                      <a:pt x="1794718" y="171450"/>
                    </a:cubicBezTo>
                    <a:cubicBezTo>
                      <a:pt x="1794718" y="133053"/>
                      <a:pt x="1792784" y="106673"/>
                      <a:pt x="1788914" y="92311"/>
                    </a:cubicBezTo>
                    <a:cubicBezTo>
                      <a:pt x="1785045" y="77949"/>
                      <a:pt x="1780170" y="68350"/>
                      <a:pt x="1774292" y="63513"/>
                    </a:cubicBezTo>
                    <a:cubicBezTo>
                      <a:pt x="1768413" y="58676"/>
                      <a:pt x="1761679" y="56257"/>
                      <a:pt x="1754088" y="56257"/>
                    </a:cubicBezTo>
                    <a:close/>
                    <a:moveTo>
                      <a:pt x="106263" y="56257"/>
                    </a:moveTo>
                    <a:cubicBezTo>
                      <a:pt x="98673" y="56257"/>
                      <a:pt x="91901" y="58676"/>
                      <a:pt x="85948" y="63513"/>
                    </a:cubicBezTo>
                    <a:cubicBezTo>
                      <a:pt x="79995" y="68350"/>
                      <a:pt x="75382" y="77019"/>
                      <a:pt x="72107" y="89521"/>
                    </a:cubicBezTo>
                    <a:cubicBezTo>
                      <a:pt x="67791" y="105743"/>
                      <a:pt x="65633" y="133053"/>
                      <a:pt x="65633" y="171450"/>
                    </a:cubicBezTo>
                    <a:cubicBezTo>
                      <a:pt x="65633" y="209848"/>
                      <a:pt x="67568" y="236228"/>
                      <a:pt x="71438" y="250590"/>
                    </a:cubicBezTo>
                    <a:cubicBezTo>
                      <a:pt x="75307" y="264952"/>
                      <a:pt x="80181" y="274514"/>
                      <a:pt x="86060" y="279276"/>
                    </a:cubicBezTo>
                    <a:cubicBezTo>
                      <a:pt x="91939" y="284039"/>
                      <a:pt x="98673" y="286420"/>
                      <a:pt x="106263" y="286420"/>
                    </a:cubicBezTo>
                    <a:cubicBezTo>
                      <a:pt x="113854" y="286420"/>
                      <a:pt x="120625" y="284002"/>
                      <a:pt x="126578" y="279165"/>
                    </a:cubicBezTo>
                    <a:cubicBezTo>
                      <a:pt x="132532" y="274328"/>
                      <a:pt x="137145" y="265659"/>
                      <a:pt x="140419" y="253157"/>
                    </a:cubicBezTo>
                    <a:cubicBezTo>
                      <a:pt x="144735" y="237084"/>
                      <a:pt x="146893" y="209848"/>
                      <a:pt x="146893" y="171450"/>
                    </a:cubicBezTo>
                    <a:cubicBezTo>
                      <a:pt x="146893" y="133053"/>
                      <a:pt x="144959" y="106673"/>
                      <a:pt x="141089" y="92311"/>
                    </a:cubicBezTo>
                    <a:cubicBezTo>
                      <a:pt x="137220" y="77949"/>
                      <a:pt x="132346" y="68350"/>
                      <a:pt x="126467" y="63513"/>
                    </a:cubicBezTo>
                    <a:cubicBezTo>
                      <a:pt x="120588" y="58676"/>
                      <a:pt x="113854" y="56257"/>
                      <a:pt x="106263" y="56257"/>
                    </a:cubicBezTo>
                    <a:close/>
                    <a:moveTo>
                      <a:pt x="2326853" y="10046"/>
                    </a:moveTo>
                    <a:lnTo>
                      <a:pt x="2492722" y="10046"/>
                    </a:lnTo>
                    <a:lnTo>
                      <a:pt x="2492722" y="68759"/>
                    </a:lnTo>
                    <a:lnTo>
                      <a:pt x="2374404" y="68759"/>
                    </a:lnTo>
                    <a:lnTo>
                      <a:pt x="2364581" y="124346"/>
                    </a:lnTo>
                    <a:cubicBezTo>
                      <a:pt x="2378571" y="117351"/>
                      <a:pt x="2392859" y="113854"/>
                      <a:pt x="2407444" y="113854"/>
                    </a:cubicBezTo>
                    <a:cubicBezTo>
                      <a:pt x="2435275" y="113854"/>
                      <a:pt x="2458864" y="123974"/>
                      <a:pt x="2478212" y="144215"/>
                    </a:cubicBezTo>
                    <a:cubicBezTo>
                      <a:pt x="2497559" y="164456"/>
                      <a:pt x="2507233" y="190724"/>
                      <a:pt x="2507233" y="223019"/>
                    </a:cubicBezTo>
                    <a:cubicBezTo>
                      <a:pt x="2507233" y="249957"/>
                      <a:pt x="2499420" y="273993"/>
                      <a:pt x="2483793" y="295127"/>
                    </a:cubicBezTo>
                    <a:cubicBezTo>
                      <a:pt x="2462510" y="323999"/>
                      <a:pt x="2432968" y="338436"/>
                      <a:pt x="2395165" y="338436"/>
                    </a:cubicBezTo>
                    <a:cubicBezTo>
                      <a:pt x="2364953" y="338436"/>
                      <a:pt x="2340322" y="330324"/>
                      <a:pt x="2321272" y="314102"/>
                    </a:cubicBezTo>
                    <a:cubicBezTo>
                      <a:pt x="2302222" y="297880"/>
                      <a:pt x="2290837" y="276077"/>
                      <a:pt x="2287116" y="248692"/>
                    </a:cubicBezTo>
                    <a:lnTo>
                      <a:pt x="2349624" y="242218"/>
                    </a:lnTo>
                    <a:cubicBezTo>
                      <a:pt x="2351410" y="256357"/>
                      <a:pt x="2356693" y="267556"/>
                      <a:pt x="2365474" y="275816"/>
                    </a:cubicBezTo>
                    <a:cubicBezTo>
                      <a:pt x="2374255" y="284076"/>
                      <a:pt x="2384375" y="288206"/>
                      <a:pt x="2395835" y="288206"/>
                    </a:cubicBezTo>
                    <a:cubicBezTo>
                      <a:pt x="2408932" y="288206"/>
                      <a:pt x="2420020" y="282886"/>
                      <a:pt x="2429098" y="272244"/>
                    </a:cubicBezTo>
                    <a:cubicBezTo>
                      <a:pt x="2438177" y="261603"/>
                      <a:pt x="2442716" y="245567"/>
                      <a:pt x="2442716" y="224136"/>
                    </a:cubicBezTo>
                    <a:cubicBezTo>
                      <a:pt x="2442716" y="204044"/>
                      <a:pt x="2438214" y="188975"/>
                      <a:pt x="2429210" y="178929"/>
                    </a:cubicBezTo>
                    <a:cubicBezTo>
                      <a:pt x="2420206" y="168883"/>
                      <a:pt x="2408486" y="163860"/>
                      <a:pt x="2394049" y="163860"/>
                    </a:cubicBezTo>
                    <a:cubicBezTo>
                      <a:pt x="2376041" y="163860"/>
                      <a:pt x="2359893" y="171823"/>
                      <a:pt x="2345606" y="187747"/>
                    </a:cubicBezTo>
                    <a:lnTo>
                      <a:pt x="2294706" y="180380"/>
                    </a:lnTo>
                    <a:close/>
                    <a:moveTo>
                      <a:pt x="936203" y="10046"/>
                    </a:moveTo>
                    <a:lnTo>
                      <a:pt x="1102072" y="10046"/>
                    </a:lnTo>
                    <a:lnTo>
                      <a:pt x="1102072" y="68759"/>
                    </a:lnTo>
                    <a:lnTo>
                      <a:pt x="983754" y="68759"/>
                    </a:lnTo>
                    <a:lnTo>
                      <a:pt x="973931" y="124346"/>
                    </a:lnTo>
                    <a:cubicBezTo>
                      <a:pt x="987921" y="117351"/>
                      <a:pt x="1002209" y="113854"/>
                      <a:pt x="1016794" y="113854"/>
                    </a:cubicBezTo>
                    <a:cubicBezTo>
                      <a:pt x="1044625" y="113854"/>
                      <a:pt x="1068214" y="123974"/>
                      <a:pt x="1087562" y="144215"/>
                    </a:cubicBezTo>
                    <a:cubicBezTo>
                      <a:pt x="1106909" y="164456"/>
                      <a:pt x="1116583" y="190724"/>
                      <a:pt x="1116583" y="223019"/>
                    </a:cubicBezTo>
                    <a:cubicBezTo>
                      <a:pt x="1116583" y="249957"/>
                      <a:pt x="1108770" y="273993"/>
                      <a:pt x="1093143" y="295127"/>
                    </a:cubicBezTo>
                    <a:cubicBezTo>
                      <a:pt x="1071860" y="323999"/>
                      <a:pt x="1042318" y="338436"/>
                      <a:pt x="1004516" y="338436"/>
                    </a:cubicBezTo>
                    <a:cubicBezTo>
                      <a:pt x="974303" y="338436"/>
                      <a:pt x="949672" y="330324"/>
                      <a:pt x="930622" y="314102"/>
                    </a:cubicBezTo>
                    <a:cubicBezTo>
                      <a:pt x="911572" y="297880"/>
                      <a:pt x="900187" y="276077"/>
                      <a:pt x="896466" y="248692"/>
                    </a:cubicBezTo>
                    <a:lnTo>
                      <a:pt x="958974" y="242218"/>
                    </a:lnTo>
                    <a:cubicBezTo>
                      <a:pt x="960760" y="256357"/>
                      <a:pt x="966043" y="267556"/>
                      <a:pt x="974824" y="275816"/>
                    </a:cubicBezTo>
                    <a:cubicBezTo>
                      <a:pt x="983605" y="284076"/>
                      <a:pt x="993725" y="288206"/>
                      <a:pt x="1005185" y="288206"/>
                    </a:cubicBezTo>
                    <a:cubicBezTo>
                      <a:pt x="1018282" y="288206"/>
                      <a:pt x="1029370" y="282886"/>
                      <a:pt x="1038448" y="272244"/>
                    </a:cubicBezTo>
                    <a:cubicBezTo>
                      <a:pt x="1047527" y="261603"/>
                      <a:pt x="1052066" y="245567"/>
                      <a:pt x="1052066" y="224136"/>
                    </a:cubicBezTo>
                    <a:cubicBezTo>
                      <a:pt x="1052066" y="204044"/>
                      <a:pt x="1047564" y="188975"/>
                      <a:pt x="1038560" y="178929"/>
                    </a:cubicBezTo>
                    <a:cubicBezTo>
                      <a:pt x="1029556" y="168883"/>
                      <a:pt x="1017836" y="163860"/>
                      <a:pt x="1003399" y="163860"/>
                    </a:cubicBezTo>
                    <a:cubicBezTo>
                      <a:pt x="985391" y="163860"/>
                      <a:pt x="969243" y="171823"/>
                      <a:pt x="954956" y="187747"/>
                    </a:cubicBezTo>
                    <a:lnTo>
                      <a:pt x="904057" y="180380"/>
                    </a:lnTo>
                    <a:close/>
                    <a:moveTo>
                      <a:pt x="2649438" y="4242"/>
                    </a:moveTo>
                    <a:cubicBezTo>
                      <a:pt x="2681139" y="4242"/>
                      <a:pt x="2705919" y="15553"/>
                      <a:pt x="2723778" y="38175"/>
                    </a:cubicBezTo>
                    <a:cubicBezTo>
                      <a:pt x="2745060" y="64964"/>
                      <a:pt x="2755702" y="109389"/>
                      <a:pt x="2755702" y="171450"/>
                    </a:cubicBezTo>
                    <a:cubicBezTo>
                      <a:pt x="2755702" y="233363"/>
                      <a:pt x="2744986" y="277863"/>
                      <a:pt x="2723555" y="304949"/>
                    </a:cubicBezTo>
                    <a:cubicBezTo>
                      <a:pt x="2705844" y="327274"/>
                      <a:pt x="2681139" y="338436"/>
                      <a:pt x="2649438" y="338436"/>
                    </a:cubicBezTo>
                    <a:cubicBezTo>
                      <a:pt x="2617589" y="338436"/>
                      <a:pt x="2591916" y="326195"/>
                      <a:pt x="2572420" y="301712"/>
                    </a:cubicBezTo>
                    <a:cubicBezTo>
                      <a:pt x="2552923" y="277230"/>
                      <a:pt x="2543175" y="233586"/>
                      <a:pt x="2543175" y="170781"/>
                    </a:cubicBezTo>
                    <a:cubicBezTo>
                      <a:pt x="2543175" y="109166"/>
                      <a:pt x="2553891" y="64815"/>
                      <a:pt x="2575322" y="37728"/>
                    </a:cubicBezTo>
                    <a:cubicBezTo>
                      <a:pt x="2593032" y="15404"/>
                      <a:pt x="2617738" y="4242"/>
                      <a:pt x="2649438" y="4242"/>
                    </a:cubicBezTo>
                    <a:close/>
                    <a:moveTo>
                      <a:pt x="2014835" y="4242"/>
                    </a:moveTo>
                    <a:lnTo>
                      <a:pt x="2065734" y="4242"/>
                    </a:lnTo>
                    <a:lnTo>
                      <a:pt x="2065734" y="332855"/>
                    </a:lnTo>
                    <a:lnTo>
                      <a:pt x="2003003" y="332855"/>
                    </a:lnTo>
                    <a:lnTo>
                      <a:pt x="2003003" y="96441"/>
                    </a:lnTo>
                    <a:cubicBezTo>
                      <a:pt x="1980084" y="117872"/>
                      <a:pt x="1953072" y="133723"/>
                      <a:pt x="1921966" y="143992"/>
                    </a:cubicBezTo>
                    <a:lnTo>
                      <a:pt x="1921966" y="87065"/>
                    </a:lnTo>
                    <a:cubicBezTo>
                      <a:pt x="1938338" y="81707"/>
                      <a:pt x="1956123" y="71550"/>
                      <a:pt x="1975321" y="56592"/>
                    </a:cubicBezTo>
                    <a:cubicBezTo>
                      <a:pt x="1994520" y="41635"/>
                      <a:pt x="2007691" y="24185"/>
                      <a:pt x="2014835" y="4242"/>
                    </a:cubicBezTo>
                    <a:close/>
                    <a:moveTo>
                      <a:pt x="1754088" y="4242"/>
                    </a:moveTo>
                    <a:cubicBezTo>
                      <a:pt x="1785789" y="4242"/>
                      <a:pt x="1810569" y="15553"/>
                      <a:pt x="1828428" y="38175"/>
                    </a:cubicBezTo>
                    <a:cubicBezTo>
                      <a:pt x="1849710" y="64964"/>
                      <a:pt x="1860352" y="109389"/>
                      <a:pt x="1860352" y="171450"/>
                    </a:cubicBezTo>
                    <a:cubicBezTo>
                      <a:pt x="1860352" y="233363"/>
                      <a:pt x="1849636" y="277863"/>
                      <a:pt x="1828205" y="304949"/>
                    </a:cubicBezTo>
                    <a:cubicBezTo>
                      <a:pt x="1810494" y="327274"/>
                      <a:pt x="1785789" y="338436"/>
                      <a:pt x="1754088" y="338436"/>
                    </a:cubicBezTo>
                    <a:cubicBezTo>
                      <a:pt x="1722239" y="338436"/>
                      <a:pt x="1696566" y="326195"/>
                      <a:pt x="1677070" y="301712"/>
                    </a:cubicBezTo>
                    <a:cubicBezTo>
                      <a:pt x="1657573" y="277230"/>
                      <a:pt x="1647825" y="233586"/>
                      <a:pt x="1647825" y="170781"/>
                    </a:cubicBezTo>
                    <a:cubicBezTo>
                      <a:pt x="1647825" y="109166"/>
                      <a:pt x="1658541" y="64815"/>
                      <a:pt x="1679972" y="37728"/>
                    </a:cubicBezTo>
                    <a:cubicBezTo>
                      <a:pt x="1697682" y="15404"/>
                      <a:pt x="1722388" y="4242"/>
                      <a:pt x="1754088" y="4242"/>
                    </a:cubicBezTo>
                    <a:close/>
                    <a:moveTo>
                      <a:pt x="746448" y="4242"/>
                    </a:moveTo>
                    <a:cubicBezTo>
                      <a:pt x="778743" y="4242"/>
                      <a:pt x="804118" y="12949"/>
                      <a:pt x="822573" y="30361"/>
                    </a:cubicBezTo>
                    <a:cubicBezTo>
                      <a:pt x="841028" y="47774"/>
                      <a:pt x="850255" y="69429"/>
                      <a:pt x="850255" y="95325"/>
                    </a:cubicBezTo>
                    <a:cubicBezTo>
                      <a:pt x="850255" y="110059"/>
                      <a:pt x="847613" y="124086"/>
                      <a:pt x="842330" y="137406"/>
                    </a:cubicBezTo>
                    <a:cubicBezTo>
                      <a:pt x="837047" y="150726"/>
                      <a:pt x="828675" y="164679"/>
                      <a:pt x="817215" y="179264"/>
                    </a:cubicBezTo>
                    <a:cubicBezTo>
                      <a:pt x="809625" y="188938"/>
                      <a:pt x="795933" y="202853"/>
                      <a:pt x="776139" y="221010"/>
                    </a:cubicBezTo>
                    <a:cubicBezTo>
                      <a:pt x="756345" y="239167"/>
                      <a:pt x="743806" y="251222"/>
                      <a:pt x="738522" y="257175"/>
                    </a:cubicBezTo>
                    <a:cubicBezTo>
                      <a:pt x="733239" y="263129"/>
                      <a:pt x="728960" y="268933"/>
                      <a:pt x="725686" y="274588"/>
                    </a:cubicBezTo>
                    <a:lnTo>
                      <a:pt x="850255" y="274588"/>
                    </a:lnTo>
                    <a:lnTo>
                      <a:pt x="850255" y="332855"/>
                    </a:lnTo>
                    <a:lnTo>
                      <a:pt x="630362" y="332855"/>
                    </a:lnTo>
                    <a:cubicBezTo>
                      <a:pt x="632743" y="310828"/>
                      <a:pt x="639887" y="289955"/>
                      <a:pt x="651793" y="270235"/>
                    </a:cubicBezTo>
                    <a:cubicBezTo>
                      <a:pt x="663699" y="250515"/>
                      <a:pt x="687214" y="224359"/>
                      <a:pt x="722337" y="191766"/>
                    </a:cubicBezTo>
                    <a:cubicBezTo>
                      <a:pt x="750615" y="165423"/>
                      <a:pt x="767953" y="147564"/>
                      <a:pt x="774353" y="138187"/>
                    </a:cubicBezTo>
                    <a:cubicBezTo>
                      <a:pt x="782985" y="125239"/>
                      <a:pt x="787301" y="112440"/>
                      <a:pt x="787301" y="99790"/>
                    </a:cubicBezTo>
                    <a:cubicBezTo>
                      <a:pt x="787301" y="85800"/>
                      <a:pt x="783543" y="75047"/>
                      <a:pt x="776027" y="67531"/>
                    </a:cubicBezTo>
                    <a:cubicBezTo>
                      <a:pt x="768511" y="60015"/>
                      <a:pt x="758131" y="56257"/>
                      <a:pt x="744885" y="56257"/>
                    </a:cubicBezTo>
                    <a:cubicBezTo>
                      <a:pt x="731788" y="56257"/>
                      <a:pt x="721370" y="60201"/>
                      <a:pt x="713631" y="68089"/>
                    </a:cubicBezTo>
                    <a:cubicBezTo>
                      <a:pt x="705892" y="75977"/>
                      <a:pt x="701427" y="89074"/>
                      <a:pt x="700236" y="107380"/>
                    </a:cubicBezTo>
                    <a:lnTo>
                      <a:pt x="637729" y="101129"/>
                    </a:lnTo>
                    <a:cubicBezTo>
                      <a:pt x="641449" y="66601"/>
                      <a:pt x="653132" y="41821"/>
                      <a:pt x="672778" y="26790"/>
                    </a:cubicBezTo>
                    <a:cubicBezTo>
                      <a:pt x="692423" y="11758"/>
                      <a:pt x="716980" y="4242"/>
                      <a:pt x="746448" y="4242"/>
                    </a:cubicBezTo>
                    <a:close/>
                    <a:moveTo>
                      <a:pt x="367010" y="4242"/>
                    </a:moveTo>
                    <a:lnTo>
                      <a:pt x="417909" y="4242"/>
                    </a:lnTo>
                    <a:lnTo>
                      <a:pt x="417909" y="332855"/>
                    </a:lnTo>
                    <a:lnTo>
                      <a:pt x="355178" y="332855"/>
                    </a:lnTo>
                    <a:lnTo>
                      <a:pt x="355178" y="96441"/>
                    </a:lnTo>
                    <a:cubicBezTo>
                      <a:pt x="332259" y="117872"/>
                      <a:pt x="305247" y="133723"/>
                      <a:pt x="274141" y="143992"/>
                    </a:cubicBezTo>
                    <a:lnTo>
                      <a:pt x="274141" y="87065"/>
                    </a:lnTo>
                    <a:cubicBezTo>
                      <a:pt x="290513" y="81707"/>
                      <a:pt x="308298" y="71550"/>
                      <a:pt x="327496" y="56592"/>
                    </a:cubicBezTo>
                    <a:cubicBezTo>
                      <a:pt x="346695" y="41635"/>
                      <a:pt x="359866" y="24185"/>
                      <a:pt x="367010" y="4242"/>
                    </a:cubicBezTo>
                    <a:close/>
                    <a:moveTo>
                      <a:pt x="106263" y="4242"/>
                    </a:moveTo>
                    <a:cubicBezTo>
                      <a:pt x="137964" y="4242"/>
                      <a:pt x="162744" y="15553"/>
                      <a:pt x="180603" y="38175"/>
                    </a:cubicBezTo>
                    <a:cubicBezTo>
                      <a:pt x="201885" y="64964"/>
                      <a:pt x="212527" y="109389"/>
                      <a:pt x="212527" y="171450"/>
                    </a:cubicBezTo>
                    <a:cubicBezTo>
                      <a:pt x="212527" y="233363"/>
                      <a:pt x="201811" y="277863"/>
                      <a:pt x="180380" y="304949"/>
                    </a:cubicBezTo>
                    <a:cubicBezTo>
                      <a:pt x="162669" y="327274"/>
                      <a:pt x="137964" y="338436"/>
                      <a:pt x="106263" y="338436"/>
                    </a:cubicBezTo>
                    <a:cubicBezTo>
                      <a:pt x="74414" y="338436"/>
                      <a:pt x="48741" y="326195"/>
                      <a:pt x="29245" y="301712"/>
                    </a:cubicBezTo>
                    <a:cubicBezTo>
                      <a:pt x="9748" y="277230"/>
                      <a:pt x="0" y="233586"/>
                      <a:pt x="0" y="170781"/>
                    </a:cubicBezTo>
                    <a:cubicBezTo>
                      <a:pt x="0" y="109166"/>
                      <a:pt x="10716" y="64815"/>
                      <a:pt x="32147" y="37728"/>
                    </a:cubicBezTo>
                    <a:cubicBezTo>
                      <a:pt x="49858" y="15404"/>
                      <a:pt x="74563" y="4242"/>
                      <a:pt x="106263" y="4242"/>
                    </a:cubicBezTo>
                    <a:close/>
                    <a:moveTo>
                      <a:pt x="2223343" y="0"/>
                    </a:moveTo>
                    <a:lnTo>
                      <a:pt x="2270447" y="0"/>
                    </a:lnTo>
                    <a:lnTo>
                      <a:pt x="2188518" y="338436"/>
                    </a:lnTo>
                    <a:lnTo>
                      <a:pt x="2142306" y="338436"/>
                    </a:lnTo>
                    <a:close/>
                    <a:moveTo>
                      <a:pt x="575518" y="0"/>
                    </a:moveTo>
                    <a:lnTo>
                      <a:pt x="622622" y="0"/>
                    </a:lnTo>
                    <a:lnTo>
                      <a:pt x="540693" y="338436"/>
                    </a:lnTo>
                    <a:lnTo>
                      <a:pt x="494482" y="3384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7F4D25F7-A2BB-41DA-A1CD-92AFBA43518E}"/>
                  </a:ext>
                </a:extLst>
              </p:cNvPr>
              <p:cNvSpPr/>
              <p:nvPr/>
            </p:nvSpPr>
            <p:spPr>
              <a:xfrm>
                <a:off x="4171483" y="4932898"/>
                <a:ext cx="882826" cy="107907"/>
              </a:xfrm>
              <a:custGeom>
                <a:avLst/>
                <a:gdLst/>
                <a:ahLst/>
                <a:cxnLst/>
                <a:rect l="l" t="t" r="r" b="b"/>
                <a:pathLst>
                  <a:path w="2768872" h="338436">
                    <a:moveTo>
                      <a:pt x="1943472" y="81930"/>
                    </a:moveTo>
                    <a:lnTo>
                      <a:pt x="1899270" y="203374"/>
                    </a:lnTo>
                    <a:lnTo>
                      <a:pt x="1988567" y="203374"/>
                    </a:lnTo>
                    <a:close/>
                    <a:moveTo>
                      <a:pt x="1100360" y="60946"/>
                    </a:moveTo>
                    <a:lnTo>
                      <a:pt x="1100360" y="143992"/>
                    </a:lnTo>
                    <a:lnTo>
                      <a:pt x="1149250" y="143992"/>
                    </a:lnTo>
                    <a:cubicBezTo>
                      <a:pt x="1180951" y="143992"/>
                      <a:pt x="1200745" y="142652"/>
                      <a:pt x="1208633" y="139973"/>
                    </a:cubicBezTo>
                    <a:cubicBezTo>
                      <a:pt x="1216521" y="137294"/>
                      <a:pt x="1222697" y="132681"/>
                      <a:pt x="1227162" y="126132"/>
                    </a:cubicBezTo>
                    <a:cubicBezTo>
                      <a:pt x="1231627" y="119584"/>
                      <a:pt x="1233859" y="111398"/>
                      <a:pt x="1233859" y="101576"/>
                    </a:cubicBezTo>
                    <a:cubicBezTo>
                      <a:pt x="1233859" y="90562"/>
                      <a:pt x="1230920" y="81670"/>
                      <a:pt x="1225041" y="74898"/>
                    </a:cubicBezTo>
                    <a:cubicBezTo>
                      <a:pt x="1219162" y="68127"/>
                      <a:pt x="1210865" y="63848"/>
                      <a:pt x="1200150" y="62062"/>
                    </a:cubicBezTo>
                    <a:cubicBezTo>
                      <a:pt x="1194792" y="61318"/>
                      <a:pt x="1178718" y="60946"/>
                      <a:pt x="1151929" y="60946"/>
                    </a:cubicBezTo>
                    <a:close/>
                    <a:moveTo>
                      <a:pt x="493811" y="56481"/>
                    </a:moveTo>
                    <a:cubicBezTo>
                      <a:pt x="466576" y="56481"/>
                      <a:pt x="444624" y="65820"/>
                      <a:pt x="427955" y="84498"/>
                    </a:cubicBezTo>
                    <a:cubicBezTo>
                      <a:pt x="411286" y="103176"/>
                      <a:pt x="402952" y="131341"/>
                      <a:pt x="402952" y="168995"/>
                    </a:cubicBezTo>
                    <a:cubicBezTo>
                      <a:pt x="402952" y="206053"/>
                      <a:pt x="411509" y="234144"/>
                      <a:pt x="428625" y="253269"/>
                    </a:cubicBezTo>
                    <a:cubicBezTo>
                      <a:pt x="445740" y="272393"/>
                      <a:pt x="467469" y="281955"/>
                      <a:pt x="493811" y="281955"/>
                    </a:cubicBezTo>
                    <a:cubicBezTo>
                      <a:pt x="520154" y="281955"/>
                      <a:pt x="541771" y="272468"/>
                      <a:pt x="558663" y="253492"/>
                    </a:cubicBezTo>
                    <a:cubicBezTo>
                      <a:pt x="575555" y="234516"/>
                      <a:pt x="584001" y="206053"/>
                      <a:pt x="584001" y="168102"/>
                    </a:cubicBezTo>
                    <a:cubicBezTo>
                      <a:pt x="584001" y="130597"/>
                      <a:pt x="575778" y="102617"/>
                      <a:pt x="559333" y="84163"/>
                    </a:cubicBezTo>
                    <a:cubicBezTo>
                      <a:pt x="542887" y="65708"/>
                      <a:pt x="521047" y="56481"/>
                      <a:pt x="493811" y="56481"/>
                    </a:cubicBezTo>
                    <a:close/>
                    <a:moveTo>
                      <a:pt x="2519957" y="5582"/>
                    </a:moveTo>
                    <a:lnTo>
                      <a:pt x="2762622" y="5582"/>
                    </a:lnTo>
                    <a:lnTo>
                      <a:pt x="2762622" y="60946"/>
                    </a:lnTo>
                    <a:lnTo>
                      <a:pt x="2586037" y="60946"/>
                    </a:lnTo>
                    <a:lnTo>
                      <a:pt x="2586037" y="133499"/>
                    </a:lnTo>
                    <a:lnTo>
                      <a:pt x="2750343" y="133499"/>
                    </a:lnTo>
                    <a:lnTo>
                      <a:pt x="2750343" y="188640"/>
                    </a:lnTo>
                    <a:lnTo>
                      <a:pt x="2586037" y="188640"/>
                    </a:lnTo>
                    <a:lnTo>
                      <a:pt x="2586037" y="277714"/>
                    </a:lnTo>
                    <a:lnTo>
                      <a:pt x="2768872" y="277714"/>
                    </a:lnTo>
                    <a:lnTo>
                      <a:pt x="2768872" y="332855"/>
                    </a:lnTo>
                    <a:lnTo>
                      <a:pt x="2519957" y="332855"/>
                    </a:lnTo>
                    <a:close/>
                    <a:moveTo>
                      <a:pt x="2128539" y="5582"/>
                    </a:moveTo>
                    <a:lnTo>
                      <a:pt x="2227436" y="5582"/>
                    </a:lnTo>
                    <a:lnTo>
                      <a:pt x="2286818" y="228824"/>
                    </a:lnTo>
                    <a:lnTo>
                      <a:pt x="2345531" y="5582"/>
                    </a:lnTo>
                    <a:lnTo>
                      <a:pt x="2444650" y="5582"/>
                    </a:lnTo>
                    <a:lnTo>
                      <a:pt x="2444650" y="332855"/>
                    </a:lnTo>
                    <a:lnTo>
                      <a:pt x="2383259" y="332855"/>
                    </a:lnTo>
                    <a:lnTo>
                      <a:pt x="2383259" y="75233"/>
                    </a:lnTo>
                    <a:lnTo>
                      <a:pt x="2318295" y="332855"/>
                    </a:lnTo>
                    <a:lnTo>
                      <a:pt x="2254671" y="332855"/>
                    </a:lnTo>
                    <a:lnTo>
                      <a:pt x="2189931" y="75233"/>
                    </a:lnTo>
                    <a:lnTo>
                      <a:pt x="2189931" y="332855"/>
                    </a:lnTo>
                    <a:lnTo>
                      <a:pt x="2128539" y="332855"/>
                    </a:lnTo>
                    <a:close/>
                    <a:moveTo>
                      <a:pt x="1909316" y="5582"/>
                    </a:moveTo>
                    <a:lnTo>
                      <a:pt x="1979190" y="5582"/>
                    </a:lnTo>
                    <a:lnTo>
                      <a:pt x="2110233" y="332855"/>
                    </a:lnTo>
                    <a:lnTo>
                      <a:pt x="2038349" y="332855"/>
                    </a:lnTo>
                    <a:lnTo>
                      <a:pt x="2009774" y="258515"/>
                    </a:lnTo>
                    <a:lnTo>
                      <a:pt x="1878955" y="258515"/>
                    </a:lnTo>
                    <a:lnTo>
                      <a:pt x="1851942" y="332855"/>
                    </a:lnTo>
                    <a:lnTo>
                      <a:pt x="1781844" y="332855"/>
                    </a:lnTo>
                    <a:close/>
                    <a:moveTo>
                      <a:pt x="1482402" y="5582"/>
                    </a:moveTo>
                    <a:lnTo>
                      <a:pt x="1546696" y="5582"/>
                    </a:lnTo>
                    <a:lnTo>
                      <a:pt x="1680641" y="224136"/>
                    </a:lnTo>
                    <a:lnTo>
                      <a:pt x="1680641" y="5582"/>
                    </a:lnTo>
                    <a:lnTo>
                      <a:pt x="1742033" y="5582"/>
                    </a:lnTo>
                    <a:lnTo>
                      <a:pt x="1742033" y="332855"/>
                    </a:lnTo>
                    <a:lnTo>
                      <a:pt x="1675730" y="332855"/>
                    </a:lnTo>
                    <a:lnTo>
                      <a:pt x="1543794" y="119435"/>
                    </a:lnTo>
                    <a:lnTo>
                      <a:pt x="1543794" y="332855"/>
                    </a:lnTo>
                    <a:lnTo>
                      <a:pt x="1482402" y="332855"/>
                    </a:lnTo>
                    <a:close/>
                    <a:moveTo>
                      <a:pt x="1034281" y="5582"/>
                    </a:moveTo>
                    <a:lnTo>
                      <a:pt x="1173360" y="5582"/>
                    </a:lnTo>
                    <a:cubicBezTo>
                      <a:pt x="1208335" y="5582"/>
                      <a:pt x="1233747" y="8521"/>
                      <a:pt x="1249598" y="14400"/>
                    </a:cubicBezTo>
                    <a:cubicBezTo>
                      <a:pt x="1265448" y="20278"/>
                      <a:pt x="1278135" y="30733"/>
                      <a:pt x="1287660" y="45765"/>
                    </a:cubicBezTo>
                    <a:cubicBezTo>
                      <a:pt x="1297185" y="60797"/>
                      <a:pt x="1301948" y="77986"/>
                      <a:pt x="1301948" y="97334"/>
                    </a:cubicBezTo>
                    <a:cubicBezTo>
                      <a:pt x="1301948" y="121891"/>
                      <a:pt x="1294730" y="142169"/>
                      <a:pt x="1280293" y="158168"/>
                    </a:cubicBezTo>
                    <a:cubicBezTo>
                      <a:pt x="1265857" y="174167"/>
                      <a:pt x="1244277" y="184250"/>
                      <a:pt x="1215553" y="188417"/>
                    </a:cubicBezTo>
                    <a:cubicBezTo>
                      <a:pt x="1229841" y="196751"/>
                      <a:pt x="1241635" y="205904"/>
                      <a:pt x="1250937" y="215876"/>
                    </a:cubicBezTo>
                    <a:cubicBezTo>
                      <a:pt x="1260239" y="225847"/>
                      <a:pt x="1272778" y="243558"/>
                      <a:pt x="1288553" y="269007"/>
                    </a:cubicBezTo>
                    <a:lnTo>
                      <a:pt x="1328514" y="332855"/>
                    </a:lnTo>
                    <a:lnTo>
                      <a:pt x="1249486" y="332855"/>
                    </a:lnTo>
                    <a:lnTo>
                      <a:pt x="1201712" y="261640"/>
                    </a:lnTo>
                    <a:cubicBezTo>
                      <a:pt x="1184746" y="236191"/>
                      <a:pt x="1173137" y="220154"/>
                      <a:pt x="1166886" y="213532"/>
                    </a:cubicBezTo>
                    <a:cubicBezTo>
                      <a:pt x="1160636" y="206909"/>
                      <a:pt x="1154013" y="202370"/>
                      <a:pt x="1147018" y="199914"/>
                    </a:cubicBezTo>
                    <a:cubicBezTo>
                      <a:pt x="1140023" y="197458"/>
                      <a:pt x="1128935" y="196230"/>
                      <a:pt x="1113755" y="196230"/>
                    </a:cubicBezTo>
                    <a:lnTo>
                      <a:pt x="1100360" y="196230"/>
                    </a:lnTo>
                    <a:lnTo>
                      <a:pt x="1100360" y="332855"/>
                    </a:lnTo>
                    <a:lnTo>
                      <a:pt x="1034281" y="332855"/>
                    </a:lnTo>
                    <a:close/>
                    <a:moveTo>
                      <a:pt x="700236" y="5582"/>
                    </a:moveTo>
                    <a:lnTo>
                      <a:pt x="766315" y="5582"/>
                    </a:lnTo>
                    <a:lnTo>
                      <a:pt x="766315" y="182836"/>
                    </a:lnTo>
                    <a:cubicBezTo>
                      <a:pt x="766315" y="210964"/>
                      <a:pt x="767134" y="229196"/>
                      <a:pt x="768771" y="237530"/>
                    </a:cubicBezTo>
                    <a:cubicBezTo>
                      <a:pt x="771599" y="250925"/>
                      <a:pt x="778333" y="261678"/>
                      <a:pt x="788975" y="269789"/>
                    </a:cubicBezTo>
                    <a:cubicBezTo>
                      <a:pt x="799616" y="277900"/>
                      <a:pt x="814164" y="281955"/>
                      <a:pt x="832618" y="281955"/>
                    </a:cubicBezTo>
                    <a:cubicBezTo>
                      <a:pt x="851371" y="281955"/>
                      <a:pt x="865510" y="278123"/>
                      <a:pt x="875034" y="270458"/>
                    </a:cubicBezTo>
                    <a:cubicBezTo>
                      <a:pt x="884560" y="262794"/>
                      <a:pt x="890289" y="253380"/>
                      <a:pt x="892224" y="242218"/>
                    </a:cubicBezTo>
                    <a:cubicBezTo>
                      <a:pt x="894159" y="231056"/>
                      <a:pt x="895126" y="212527"/>
                      <a:pt x="895126" y="186631"/>
                    </a:cubicBezTo>
                    <a:lnTo>
                      <a:pt x="895126" y="5582"/>
                    </a:lnTo>
                    <a:lnTo>
                      <a:pt x="961206" y="5582"/>
                    </a:lnTo>
                    <a:lnTo>
                      <a:pt x="961206" y="177478"/>
                    </a:lnTo>
                    <a:cubicBezTo>
                      <a:pt x="961206" y="216769"/>
                      <a:pt x="959420" y="244525"/>
                      <a:pt x="955848" y="260747"/>
                    </a:cubicBezTo>
                    <a:cubicBezTo>
                      <a:pt x="952276" y="276970"/>
                      <a:pt x="945691" y="290662"/>
                      <a:pt x="936091" y="301824"/>
                    </a:cubicBezTo>
                    <a:cubicBezTo>
                      <a:pt x="926492" y="312986"/>
                      <a:pt x="913655" y="321878"/>
                      <a:pt x="897582" y="328501"/>
                    </a:cubicBezTo>
                    <a:cubicBezTo>
                      <a:pt x="881508" y="335124"/>
                      <a:pt x="860524" y="338436"/>
                      <a:pt x="834628" y="338436"/>
                    </a:cubicBezTo>
                    <a:cubicBezTo>
                      <a:pt x="803374" y="338436"/>
                      <a:pt x="779673" y="334827"/>
                      <a:pt x="763525" y="327608"/>
                    </a:cubicBezTo>
                    <a:cubicBezTo>
                      <a:pt x="747377" y="320390"/>
                      <a:pt x="734615" y="311014"/>
                      <a:pt x="725239" y="299480"/>
                    </a:cubicBezTo>
                    <a:cubicBezTo>
                      <a:pt x="715863" y="287946"/>
                      <a:pt x="709686" y="275853"/>
                      <a:pt x="706710" y="263203"/>
                    </a:cubicBezTo>
                    <a:cubicBezTo>
                      <a:pt x="702394" y="244451"/>
                      <a:pt x="700236" y="216769"/>
                      <a:pt x="700236" y="180157"/>
                    </a:cubicBezTo>
                    <a:close/>
                    <a:moveTo>
                      <a:pt x="0" y="5582"/>
                    </a:moveTo>
                    <a:lnTo>
                      <a:pt x="77465" y="5582"/>
                    </a:lnTo>
                    <a:lnTo>
                      <a:pt x="154483" y="135062"/>
                    </a:lnTo>
                    <a:lnTo>
                      <a:pt x="229939" y="5582"/>
                    </a:lnTo>
                    <a:lnTo>
                      <a:pt x="306065" y="5582"/>
                    </a:lnTo>
                    <a:lnTo>
                      <a:pt x="185737" y="195561"/>
                    </a:lnTo>
                    <a:lnTo>
                      <a:pt x="185737" y="332855"/>
                    </a:lnTo>
                    <a:lnTo>
                      <a:pt x="119881" y="332855"/>
                    </a:lnTo>
                    <a:lnTo>
                      <a:pt x="119881" y="195114"/>
                    </a:lnTo>
                    <a:close/>
                    <a:moveTo>
                      <a:pt x="493142" y="0"/>
                    </a:moveTo>
                    <a:cubicBezTo>
                      <a:pt x="541362" y="0"/>
                      <a:pt x="579946" y="14958"/>
                      <a:pt x="608893" y="44872"/>
                    </a:cubicBezTo>
                    <a:cubicBezTo>
                      <a:pt x="637840" y="74787"/>
                      <a:pt x="652313" y="116384"/>
                      <a:pt x="652313" y="169665"/>
                    </a:cubicBezTo>
                    <a:cubicBezTo>
                      <a:pt x="652313" y="222499"/>
                      <a:pt x="637951" y="263836"/>
                      <a:pt x="609227" y="293676"/>
                    </a:cubicBezTo>
                    <a:cubicBezTo>
                      <a:pt x="580504" y="323516"/>
                      <a:pt x="542106" y="338436"/>
                      <a:pt x="494034" y="338436"/>
                    </a:cubicBezTo>
                    <a:cubicBezTo>
                      <a:pt x="445368" y="338436"/>
                      <a:pt x="406672" y="323590"/>
                      <a:pt x="377949" y="293899"/>
                    </a:cubicBezTo>
                    <a:cubicBezTo>
                      <a:pt x="349225" y="264208"/>
                      <a:pt x="334863" y="223317"/>
                      <a:pt x="334863" y="171227"/>
                    </a:cubicBezTo>
                    <a:cubicBezTo>
                      <a:pt x="334863" y="137890"/>
                      <a:pt x="339849" y="109910"/>
                      <a:pt x="349820" y="87288"/>
                    </a:cubicBezTo>
                    <a:cubicBezTo>
                      <a:pt x="357261" y="70619"/>
                      <a:pt x="367419" y="55662"/>
                      <a:pt x="380293" y="42416"/>
                    </a:cubicBezTo>
                    <a:cubicBezTo>
                      <a:pt x="393166" y="29171"/>
                      <a:pt x="407268" y="19348"/>
                      <a:pt x="422597" y="12949"/>
                    </a:cubicBezTo>
                    <a:cubicBezTo>
                      <a:pt x="442986" y="4316"/>
                      <a:pt x="466501" y="0"/>
                      <a:pt x="49314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Tree>
    <p:extLst>
      <p:ext uri="{BB962C8B-B14F-4D97-AF65-F5344CB8AC3E}">
        <p14:creationId xmlns:p14="http://schemas.microsoft.com/office/powerpoint/2010/main" val="2097351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9A5140B-27DA-49FE-AACE-42451EBFC4AB}"/>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22" b="22"/>
          <a:stretch>
            <a:fillRect/>
          </a:stretch>
        </p:blipFill>
        <p:spPr>
          <a:xfrm>
            <a:off x="0" y="0"/>
            <a:ext cx="12192000" cy="6858000"/>
          </a:xfrm>
        </p:spPr>
      </p:pic>
      <p:grpSp>
        <p:nvGrpSpPr>
          <p:cNvPr id="10" name="Group 9">
            <a:extLst>
              <a:ext uri="{FF2B5EF4-FFF2-40B4-BE49-F238E27FC236}">
                <a16:creationId xmlns:a16="http://schemas.microsoft.com/office/drawing/2014/main" id="{C6D12683-5D74-4A72-B89A-945D087678CB}"/>
              </a:ext>
            </a:extLst>
          </p:cNvPr>
          <p:cNvGrpSpPr/>
          <p:nvPr/>
        </p:nvGrpSpPr>
        <p:grpSpPr>
          <a:xfrm>
            <a:off x="-7060335" y="919953"/>
            <a:ext cx="8157781" cy="4694232"/>
            <a:chOff x="-6831735" y="648922"/>
            <a:chExt cx="8157781" cy="5171437"/>
          </a:xfrm>
        </p:grpSpPr>
        <p:sp>
          <p:nvSpPr>
            <p:cNvPr id="6" name="TextBox 5">
              <a:extLst>
                <a:ext uri="{FF2B5EF4-FFF2-40B4-BE49-F238E27FC236}">
                  <a16:creationId xmlns:a16="http://schemas.microsoft.com/office/drawing/2014/main" id="{5DB97709-44A8-4307-847D-CE13F87C58A7}"/>
                </a:ext>
              </a:extLst>
            </p:cNvPr>
            <p:cNvSpPr txBox="1"/>
            <p:nvPr/>
          </p:nvSpPr>
          <p:spPr>
            <a:xfrm>
              <a:off x="-6831735" y="648922"/>
              <a:ext cx="6831735" cy="1017194"/>
            </a:xfrm>
            <a:prstGeom prst="rect">
              <a:avLst/>
            </a:prstGeom>
            <a:noFill/>
          </p:spPr>
          <p:txBody>
            <a:bodyPr wrap="square" rtlCol="0" anchor="ctr">
              <a:spAutoFit/>
            </a:bodyPr>
            <a:lstStyle/>
            <a:p>
              <a:r>
                <a:rPr lang="en-US" altLang="ko-KR" sz="5400" dirty="0">
                  <a:cs typeface="Arial" pitchFamily="34" charset="0"/>
                </a:rPr>
                <a:t>Business Requirement :</a:t>
              </a:r>
              <a:endParaRPr lang="ko-KR" altLang="en-US" sz="5400" dirty="0">
                <a:cs typeface="Arial" pitchFamily="34" charset="0"/>
              </a:endParaRPr>
            </a:p>
          </p:txBody>
        </p:sp>
        <p:sp>
          <p:nvSpPr>
            <p:cNvPr id="8" name="TextBox 7">
              <a:extLst>
                <a:ext uri="{FF2B5EF4-FFF2-40B4-BE49-F238E27FC236}">
                  <a16:creationId xmlns:a16="http://schemas.microsoft.com/office/drawing/2014/main" id="{736372B8-675D-4AD9-A2E4-FCB5DFBBE3AD}"/>
                </a:ext>
              </a:extLst>
            </p:cNvPr>
            <p:cNvSpPr txBox="1"/>
            <p:nvPr/>
          </p:nvSpPr>
          <p:spPr>
            <a:xfrm>
              <a:off x="-3456612" y="2552294"/>
              <a:ext cx="3909062" cy="576409"/>
            </a:xfrm>
            <a:prstGeom prst="rect">
              <a:avLst/>
            </a:prstGeom>
            <a:noFill/>
          </p:spPr>
          <p:txBody>
            <a:bodyPr wrap="square" rtlCol="0">
              <a:spAutoFit/>
            </a:bodyPr>
            <a:lstStyle/>
            <a:p>
              <a:r>
                <a:rPr lang="en-US" altLang="ko-KR" sz="1400" b="1" dirty="0">
                  <a:solidFill>
                    <a:schemeClr val="accent2"/>
                  </a:solidFill>
                  <a:cs typeface="Arial" pitchFamily="34" charset="0"/>
                </a:rPr>
                <a:t> Some Possible Business Requirement For WhatsApp Pay.</a:t>
              </a:r>
              <a:endParaRPr lang="ko-KR" altLang="en-US" sz="1400" b="1" dirty="0">
                <a:solidFill>
                  <a:schemeClr val="accent2"/>
                </a:solidFill>
                <a:cs typeface="Arial" pitchFamily="34" charset="0"/>
              </a:endParaRPr>
            </a:p>
          </p:txBody>
        </p:sp>
        <p:sp>
          <p:nvSpPr>
            <p:cNvPr id="9" name="TextBox 8">
              <a:extLst>
                <a:ext uri="{FF2B5EF4-FFF2-40B4-BE49-F238E27FC236}">
                  <a16:creationId xmlns:a16="http://schemas.microsoft.com/office/drawing/2014/main" id="{DA21E4CD-9843-431D-8250-975100F06125}"/>
                </a:ext>
              </a:extLst>
            </p:cNvPr>
            <p:cNvSpPr txBox="1"/>
            <p:nvPr/>
          </p:nvSpPr>
          <p:spPr>
            <a:xfrm>
              <a:off x="-5432448" y="3449734"/>
              <a:ext cx="6758494" cy="2370625"/>
            </a:xfrm>
            <a:prstGeom prst="rect">
              <a:avLst/>
            </a:prstGeom>
            <a:noFill/>
          </p:spPr>
          <p:txBody>
            <a:bodyPr wrap="square" rtlCol="0">
              <a:spAutoFit/>
            </a:bodyPr>
            <a:lstStyle/>
            <a:p>
              <a:pPr marL="342900" indent="-342900">
                <a:lnSpc>
                  <a:spcPct val="107000"/>
                </a:lnSpc>
                <a:buSzPts val="1000"/>
                <a:buFont typeface="Symbol" panose="05050102010706020507" pitchFamily="18" charset="2"/>
                <a:buChar char=""/>
                <a:tabLst>
                  <a:tab pos="457200" algn="l"/>
                </a:tabLst>
              </a:pPr>
              <a:r>
                <a:rPr lang="en-US" dirty="0">
                  <a:latin typeface="Segoe UI" panose="020B0502040204020203" pitchFamily="34" charset="0"/>
                  <a:ea typeface="Times New Roman" panose="02020603050405020304" pitchFamily="18" charset="0"/>
                </a:rPr>
                <a:t>Integration with Banks</a:t>
              </a:r>
            </a:p>
            <a:p>
              <a:pPr marL="342900" indent="-342900">
                <a:lnSpc>
                  <a:spcPct val="107000"/>
                </a:lnSpc>
                <a:buSzPts val="1000"/>
                <a:buFont typeface="Symbol" panose="05050102010706020507" pitchFamily="18" charset="2"/>
                <a:buChar char=""/>
                <a:tabLst>
                  <a:tab pos="457200" algn="l"/>
                </a:tabLst>
              </a:pPr>
              <a:r>
                <a:rPr lang="en-US" dirty="0">
                  <a:latin typeface="Segoe UI" panose="020B0502040204020203" pitchFamily="34" charset="0"/>
                  <a:ea typeface="Times New Roman" panose="02020603050405020304" pitchFamily="18" charset="0"/>
                </a:rPr>
                <a:t>Compliance</a:t>
              </a:r>
            </a:p>
            <a:p>
              <a:pPr marL="342900" indent="-342900">
                <a:lnSpc>
                  <a:spcPct val="107000"/>
                </a:lnSpc>
                <a:buSzPts val="1000"/>
                <a:buFont typeface="Symbol" panose="05050102010706020507" pitchFamily="18" charset="2"/>
                <a:buChar char=""/>
                <a:tabLst>
                  <a:tab pos="457200" algn="l"/>
                </a:tabLst>
              </a:pPr>
              <a:r>
                <a:rPr lang="en-US" dirty="0">
                  <a:latin typeface="Segoe UI" panose="020B0502040204020203" pitchFamily="34" charset="0"/>
                  <a:ea typeface="Times New Roman" panose="02020603050405020304" pitchFamily="18" charset="0"/>
                </a:rPr>
                <a:t>User-Friendly Interface</a:t>
              </a:r>
            </a:p>
            <a:p>
              <a:pPr marL="342900" indent="-342900">
                <a:lnSpc>
                  <a:spcPct val="107000"/>
                </a:lnSpc>
                <a:buSzPts val="1000"/>
                <a:buFont typeface="Symbol" panose="05050102010706020507" pitchFamily="18" charset="2"/>
                <a:buChar char=""/>
                <a:tabLst>
                  <a:tab pos="457200" algn="l"/>
                </a:tabLst>
              </a:pPr>
              <a:r>
                <a:rPr lang="en-US" dirty="0">
                  <a:latin typeface="Segoe UI" panose="020B0502040204020203" pitchFamily="34" charset="0"/>
                  <a:ea typeface="Times New Roman" panose="02020603050405020304" pitchFamily="18" charset="0"/>
                </a:rPr>
                <a:t>Transaction Limits</a:t>
              </a:r>
            </a:p>
            <a:p>
              <a:pPr marL="342900" indent="-342900">
                <a:lnSpc>
                  <a:spcPct val="107000"/>
                </a:lnSpc>
                <a:buSzPts val="1000"/>
                <a:buFont typeface="Symbol" panose="05050102010706020507" pitchFamily="18" charset="2"/>
                <a:buChar char=""/>
                <a:tabLst>
                  <a:tab pos="457200" algn="l"/>
                </a:tabLst>
              </a:pPr>
              <a:r>
                <a:rPr lang="en-US" dirty="0">
                  <a:latin typeface="Segoe UI" panose="020B0502040204020203" pitchFamily="34" charset="0"/>
                  <a:ea typeface="Times New Roman" panose="02020603050405020304" pitchFamily="18" charset="0"/>
                </a:rPr>
                <a:t>Payment Notifications</a:t>
              </a:r>
            </a:p>
            <a:p>
              <a:pPr marL="342900" indent="-342900">
                <a:lnSpc>
                  <a:spcPct val="107000"/>
                </a:lnSpc>
                <a:buSzPts val="1000"/>
                <a:buFont typeface="Symbol" panose="05050102010706020507" pitchFamily="18" charset="2"/>
                <a:buChar char=""/>
                <a:tabLst>
                  <a:tab pos="457200" algn="l"/>
                </a:tabLst>
              </a:pPr>
              <a:r>
                <a:rPr lang="en-US" dirty="0">
                  <a:latin typeface="Segoe UI" panose="020B0502040204020203" pitchFamily="34" charset="0"/>
                  <a:ea typeface="Times New Roman" panose="02020603050405020304" pitchFamily="18" charset="0"/>
                </a:rPr>
                <a:t>Security</a:t>
              </a:r>
            </a:p>
            <a:p>
              <a:pPr marL="342900" indent="-342900">
                <a:lnSpc>
                  <a:spcPct val="107000"/>
                </a:lnSpc>
                <a:buSzPts val="1000"/>
                <a:buFont typeface="Symbol" panose="05050102010706020507" pitchFamily="18" charset="2"/>
                <a:buChar char=""/>
                <a:tabLst>
                  <a:tab pos="457200" algn="l"/>
                </a:tabLst>
              </a:pPr>
              <a:r>
                <a:rPr lang="en-US" dirty="0">
                  <a:latin typeface="Segoe UI" panose="020B0502040204020203" pitchFamily="34" charset="0"/>
                  <a:ea typeface="Times New Roman" panose="02020603050405020304" pitchFamily="18" charset="0"/>
                </a:rPr>
                <a:t>Customer Support: </a:t>
              </a:r>
              <a:endParaRPr lang="en-US" altLang="ko-KR" sz="1600" dirty="0">
                <a:cs typeface="Arial" pitchFamily="34" charset="0"/>
              </a:endParaRPr>
            </a:p>
          </p:txBody>
        </p:sp>
      </p:grpSp>
    </p:spTree>
    <p:extLst>
      <p:ext uri="{BB962C8B-B14F-4D97-AF65-F5344CB8AC3E}">
        <p14:creationId xmlns:p14="http://schemas.microsoft.com/office/powerpoint/2010/main" val="1042583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9A5140B-27DA-49FE-AACE-42451EBFC4AB}"/>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22" b="22"/>
          <a:stretch>
            <a:fillRect/>
          </a:stretch>
        </p:blipFill>
        <p:spPr>
          <a:xfrm>
            <a:off x="0" y="0"/>
            <a:ext cx="12192000" cy="6858000"/>
          </a:xfrm>
        </p:spPr>
      </p:pic>
      <p:grpSp>
        <p:nvGrpSpPr>
          <p:cNvPr id="10" name="Group 9">
            <a:extLst>
              <a:ext uri="{FF2B5EF4-FFF2-40B4-BE49-F238E27FC236}">
                <a16:creationId xmlns:a16="http://schemas.microsoft.com/office/drawing/2014/main" id="{9C8674BB-73F3-4B64-80F8-1B10F29E0F4F}"/>
              </a:ext>
            </a:extLst>
          </p:cNvPr>
          <p:cNvGrpSpPr/>
          <p:nvPr/>
        </p:nvGrpSpPr>
        <p:grpSpPr>
          <a:xfrm>
            <a:off x="370921" y="620482"/>
            <a:ext cx="6831735" cy="5419196"/>
            <a:chOff x="370921" y="1057804"/>
            <a:chExt cx="6831735" cy="5419196"/>
          </a:xfrm>
        </p:grpSpPr>
        <p:sp>
          <p:nvSpPr>
            <p:cNvPr id="6" name="TextBox 5">
              <a:extLst>
                <a:ext uri="{FF2B5EF4-FFF2-40B4-BE49-F238E27FC236}">
                  <a16:creationId xmlns:a16="http://schemas.microsoft.com/office/drawing/2014/main" id="{5DB97709-44A8-4307-847D-CE13F87C58A7}"/>
                </a:ext>
              </a:extLst>
            </p:cNvPr>
            <p:cNvSpPr txBox="1"/>
            <p:nvPr/>
          </p:nvSpPr>
          <p:spPr>
            <a:xfrm>
              <a:off x="370921" y="1057804"/>
              <a:ext cx="6831735" cy="923330"/>
            </a:xfrm>
            <a:prstGeom prst="rect">
              <a:avLst/>
            </a:prstGeom>
            <a:noFill/>
          </p:spPr>
          <p:txBody>
            <a:bodyPr wrap="square" rtlCol="0" anchor="ctr">
              <a:spAutoFit/>
            </a:bodyPr>
            <a:lstStyle/>
            <a:p>
              <a:r>
                <a:rPr lang="en-US" altLang="ko-KR" sz="5400" dirty="0">
                  <a:cs typeface="Arial" pitchFamily="34" charset="0"/>
                </a:rPr>
                <a:t>Business Requirement :</a:t>
              </a:r>
              <a:endParaRPr lang="ko-KR" altLang="en-US" sz="5400" dirty="0">
                <a:cs typeface="Arial" pitchFamily="34" charset="0"/>
              </a:endParaRPr>
            </a:p>
          </p:txBody>
        </p:sp>
        <p:grpSp>
          <p:nvGrpSpPr>
            <p:cNvPr id="2" name="Group 1">
              <a:extLst>
                <a:ext uri="{FF2B5EF4-FFF2-40B4-BE49-F238E27FC236}">
                  <a16:creationId xmlns:a16="http://schemas.microsoft.com/office/drawing/2014/main" id="{7C243FBF-1B9A-4D7B-AC9A-184FE28B6E6C}"/>
                </a:ext>
              </a:extLst>
            </p:cNvPr>
            <p:cNvGrpSpPr/>
            <p:nvPr/>
          </p:nvGrpSpPr>
          <p:grpSpPr>
            <a:xfrm>
              <a:off x="530202" y="2723744"/>
              <a:ext cx="3941798" cy="3753256"/>
              <a:chOff x="530202" y="2723744"/>
              <a:chExt cx="3941798" cy="3753256"/>
            </a:xfrm>
          </p:grpSpPr>
          <p:sp>
            <p:nvSpPr>
              <p:cNvPr id="8" name="TextBox 7">
                <a:extLst>
                  <a:ext uri="{FF2B5EF4-FFF2-40B4-BE49-F238E27FC236}">
                    <a16:creationId xmlns:a16="http://schemas.microsoft.com/office/drawing/2014/main" id="{736372B8-675D-4AD9-A2E4-FCB5DFBBE3AD}"/>
                  </a:ext>
                </a:extLst>
              </p:cNvPr>
              <p:cNvSpPr txBox="1"/>
              <p:nvPr/>
            </p:nvSpPr>
            <p:spPr>
              <a:xfrm>
                <a:off x="562938" y="2723744"/>
                <a:ext cx="3909062" cy="707886"/>
              </a:xfrm>
              <a:prstGeom prst="rect">
                <a:avLst/>
              </a:prstGeom>
              <a:noFill/>
            </p:spPr>
            <p:txBody>
              <a:bodyPr wrap="square" rtlCol="0">
                <a:spAutoFit/>
              </a:bodyPr>
              <a:lstStyle/>
              <a:p>
                <a:r>
                  <a:rPr lang="en-US" altLang="ko-KR" sz="2000" b="1" dirty="0">
                    <a:solidFill>
                      <a:schemeClr val="accent2"/>
                    </a:solidFill>
                    <a:cs typeface="Arial" pitchFamily="34" charset="0"/>
                  </a:rPr>
                  <a:t> Some Possible Business Requirement For WhatsApp Pay.</a:t>
                </a:r>
                <a:endParaRPr lang="ko-KR" altLang="en-US" sz="2000" b="1" dirty="0">
                  <a:solidFill>
                    <a:schemeClr val="accent2"/>
                  </a:solidFill>
                  <a:cs typeface="Arial" pitchFamily="34" charset="0"/>
                </a:endParaRPr>
              </a:p>
            </p:txBody>
          </p:sp>
          <p:sp>
            <p:nvSpPr>
              <p:cNvPr id="9" name="TextBox 8">
                <a:extLst>
                  <a:ext uri="{FF2B5EF4-FFF2-40B4-BE49-F238E27FC236}">
                    <a16:creationId xmlns:a16="http://schemas.microsoft.com/office/drawing/2014/main" id="{DA21E4CD-9843-431D-8250-975100F06125}"/>
                  </a:ext>
                </a:extLst>
              </p:cNvPr>
              <p:cNvSpPr txBox="1"/>
              <p:nvPr/>
            </p:nvSpPr>
            <p:spPr>
              <a:xfrm>
                <a:off x="530202" y="3640234"/>
                <a:ext cx="3927498" cy="2836766"/>
              </a:xfrm>
              <a:prstGeom prst="rect">
                <a:avLst/>
              </a:prstGeom>
              <a:solidFill>
                <a:srgbClr val="C1BDBA">
                  <a:alpha val="68000"/>
                </a:srgbClr>
              </a:solidFill>
            </p:spPr>
            <p:txBody>
              <a:bodyPr wrap="square" rtlCol="0">
                <a:spAutoFit/>
              </a:bodyPr>
              <a:lstStyle/>
              <a:p>
                <a:pPr marL="342900" indent="-342900">
                  <a:lnSpc>
                    <a:spcPct val="107000"/>
                  </a:lnSpc>
                  <a:buSzPts val="1000"/>
                  <a:buFont typeface="Symbol" panose="05050102010706020507" pitchFamily="18" charset="2"/>
                  <a:buChar char=""/>
                  <a:tabLst>
                    <a:tab pos="457200" algn="l"/>
                  </a:tabLst>
                </a:pPr>
                <a:r>
                  <a:rPr lang="en-US" sz="2400" dirty="0">
                    <a:latin typeface="Segoe UI" panose="020B0502040204020203" pitchFamily="34" charset="0"/>
                    <a:ea typeface="Times New Roman" panose="02020603050405020304" pitchFamily="18" charset="0"/>
                  </a:rPr>
                  <a:t>Integration with Banks</a:t>
                </a:r>
              </a:p>
              <a:p>
                <a:pPr marL="342900" indent="-342900">
                  <a:lnSpc>
                    <a:spcPct val="107000"/>
                  </a:lnSpc>
                  <a:buSzPts val="1000"/>
                  <a:buFont typeface="Symbol" panose="05050102010706020507" pitchFamily="18" charset="2"/>
                  <a:buChar char=""/>
                  <a:tabLst>
                    <a:tab pos="457200" algn="l"/>
                  </a:tabLst>
                </a:pPr>
                <a:r>
                  <a:rPr lang="en-US" sz="2400" dirty="0">
                    <a:latin typeface="Segoe UI" panose="020B0502040204020203" pitchFamily="34" charset="0"/>
                    <a:ea typeface="Times New Roman" panose="02020603050405020304" pitchFamily="18" charset="0"/>
                  </a:rPr>
                  <a:t>Compliance</a:t>
                </a:r>
              </a:p>
              <a:p>
                <a:pPr marL="342900" indent="-342900">
                  <a:lnSpc>
                    <a:spcPct val="107000"/>
                  </a:lnSpc>
                  <a:buSzPts val="1000"/>
                  <a:buFont typeface="Symbol" panose="05050102010706020507" pitchFamily="18" charset="2"/>
                  <a:buChar char=""/>
                  <a:tabLst>
                    <a:tab pos="457200" algn="l"/>
                  </a:tabLst>
                </a:pPr>
                <a:r>
                  <a:rPr lang="en-US" sz="2400" dirty="0">
                    <a:latin typeface="Segoe UI" panose="020B0502040204020203" pitchFamily="34" charset="0"/>
                    <a:ea typeface="Times New Roman" panose="02020603050405020304" pitchFamily="18" charset="0"/>
                  </a:rPr>
                  <a:t>User-Friendly Interface</a:t>
                </a:r>
              </a:p>
              <a:p>
                <a:pPr marL="342900" indent="-342900">
                  <a:lnSpc>
                    <a:spcPct val="107000"/>
                  </a:lnSpc>
                  <a:buSzPts val="1000"/>
                  <a:buFont typeface="Symbol" panose="05050102010706020507" pitchFamily="18" charset="2"/>
                  <a:buChar char=""/>
                  <a:tabLst>
                    <a:tab pos="457200" algn="l"/>
                  </a:tabLst>
                </a:pPr>
                <a:r>
                  <a:rPr lang="en-US" sz="2400" dirty="0">
                    <a:latin typeface="Segoe UI" panose="020B0502040204020203" pitchFamily="34" charset="0"/>
                    <a:ea typeface="Times New Roman" panose="02020603050405020304" pitchFamily="18" charset="0"/>
                  </a:rPr>
                  <a:t>Transaction Limits</a:t>
                </a:r>
              </a:p>
              <a:p>
                <a:pPr marL="342900" indent="-342900">
                  <a:lnSpc>
                    <a:spcPct val="107000"/>
                  </a:lnSpc>
                  <a:buSzPts val="1000"/>
                  <a:buFont typeface="Symbol" panose="05050102010706020507" pitchFamily="18" charset="2"/>
                  <a:buChar char=""/>
                  <a:tabLst>
                    <a:tab pos="457200" algn="l"/>
                  </a:tabLst>
                </a:pPr>
                <a:r>
                  <a:rPr lang="en-US" sz="2400" dirty="0">
                    <a:latin typeface="Segoe UI" panose="020B0502040204020203" pitchFamily="34" charset="0"/>
                    <a:ea typeface="Times New Roman" panose="02020603050405020304" pitchFamily="18" charset="0"/>
                  </a:rPr>
                  <a:t>Payment Notifications</a:t>
                </a:r>
              </a:p>
              <a:p>
                <a:pPr marL="342900" indent="-342900">
                  <a:lnSpc>
                    <a:spcPct val="107000"/>
                  </a:lnSpc>
                  <a:buSzPts val="1000"/>
                  <a:buFont typeface="Symbol" panose="05050102010706020507" pitchFamily="18" charset="2"/>
                  <a:buChar char=""/>
                  <a:tabLst>
                    <a:tab pos="457200" algn="l"/>
                  </a:tabLst>
                </a:pPr>
                <a:r>
                  <a:rPr lang="en-US" sz="2400" dirty="0">
                    <a:latin typeface="Segoe UI" panose="020B0502040204020203" pitchFamily="34" charset="0"/>
                    <a:ea typeface="Times New Roman" panose="02020603050405020304" pitchFamily="18" charset="0"/>
                  </a:rPr>
                  <a:t>Security</a:t>
                </a:r>
              </a:p>
              <a:p>
                <a:pPr marL="342900" indent="-342900">
                  <a:lnSpc>
                    <a:spcPct val="107000"/>
                  </a:lnSpc>
                  <a:buSzPts val="1000"/>
                  <a:buFont typeface="Symbol" panose="05050102010706020507" pitchFamily="18" charset="2"/>
                  <a:buChar char=""/>
                  <a:tabLst>
                    <a:tab pos="457200" algn="l"/>
                  </a:tabLst>
                </a:pPr>
                <a:r>
                  <a:rPr lang="en-US" sz="2400" dirty="0">
                    <a:latin typeface="Segoe UI" panose="020B0502040204020203" pitchFamily="34" charset="0"/>
                    <a:ea typeface="Times New Roman" panose="02020603050405020304" pitchFamily="18" charset="0"/>
                  </a:rPr>
                  <a:t>Customer Support: </a:t>
                </a:r>
                <a:endParaRPr lang="en-US" altLang="ko-KR" sz="2000" dirty="0">
                  <a:cs typeface="Arial" pitchFamily="34" charset="0"/>
                </a:endParaRPr>
              </a:p>
            </p:txBody>
          </p:sp>
        </p:grpSp>
      </p:grpSp>
      <p:sp>
        <p:nvSpPr>
          <p:cNvPr id="3" name="Rectangle 2">
            <a:extLst>
              <a:ext uri="{FF2B5EF4-FFF2-40B4-BE49-F238E27FC236}">
                <a16:creationId xmlns:a16="http://schemas.microsoft.com/office/drawing/2014/main" id="{EE367A9E-2D7B-4584-B5A1-055487F0EBC4}"/>
              </a:ext>
            </a:extLst>
          </p:cNvPr>
          <p:cNvSpPr/>
          <p:nvPr/>
        </p:nvSpPr>
        <p:spPr>
          <a:xfrm>
            <a:off x="0" y="685800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AEEBEA6-396D-403F-8EFA-0D4DC079C25D}"/>
              </a:ext>
            </a:extLst>
          </p:cNvPr>
          <p:cNvSpPr txBox="1"/>
          <p:nvPr/>
        </p:nvSpPr>
        <p:spPr>
          <a:xfrm>
            <a:off x="-11878597" y="450569"/>
            <a:ext cx="11315700" cy="6124754"/>
          </a:xfrm>
          <a:prstGeom prst="rect">
            <a:avLst/>
          </a:prstGeom>
          <a:solidFill>
            <a:srgbClr val="E6E6E6"/>
          </a:solidFill>
        </p:spPr>
        <p:txBody>
          <a:bodyPr wrap="square" rtlCol="0">
            <a:spAutoFit/>
          </a:bodyPr>
          <a:lstStyle/>
          <a:p>
            <a:r>
              <a:rPr lang="en-US" sz="2800" b="1" dirty="0">
                <a:ea typeface="Times New Roman" panose="02020603050405020304" pitchFamily="18" charset="0"/>
              </a:rPr>
              <a:t>Integration with Banks</a:t>
            </a:r>
            <a:r>
              <a:rPr lang="en-US" sz="2800" dirty="0">
                <a:ea typeface="Times New Roman" panose="02020603050405020304" pitchFamily="18" charset="0"/>
              </a:rPr>
              <a:t>: WhatsApp Pay needs to integrate with banks to enable users to link their bank accounts to their WhatsApp Pay account</a:t>
            </a:r>
          </a:p>
          <a:p>
            <a:endParaRPr lang="en-US" sz="2800" dirty="0"/>
          </a:p>
          <a:p>
            <a:r>
              <a:rPr lang="en-US" sz="2800" b="1" dirty="0">
                <a:ea typeface="Times New Roman" panose="02020603050405020304" pitchFamily="18" charset="0"/>
                <a:cs typeface="Times New Roman" panose="02020603050405020304" pitchFamily="18" charset="0"/>
              </a:rPr>
              <a:t>Compliance</a:t>
            </a:r>
            <a:r>
              <a:rPr lang="en-US" sz="2800" dirty="0">
                <a:ea typeface="Times New Roman" panose="02020603050405020304" pitchFamily="18" charset="0"/>
                <a:cs typeface="Times New Roman" panose="02020603050405020304" pitchFamily="18" charset="0"/>
              </a:rPr>
              <a:t>: WhatsApp Pay needs to comply with relevant regulations and standards, such as KYC (Know Your Customer) and anti-money laundering (AML) regulations.</a:t>
            </a:r>
          </a:p>
          <a:p>
            <a:endParaRPr lang="en-US" sz="2800" dirty="0">
              <a:ea typeface="Times New Roman" panose="02020603050405020304" pitchFamily="18" charset="0"/>
              <a:cs typeface="Times New Roman" panose="02020603050405020304" pitchFamily="18" charset="0"/>
            </a:endParaRPr>
          </a:p>
          <a:p>
            <a:r>
              <a:rPr lang="en-US" sz="2800" b="1" dirty="0">
                <a:ea typeface="Times New Roman" panose="02020603050405020304" pitchFamily="18" charset="0"/>
              </a:rPr>
              <a:t>User-Friendly Interfac</a:t>
            </a:r>
            <a:r>
              <a:rPr lang="en-US" sz="2800" dirty="0">
                <a:ea typeface="Times New Roman" panose="02020603050405020304" pitchFamily="18" charset="0"/>
              </a:rPr>
              <a:t>e: WhatsApp Pay needs to provide a simple and intuitive user interface that makes it easy for users to initiate transactions and view their transaction history</a:t>
            </a:r>
          </a:p>
          <a:p>
            <a:endParaRPr lang="en-US" sz="2800" dirty="0">
              <a:ea typeface="Calibri" panose="020F0502020204030204" pitchFamily="34" charset="0"/>
              <a:cs typeface="Times New Roman" panose="02020603050405020304" pitchFamily="18" charset="0"/>
            </a:endParaRPr>
          </a:p>
          <a:p>
            <a:r>
              <a:rPr lang="en-US" sz="2800" b="1" dirty="0">
                <a:ea typeface="Times New Roman" panose="02020603050405020304" pitchFamily="18" charset="0"/>
              </a:rPr>
              <a:t>Transaction Limits</a:t>
            </a:r>
            <a:r>
              <a:rPr lang="en-US" sz="2800" dirty="0">
                <a:ea typeface="Times New Roman" panose="02020603050405020304" pitchFamily="18" charset="0"/>
              </a:rPr>
              <a:t>: WhatsApp Pay needs to implement transaction limits to prevent fraud and ensure the security of user funds</a:t>
            </a:r>
            <a:endParaRPr lang="en-US" sz="2800" dirty="0">
              <a:ea typeface="Times New Roman" panose="02020603050405020304" pitchFamily="18" charset="0"/>
              <a:cs typeface="Times New Roman" panose="02020603050405020304" pitchFamily="18" charset="0"/>
            </a:endParaRPr>
          </a:p>
          <a:p>
            <a:endParaRPr lang="en-US" sz="2800" dirty="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630F8D77-26EF-4AEA-B253-8D9DE053D7C8}"/>
              </a:ext>
            </a:extLst>
          </p:cNvPr>
          <p:cNvSpPr txBox="1"/>
          <p:nvPr/>
        </p:nvSpPr>
        <p:spPr>
          <a:xfrm>
            <a:off x="13477461" y="755375"/>
            <a:ext cx="10098156" cy="5262979"/>
          </a:xfrm>
          <a:prstGeom prst="rect">
            <a:avLst/>
          </a:prstGeom>
          <a:noFill/>
        </p:spPr>
        <p:txBody>
          <a:bodyPr wrap="square" rtlCol="0">
            <a:spAutoFit/>
          </a:bodyPr>
          <a:lstStyle/>
          <a:p>
            <a:r>
              <a:rPr lang="en-US" sz="2800" b="1" dirty="0">
                <a:ea typeface="Times New Roman" panose="02020603050405020304" pitchFamily="18" charset="0"/>
              </a:rPr>
              <a:t>Payment Notifications</a:t>
            </a:r>
            <a:r>
              <a:rPr lang="en-US" sz="2800" dirty="0">
                <a:ea typeface="Times New Roman" panose="02020603050405020304" pitchFamily="18" charset="0"/>
              </a:rPr>
              <a:t>: WhatsApp Pay needs to provide users with notifications for every payment they receive or make, to keep them informed about their transactions</a:t>
            </a:r>
            <a:endParaRPr lang="en-US" sz="2800" dirty="0">
              <a:ea typeface="Times New Roman" panose="02020603050405020304" pitchFamily="18" charset="0"/>
              <a:cs typeface="Times New Roman" panose="02020603050405020304" pitchFamily="18" charset="0"/>
            </a:endParaRPr>
          </a:p>
          <a:p>
            <a:endParaRPr lang="en-US" sz="2800" dirty="0">
              <a:ea typeface="Calibri" panose="020F0502020204030204" pitchFamily="34" charset="0"/>
              <a:cs typeface="Times New Roman" panose="02020603050405020304" pitchFamily="18" charset="0"/>
            </a:endParaRPr>
          </a:p>
          <a:p>
            <a:r>
              <a:rPr lang="en-US" sz="2800" b="1" dirty="0">
                <a:ea typeface="Times New Roman" panose="02020603050405020304" pitchFamily="18" charset="0"/>
              </a:rPr>
              <a:t>Security: </a:t>
            </a:r>
            <a:r>
              <a:rPr lang="en-US" sz="2800" dirty="0">
                <a:ea typeface="Times New Roman" panose="02020603050405020304" pitchFamily="18" charset="0"/>
              </a:rPr>
              <a:t>WhatsApp Pay needs to ensure the security of transactions and user data by implementing strong encryption and other security measures</a:t>
            </a:r>
            <a:endParaRPr lang="en-US" sz="2800" dirty="0">
              <a:ea typeface="Times New Roman" panose="02020603050405020304" pitchFamily="18" charset="0"/>
              <a:cs typeface="Times New Roman" panose="02020603050405020304" pitchFamily="18" charset="0"/>
            </a:endParaRPr>
          </a:p>
          <a:p>
            <a:endParaRPr lang="en-US" sz="2800" dirty="0">
              <a:ea typeface="Calibri" panose="020F0502020204030204" pitchFamily="34" charset="0"/>
              <a:cs typeface="Times New Roman" panose="02020603050405020304" pitchFamily="18" charset="0"/>
            </a:endParaRPr>
          </a:p>
          <a:p>
            <a:r>
              <a:rPr lang="en-US" sz="2800" b="1" dirty="0">
                <a:ea typeface="Times New Roman" panose="02020603050405020304" pitchFamily="18" charset="0"/>
              </a:rPr>
              <a:t>Customer Support: </a:t>
            </a:r>
            <a:r>
              <a:rPr lang="en-US" sz="2800" dirty="0">
                <a:ea typeface="Times New Roman" panose="02020603050405020304" pitchFamily="18" charset="0"/>
              </a:rPr>
              <a:t>WhatsApp Pay needs to provide customer support for users who encounter issues with the service, such as failed transactions or incorrect payments</a:t>
            </a:r>
            <a:endParaRPr lang="en-US" sz="2800" dirty="0">
              <a:ea typeface="Calibri" panose="020F0502020204030204" pitchFamily="34" charset="0"/>
              <a:cs typeface="Times New Roman" panose="02020603050405020304" pitchFamily="18" charset="0"/>
            </a:endParaRPr>
          </a:p>
          <a:p>
            <a:endParaRPr lang="en-US" sz="2800" dirty="0"/>
          </a:p>
        </p:txBody>
      </p:sp>
    </p:spTree>
    <p:extLst>
      <p:ext uri="{BB962C8B-B14F-4D97-AF65-F5344CB8AC3E}">
        <p14:creationId xmlns:p14="http://schemas.microsoft.com/office/powerpoint/2010/main" val="2362145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1.85185E-6 L 0.00573 1.07384 " pathEditMode="relative" rAng="0" ptsTypes="AA">
                                      <p:cBhvr>
                                        <p:cTn id="6" dur="2000" fill="hold"/>
                                        <p:tgtEl>
                                          <p:spTgt spid="10"/>
                                        </p:tgtEl>
                                        <p:attrNameLst>
                                          <p:attrName>ppt_x</p:attrName>
                                          <p:attrName>ppt_y</p:attrName>
                                        </p:attrNameLst>
                                      </p:cBhvr>
                                      <p:rCtr x="286" y="53681"/>
                                    </p:animMotion>
                                  </p:childTnLst>
                                </p:cTn>
                              </p:par>
                              <p:par>
                                <p:cTn id="7" presetID="63" presetClass="path" presetSubtype="0" accel="50000" decel="50000" fill="hold" grpId="0" nodeType="withEffect">
                                  <p:stCondLst>
                                    <p:cond delay="0"/>
                                  </p:stCondLst>
                                  <p:childTnLst>
                                    <p:animMotion origin="layout" path="M -3.54167E-6 1.48148E-6 L 1.02032 0.01875 " pathEditMode="relative" rAng="0" ptsTypes="AA">
                                      <p:cBhvr>
                                        <p:cTn id="8" dur="2000" fill="hold"/>
                                        <p:tgtEl>
                                          <p:spTgt spid="5"/>
                                        </p:tgtEl>
                                        <p:attrNameLst>
                                          <p:attrName>ppt_x</p:attrName>
                                          <p:attrName>ppt_y</p:attrName>
                                        </p:attrNameLst>
                                      </p:cBhvr>
                                      <p:rCtr x="51016" y="9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9A5140B-27DA-49FE-AACE-42451EBFC4AB}"/>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22" b="22"/>
          <a:stretch>
            <a:fillRect/>
          </a:stretch>
        </p:blipFill>
        <p:spPr>
          <a:xfrm>
            <a:off x="0" y="0"/>
            <a:ext cx="12192000" cy="6858000"/>
          </a:xfrm>
        </p:spPr>
      </p:pic>
      <p:grpSp>
        <p:nvGrpSpPr>
          <p:cNvPr id="10" name="Group 9">
            <a:extLst>
              <a:ext uri="{FF2B5EF4-FFF2-40B4-BE49-F238E27FC236}">
                <a16:creationId xmlns:a16="http://schemas.microsoft.com/office/drawing/2014/main" id="{9C8674BB-73F3-4B64-80F8-1B10F29E0F4F}"/>
              </a:ext>
            </a:extLst>
          </p:cNvPr>
          <p:cNvGrpSpPr/>
          <p:nvPr/>
        </p:nvGrpSpPr>
        <p:grpSpPr>
          <a:xfrm>
            <a:off x="751921" y="8430982"/>
            <a:ext cx="6831735" cy="5419196"/>
            <a:chOff x="370921" y="1057804"/>
            <a:chExt cx="6831735" cy="5419196"/>
          </a:xfrm>
        </p:grpSpPr>
        <p:sp>
          <p:nvSpPr>
            <p:cNvPr id="6" name="TextBox 5">
              <a:extLst>
                <a:ext uri="{FF2B5EF4-FFF2-40B4-BE49-F238E27FC236}">
                  <a16:creationId xmlns:a16="http://schemas.microsoft.com/office/drawing/2014/main" id="{5DB97709-44A8-4307-847D-CE13F87C58A7}"/>
                </a:ext>
              </a:extLst>
            </p:cNvPr>
            <p:cNvSpPr txBox="1"/>
            <p:nvPr/>
          </p:nvSpPr>
          <p:spPr>
            <a:xfrm>
              <a:off x="370921" y="1057804"/>
              <a:ext cx="6831735" cy="923330"/>
            </a:xfrm>
            <a:prstGeom prst="rect">
              <a:avLst/>
            </a:prstGeom>
            <a:noFill/>
          </p:spPr>
          <p:txBody>
            <a:bodyPr wrap="square" rtlCol="0" anchor="ctr">
              <a:spAutoFit/>
            </a:bodyPr>
            <a:lstStyle/>
            <a:p>
              <a:r>
                <a:rPr lang="en-US" altLang="ko-KR" sz="5400" dirty="0">
                  <a:cs typeface="Arial" pitchFamily="34" charset="0"/>
                </a:rPr>
                <a:t>Business Requirement :</a:t>
              </a:r>
              <a:endParaRPr lang="ko-KR" altLang="en-US" sz="5400" dirty="0">
                <a:cs typeface="Arial" pitchFamily="34" charset="0"/>
              </a:endParaRPr>
            </a:p>
          </p:txBody>
        </p:sp>
        <p:grpSp>
          <p:nvGrpSpPr>
            <p:cNvPr id="2" name="Group 1">
              <a:extLst>
                <a:ext uri="{FF2B5EF4-FFF2-40B4-BE49-F238E27FC236}">
                  <a16:creationId xmlns:a16="http://schemas.microsoft.com/office/drawing/2014/main" id="{7C243FBF-1B9A-4D7B-AC9A-184FE28B6E6C}"/>
                </a:ext>
              </a:extLst>
            </p:cNvPr>
            <p:cNvGrpSpPr/>
            <p:nvPr/>
          </p:nvGrpSpPr>
          <p:grpSpPr>
            <a:xfrm>
              <a:off x="530202" y="2723744"/>
              <a:ext cx="3941798" cy="3753256"/>
              <a:chOff x="530202" y="2723744"/>
              <a:chExt cx="3941798" cy="3753256"/>
            </a:xfrm>
          </p:grpSpPr>
          <p:sp>
            <p:nvSpPr>
              <p:cNvPr id="8" name="TextBox 7">
                <a:extLst>
                  <a:ext uri="{FF2B5EF4-FFF2-40B4-BE49-F238E27FC236}">
                    <a16:creationId xmlns:a16="http://schemas.microsoft.com/office/drawing/2014/main" id="{736372B8-675D-4AD9-A2E4-FCB5DFBBE3AD}"/>
                  </a:ext>
                </a:extLst>
              </p:cNvPr>
              <p:cNvSpPr txBox="1"/>
              <p:nvPr/>
            </p:nvSpPr>
            <p:spPr>
              <a:xfrm>
                <a:off x="562938" y="2723744"/>
                <a:ext cx="3909062" cy="707886"/>
              </a:xfrm>
              <a:prstGeom prst="rect">
                <a:avLst/>
              </a:prstGeom>
              <a:noFill/>
            </p:spPr>
            <p:txBody>
              <a:bodyPr wrap="square" rtlCol="0">
                <a:spAutoFit/>
              </a:bodyPr>
              <a:lstStyle/>
              <a:p>
                <a:r>
                  <a:rPr lang="en-US" altLang="ko-KR" sz="2000" b="1" dirty="0">
                    <a:solidFill>
                      <a:schemeClr val="accent2"/>
                    </a:solidFill>
                    <a:cs typeface="Arial" pitchFamily="34" charset="0"/>
                  </a:rPr>
                  <a:t> Some Possible Business Requirement For WhatsApp Pay.</a:t>
                </a:r>
                <a:endParaRPr lang="ko-KR" altLang="en-US" sz="2000" b="1" dirty="0">
                  <a:solidFill>
                    <a:schemeClr val="accent2"/>
                  </a:solidFill>
                  <a:cs typeface="Arial" pitchFamily="34" charset="0"/>
                </a:endParaRPr>
              </a:p>
            </p:txBody>
          </p:sp>
          <p:sp>
            <p:nvSpPr>
              <p:cNvPr id="9" name="TextBox 8">
                <a:extLst>
                  <a:ext uri="{FF2B5EF4-FFF2-40B4-BE49-F238E27FC236}">
                    <a16:creationId xmlns:a16="http://schemas.microsoft.com/office/drawing/2014/main" id="{DA21E4CD-9843-431D-8250-975100F06125}"/>
                  </a:ext>
                </a:extLst>
              </p:cNvPr>
              <p:cNvSpPr txBox="1"/>
              <p:nvPr/>
            </p:nvSpPr>
            <p:spPr>
              <a:xfrm>
                <a:off x="530202" y="3640234"/>
                <a:ext cx="3927498" cy="2836766"/>
              </a:xfrm>
              <a:prstGeom prst="rect">
                <a:avLst/>
              </a:prstGeom>
              <a:solidFill>
                <a:srgbClr val="C1BDBA">
                  <a:alpha val="68000"/>
                </a:srgbClr>
              </a:solidFill>
            </p:spPr>
            <p:txBody>
              <a:bodyPr wrap="square" rtlCol="0">
                <a:spAutoFit/>
              </a:bodyPr>
              <a:lstStyle/>
              <a:p>
                <a:pPr marL="342900" indent="-342900">
                  <a:lnSpc>
                    <a:spcPct val="107000"/>
                  </a:lnSpc>
                  <a:buSzPts val="1000"/>
                  <a:buFont typeface="Symbol" panose="05050102010706020507" pitchFamily="18" charset="2"/>
                  <a:buChar char=""/>
                  <a:tabLst>
                    <a:tab pos="457200" algn="l"/>
                  </a:tabLst>
                </a:pPr>
                <a:r>
                  <a:rPr lang="en-US" sz="2400" dirty="0">
                    <a:latin typeface="Segoe UI" panose="020B0502040204020203" pitchFamily="34" charset="0"/>
                    <a:ea typeface="Times New Roman" panose="02020603050405020304" pitchFamily="18" charset="0"/>
                  </a:rPr>
                  <a:t>Integration with Banks</a:t>
                </a:r>
              </a:p>
              <a:p>
                <a:pPr marL="342900" indent="-342900">
                  <a:lnSpc>
                    <a:spcPct val="107000"/>
                  </a:lnSpc>
                  <a:buSzPts val="1000"/>
                  <a:buFont typeface="Symbol" panose="05050102010706020507" pitchFamily="18" charset="2"/>
                  <a:buChar char=""/>
                  <a:tabLst>
                    <a:tab pos="457200" algn="l"/>
                  </a:tabLst>
                </a:pPr>
                <a:r>
                  <a:rPr lang="en-US" sz="2400" dirty="0">
                    <a:latin typeface="Segoe UI" panose="020B0502040204020203" pitchFamily="34" charset="0"/>
                    <a:ea typeface="Times New Roman" panose="02020603050405020304" pitchFamily="18" charset="0"/>
                  </a:rPr>
                  <a:t>Compliance</a:t>
                </a:r>
              </a:p>
              <a:p>
                <a:pPr marL="342900" indent="-342900">
                  <a:lnSpc>
                    <a:spcPct val="107000"/>
                  </a:lnSpc>
                  <a:buSzPts val="1000"/>
                  <a:buFont typeface="Symbol" panose="05050102010706020507" pitchFamily="18" charset="2"/>
                  <a:buChar char=""/>
                  <a:tabLst>
                    <a:tab pos="457200" algn="l"/>
                  </a:tabLst>
                </a:pPr>
                <a:r>
                  <a:rPr lang="en-US" sz="2400" dirty="0">
                    <a:latin typeface="Segoe UI" panose="020B0502040204020203" pitchFamily="34" charset="0"/>
                    <a:ea typeface="Times New Roman" panose="02020603050405020304" pitchFamily="18" charset="0"/>
                  </a:rPr>
                  <a:t>User-Friendly Interface</a:t>
                </a:r>
              </a:p>
              <a:p>
                <a:pPr marL="342900" indent="-342900">
                  <a:lnSpc>
                    <a:spcPct val="107000"/>
                  </a:lnSpc>
                  <a:buSzPts val="1000"/>
                  <a:buFont typeface="Symbol" panose="05050102010706020507" pitchFamily="18" charset="2"/>
                  <a:buChar char=""/>
                  <a:tabLst>
                    <a:tab pos="457200" algn="l"/>
                  </a:tabLst>
                </a:pPr>
                <a:r>
                  <a:rPr lang="en-US" sz="2400" dirty="0">
                    <a:latin typeface="Segoe UI" panose="020B0502040204020203" pitchFamily="34" charset="0"/>
                    <a:ea typeface="Times New Roman" panose="02020603050405020304" pitchFamily="18" charset="0"/>
                  </a:rPr>
                  <a:t>Transaction Limits</a:t>
                </a:r>
              </a:p>
              <a:p>
                <a:pPr marL="342900" indent="-342900">
                  <a:lnSpc>
                    <a:spcPct val="107000"/>
                  </a:lnSpc>
                  <a:buSzPts val="1000"/>
                  <a:buFont typeface="Symbol" panose="05050102010706020507" pitchFamily="18" charset="2"/>
                  <a:buChar char=""/>
                  <a:tabLst>
                    <a:tab pos="457200" algn="l"/>
                  </a:tabLst>
                </a:pPr>
                <a:r>
                  <a:rPr lang="en-US" sz="2400" dirty="0">
                    <a:latin typeface="Segoe UI" panose="020B0502040204020203" pitchFamily="34" charset="0"/>
                    <a:ea typeface="Times New Roman" panose="02020603050405020304" pitchFamily="18" charset="0"/>
                  </a:rPr>
                  <a:t>Payment Notifications</a:t>
                </a:r>
              </a:p>
              <a:p>
                <a:pPr marL="342900" indent="-342900">
                  <a:lnSpc>
                    <a:spcPct val="107000"/>
                  </a:lnSpc>
                  <a:buSzPts val="1000"/>
                  <a:buFont typeface="Symbol" panose="05050102010706020507" pitchFamily="18" charset="2"/>
                  <a:buChar char=""/>
                  <a:tabLst>
                    <a:tab pos="457200" algn="l"/>
                  </a:tabLst>
                </a:pPr>
                <a:r>
                  <a:rPr lang="en-US" sz="2400" dirty="0">
                    <a:latin typeface="Segoe UI" panose="020B0502040204020203" pitchFamily="34" charset="0"/>
                    <a:ea typeface="Times New Roman" panose="02020603050405020304" pitchFamily="18" charset="0"/>
                  </a:rPr>
                  <a:t>Security</a:t>
                </a:r>
              </a:p>
              <a:p>
                <a:pPr marL="342900" indent="-342900">
                  <a:lnSpc>
                    <a:spcPct val="107000"/>
                  </a:lnSpc>
                  <a:buSzPts val="1000"/>
                  <a:buFont typeface="Symbol" panose="05050102010706020507" pitchFamily="18" charset="2"/>
                  <a:buChar char=""/>
                  <a:tabLst>
                    <a:tab pos="457200" algn="l"/>
                  </a:tabLst>
                </a:pPr>
                <a:r>
                  <a:rPr lang="en-US" sz="2400" dirty="0">
                    <a:latin typeface="Segoe UI" panose="020B0502040204020203" pitchFamily="34" charset="0"/>
                    <a:ea typeface="Times New Roman" panose="02020603050405020304" pitchFamily="18" charset="0"/>
                  </a:rPr>
                  <a:t>Customer Support: </a:t>
                </a:r>
                <a:endParaRPr lang="en-US" altLang="ko-KR" sz="2000" dirty="0">
                  <a:cs typeface="Arial" pitchFamily="34" charset="0"/>
                </a:endParaRPr>
              </a:p>
            </p:txBody>
          </p:sp>
        </p:grpSp>
      </p:grpSp>
      <p:sp>
        <p:nvSpPr>
          <p:cNvPr id="3" name="Rectangle 2">
            <a:extLst>
              <a:ext uri="{FF2B5EF4-FFF2-40B4-BE49-F238E27FC236}">
                <a16:creationId xmlns:a16="http://schemas.microsoft.com/office/drawing/2014/main" id="{EE367A9E-2D7B-4584-B5A1-055487F0EBC4}"/>
              </a:ext>
            </a:extLst>
          </p:cNvPr>
          <p:cNvSpPr/>
          <p:nvPr/>
        </p:nvSpPr>
        <p:spPr>
          <a:xfrm>
            <a:off x="0" y="685800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AEEBEA6-396D-403F-8EFA-0D4DC079C25D}"/>
              </a:ext>
            </a:extLst>
          </p:cNvPr>
          <p:cNvSpPr txBox="1"/>
          <p:nvPr/>
        </p:nvSpPr>
        <p:spPr>
          <a:xfrm>
            <a:off x="-11315700" y="733246"/>
            <a:ext cx="11315700" cy="6124754"/>
          </a:xfrm>
          <a:prstGeom prst="rect">
            <a:avLst/>
          </a:prstGeom>
          <a:noFill/>
        </p:spPr>
        <p:txBody>
          <a:bodyPr wrap="square" rtlCol="0">
            <a:spAutoFit/>
          </a:bodyPr>
          <a:lstStyle/>
          <a:p>
            <a:r>
              <a:rPr lang="en-US" sz="2800" b="1" dirty="0">
                <a:ea typeface="Times New Roman" panose="02020603050405020304" pitchFamily="18" charset="0"/>
              </a:rPr>
              <a:t>Integration with Banks</a:t>
            </a:r>
            <a:r>
              <a:rPr lang="en-US" sz="2800" dirty="0">
                <a:ea typeface="Times New Roman" panose="02020603050405020304" pitchFamily="18" charset="0"/>
              </a:rPr>
              <a:t>: WhatsApp Pay needs to integrate with banks to enable users to link their bank accounts to their WhatsApp Pay account</a:t>
            </a:r>
          </a:p>
          <a:p>
            <a:endParaRPr lang="en-US" sz="2800" dirty="0"/>
          </a:p>
          <a:p>
            <a:r>
              <a:rPr lang="en-US" sz="2800" b="1" dirty="0">
                <a:ea typeface="Times New Roman" panose="02020603050405020304" pitchFamily="18" charset="0"/>
                <a:cs typeface="Times New Roman" panose="02020603050405020304" pitchFamily="18" charset="0"/>
              </a:rPr>
              <a:t>Compliance</a:t>
            </a:r>
            <a:r>
              <a:rPr lang="en-US" sz="2800" dirty="0">
                <a:ea typeface="Times New Roman" panose="02020603050405020304" pitchFamily="18" charset="0"/>
                <a:cs typeface="Times New Roman" panose="02020603050405020304" pitchFamily="18" charset="0"/>
              </a:rPr>
              <a:t>: WhatsApp Pay needs to comply with relevant regulations and standards, such as KYC (Know Your Customer) and anti-money laundering (AML) regulations.</a:t>
            </a:r>
          </a:p>
          <a:p>
            <a:endParaRPr lang="en-US" sz="2800" dirty="0">
              <a:ea typeface="Times New Roman" panose="02020603050405020304" pitchFamily="18" charset="0"/>
              <a:cs typeface="Times New Roman" panose="02020603050405020304" pitchFamily="18" charset="0"/>
            </a:endParaRPr>
          </a:p>
          <a:p>
            <a:r>
              <a:rPr lang="en-US" sz="2800" b="1" dirty="0">
                <a:ea typeface="Times New Roman" panose="02020603050405020304" pitchFamily="18" charset="0"/>
              </a:rPr>
              <a:t>User-Friendly Interfac</a:t>
            </a:r>
            <a:r>
              <a:rPr lang="en-US" sz="2800" dirty="0">
                <a:ea typeface="Times New Roman" panose="02020603050405020304" pitchFamily="18" charset="0"/>
              </a:rPr>
              <a:t>e: WhatsApp Pay needs to provide a simple and intuitive user interface that makes it easy for users to initiate transactions and view their transaction history</a:t>
            </a:r>
          </a:p>
          <a:p>
            <a:endParaRPr lang="en-US" sz="2800" dirty="0">
              <a:ea typeface="Calibri" panose="020F0502020204030204" pitchFamily="34" charset="0"/>
              <a:cs typeface="Times New Roman" panose="02020603050405020304" pitchFamily="18" charset="0"/>
            </a:endParaRPr>
          </a:p>
          <a:p>
            <a:r>
              <a:rPr lang="en-US" sz="2800" b="1" dirty="0">
                <a:ea typeface="Times New Roman" panose="02020603050405020304" pitchFamily="18" charset="0"/>
              </a:rPr>
              <a:t>Transaction Limits</a:t>
            </a:r>
            <a:r>
              <a:rPr lang="en-US" sz="2800" dirty="0">
                <a:ea typeface="Times New Roman" panose="02020603050405020304" pitchFamily="18" charset="0"/>
              </a:rPr>
              <a:t>: WhatsApp Pay needs to implement transaction limits to prevent fraud and ensure the security of user funds</a:t>
            </a:r>
            <a:endParaRPr lang="en-US" sz="2800" dirty="0">
              <a:ea typeface="Times New Roman" panose="02020603050405020304" pitchFamily="18" charset="0"/>
              <a:cs typeface="Times New Roman" panose="02020603050405020304" pitchFamily="18" charset="0"/>
            </a:endParaRPr>
          </a:p>
          <a:p>
            <a:endParaRPr lang="en-US" sz="2800" dirty="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630F8D77-26EF-4AEA-B253-8D9DE053D7C8}"/>
              </a:ext>
            </a:extLst>
          </p:cNvPr>
          <p:cNvSpPr txBox="1"/>
          <p:nvPr/>
        </p:nvSpPr>
        <p:spPr>
          <a:xfrm>
            <a:off x="766916" y="907775"/>
            <a:ext cx="10825316" cy="5463528"/>
          </a:xfrm>
          <a:prstGeom prst="rect">
            <a:avLst/>
          </a:prstGeom>
          <a:solidFill>
            <a:srgbClr val="E6E6E6"/>
          </a:solidFill>
        </p:spPr>
        <p:txBody>
          <a:bodyPr wrap="square" rtlCol="0">
            <a:spAutoFit/>
          </a:bodyPr>
          <a:lstStyle/>
          <a:p>
            <a:r>
              <a:rPr lang="en-US" sz="2800" b="1" dirty="0">
                <a:ea typeface="Times New Roman" panose="02020603050405020304" pitchFamily="18" charset="0"/>
              </a:rPr>
              <a:t>Payment Notifications</a:t>
            </a:r>
            <a:r>
              <a:rPr lang="en-US" sz="2800" dirty="0">
                <a:ea typeface="Times New Roman" panose="02020603050405020304" pitchFamily="18" charset="0"/>
              </a:rPr>
              <a:t>: WhatsApp Pay needs to provide users with notifications for every payment they receive or make, to keep them informed about their transactions</a:t>
            </a:r>
            <a:endParaRPr lang="en-US" sz="2800" dirty="0">
              <a:ea typeface="Times New Roman" panose="02020603050405020304" pitchFamily="18" charset="0"/>
              <a:cs typeface="Times New Roman" panose="02020603050405020304" pitchFamily="18" charset="0"/>
            </a:endParaRPr>
          </a:p>
          <a:p>
            <a:endParaRPr lang="en-US" sz="2800" dirty="0">
              <a:ea typeface="Calibri" panose="020F0502020204030204" pitchFamily="34" charset="0"/>
              <a:cs typeface="Times New Roman" panose="02020603050405020304" pitchFamily="18" charset="0"/>
            </a:endParaRPr>
          </a:p>
          <a:p>
            <a:r>
              <a:rPr lang="en-US" sz="2800" b="1" dirty="0">
                <a:ea typeface="Times New Roman" panose="02020603050405020304" pitchFamily="18" charset="0"/>
              </a:rPr>
              <a:t>Security: </a:t>
            </a:r>
            <a:r>
              <a:rPr lang="en-US" sz="2800" dirty="0">
                <a:ea typeface="Times New Roman" panose="02020603050405020304" pitchFamily="18" charset="0"/>
              </a:rPr>
              <a:t>WhatsApp Pay needs to ensure the security of transactions and user data by implementing strong encryption and other security measures</a:t>
            </a:r>
            <a:endParaRPr lang="en-US" sz="2800" dirty="0">
              <a:ea typeface="Times New Roman" panose="02020603050405020304" pitchFamily="18" charset="0"/>
              <a:cs typeface="Times New Roman" panose="02020603050405020304" pitchFamily="18" charset="0"/>
            </a:endParaRPr>
          </a:p>
          <a:p>
            <a:endParaRPr lang="en-US" sz="2800" dirty="0">
              <a:ea typeface="Calibri" panose="020F0502020204030204" pitchFamily="34" charset="0"/>
              <a:cs typeface="Times New Roman" panose="02020603050405020304" pitchFamily="18" charset="0"/>
            </a:endParaRPr>
          </a:p>
          <a:p>
            <a:r>
              <a:rPr lang="en-US" sz="2800" b="1" dirty="0">
                <a:ea typeface="Times New Roman" panose="02020603050405020304" pitchFamily="18" charset="0"/>
              </a:rPr>
              <a:t>Customer Support: </a:t>
            </a:r>
            <a:r>
              <a:rPr lang="en-US" sz="2800" dirty="0">
                <a:ea typeface="Times New Roman" panose="02020603050405020304" pitchFamily="18" charset="0"/>
              </a:rPr>
              <a:t>WhatsApp Pay needs to provide customer support for users who encounter issues with the service, such as failed transactions or incorrect payments</a:t>
            </a:r>
            <a:endParaRPr lang="en-US" sz="2800" dirty="0">
              <a:ea typeface="Calibri" panose="020F0502020204030204" pitchFamily="34" charset="0"/>
              <a:cs typeface="Times New Roman" panose="02020603050405020304" pitchFamily="18" charset="0"/>
            </a:endParaRPr>
          </a:p>
          <a:p>
            <a:endParaRPr lang="en-US" sz="2800" dirty="0"/>
          </a:p>
        </p:txBody>
      </p:sp>
    </p:spTree>
    <p:extLst>
      <p:ext uri="{BB962C8B-B14F-4D97-AF65-F5344CB8AC3E}">
        <p14:creationId xmlns:p14="http://schemas.microsoft.com/office/powerpoint/2010/main" val="2086133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100000">
              <a:schemeClr val="accent1"/>
            </a:gs>
          </a:gsLst>
          <a:lin ang="192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0FF817C-5DDC-4F8A-BB70-9B816AA1C7EF}"/>
              </a:ext>
            </a:extLst>
          </p:cNvPr>
          <p:cNvGrpSpPr/>
          <p:nvPr/>
        </p:nvGrpSpPr>
        <p:grpSpPr>
          <a:xfrm>
            <a:off x="-530941" y="2"/>
            <a:ext cx="13332541" cy="6577781"/>
            <a:chOff x="-548507" y="477868"/>
            <a:chExt cx="11570449" cy="6357177"/>
          </a:xfrm>
          <a:scene3d>
            <a:camera prst="orthographicFront">
              <a:rot lat="0" lon="0" rev="0"/>
            </a:camera>
            <a:lightRig rig="contrasting" dir="t">
              <a:rot lat="0" lon="0" rev="1500000"/>
            </a:lightRig>
          </a:scene3d>
        </p:grpSpPr>
        <p:sp>
          <p:nvSpPr>
            <p:cNvPr id="4" name="Freeform: Shape 3">
              <a:extLst>
                <a:ext uri="{FF2B5EF4-FFF2-40B4-BE49-F238E27FC236}">
                  <a16:creationId xmlns:a16="http://schemas.microsoft.com/office/drawing/2014/main" id="{8AC164D9-C7D9-434F-BB16-261CB767B252}"/>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a:effectLst>
              <a:outerShdw blurRad="149987" dist="250190" dir="8460000" algn="ctr">
                <a:srgbClr val="000000">
                  <a:alpha val="28000"/>
                </a:srgbClr>
              </a:outerShdw>
            </a:effectLst>
            <a:sp3d prstMaterial="metal">
              <a:bevelT w="88900" h="88900"/>
            </a:sp3d>
          </p:spPr>
          <p:txBody>
            <a:bodyPr rtlCol="0" anchor="ctr"/>
            <a:lstStyle/>
            <a:p>
              <a:endParaRPr lang="en-US"/>
            </a:p>
          </p:txBody>
        </p:sp>
        <p:sp>
          <p:nvSpPr>
            <p:cNvPr id="5" name="Freeform: Shape 4">
              <a:extLst>
                <a:ext uri="{FF2B5EF4-FFF2-40B4-BE49-F238E27FC236}">
                  <a16:creationId xmlns:a16="http://schemas.microsoft.com/office/drawing/2014/main" id="{EDB36CA6-CAEE-4573-A21C-076103340400}"/>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a:effectLst>
              <a:outerShdw blurRad="149987" dist="250190" dir="8460000" algn="ctr">
                <a:srgbClr val="000000">
                  <a:alpha val="28000"/>
                </a:srgbClr>
              </a:outerShdw>
            </a:effectLst>
            <a:sp3d prstMaterial="metal">
              <a:bevelT w="88900" h="88900"/>
            </a:sp3d>
          </p:spPr>
          <p:txBody>
            <a:bodyPr rtlCol="0" anchor="ctr"/>
            <a:lstStyle/>
            <a:p>
              <a:endParaRPr lang="en-US" dirty="0"/>
            </a:p>
          </p:txBody>
        </p:sp>
        <p:sp>
          <p:nvSpPr>
            <p:cNvPr id="6" name="Freeform: Shape 5">
              <a:extLst>
                <a:ext uri="{FF2B5EF4-FFF2-40B4-BE49-F238E27FC236}">
                  <a16:creationId xmlns:a16="http://schemas.microsoft.com/office/drawing/2014/main" id="{03DF8D5B-8B95-4EE4-B298-D2CDDC86AC56}"/>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a:effectLst>
              <a:outerShdw blurRad="149987" dist="250190" dir="8460000" algn="ctr">
                <a:srgbClr val="000000">
                  <a:alpha val="28000"/>
                </a:srgbClr>
              </a:outerShdw>
            </a:effectLst>
            <a:sp3d prstMaterial="metal">
              <a:bevelT w="88900" h="88900"/>
            </a:sp3d>
          </p:spPr>
          <p:txBody>
            <a:bodyPr rtlCol="0" anchor="ctr"/>
            <a:lstStyle/>
            <a:p>
              <a:endParaRPr lang="en-US"/>
            </a:p>
          </p:txBody>
        </p:sp>
        <p:sp>
          <p:nvSpPr>
            <p:cNvPr id="7" name="Freeform: Shape 6">
              <a:extLst>
                <a:ext uri="{FF2B5EF4-FFF2-40B4-BE49-F238E27FC236}">
                  <a16:creationId xmlns:a16="http://schemas.microsoft.com/office/drawing/2014/main" id="{002D3136-EA17-4FCA-A510-AFDA08612307}"/>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a:effectLst>
              <a:outerShdw blurRad="149987" dist="250190" dir="8460000" algn="ctr">
                <a:srgbClr val="000000">
                  <a:alpha val="28000"/>
                </a:srgbClr>
              </a:outerShdw>
            </a:effectLst>
            <a:sp3d prstMaterial="metal">
              <a:bevelT w="88900" h="88900"/>
            </a:sp3d>
          </p:spPr>
          <p:txBody>
            <a:bodyPr rtlCol="0" anchor="ctr"/>
            <a:lstStyle/>
            <a:p>
              <a:endParaRPr lang="en-US" dirty="0"/>
            </a:p>
          </p:txBody>
        </p:sp>
        <p:sp>
          <p:nvSpPr>
            <p:cNvPr id="8" name="Freeform: Shape 7">
              <a:extLst>
                <a:ext uri="{FF2B5EF4-FFF2-40B4-BE49-F238E27FC236}">
                  <a16:creationId xmlns:a16="http://schemas.microsoft.com/office/drawing/2014/main" id="{B6275BAD-BF75-4365-998A-18038A41040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a:effectLst>
              <a:outerShdw blurRad="149987" dist="250190" dir="8460000" algn="ctr">
                <a:srgbClr val="000000">
                  <a:alpha val="28000"/>
                </a:srgbClr>
              </a:outerShdw>
            </a:effectLst>
            <a:sp3d prstMaterial="metal">
              <a:bevelT w="88900" h="88900"/>
            </a:sp3d>
          </p:spPr>
          <p:txBody>
            <a:bodyPr rtlCol="0" anchor="ctr"/>
            <a:lstStyle/>
            <a:p>
              <a:endParaRPr lang="en-US"/>
            </a:p>
          </p:txBody>
        </p:sp>
        <p:grpSp>
          <p:nvGrpSpPr>
            <p:cNvPr id="9" name="Group 8">
              <a:extLst>
                <a:ext uri="{FF2B5EF4-FFF2-40B4-BE49-F238E27FC236}">
                  <a16:creationId xmlns:a16="http://schemas.microsoft.com/office/drawing/2014/main" id="{0A91447A-755B-44CF-96AE-0BF6DF328BE5}"/>
                </a:ext>
              </a:extLst>
            </p:cNvPr>
            <p:cNvGrpSpPr/>
            <p:nvPr/>
          </p:nvGrpSpPr>
          <p:grpSpPr>
            <a:xfrm>
              <a:off x="1606" y="6382978"/>
              <a:ext cx="413937" cy="115242"/>
              <a:chOff x="5955" y="6353672"/>
              <a:chExt cx="413937" cy="115242"/>
            </a:xfrm>
          </p:grpSpPr>
          <p:sp>
            <p:nvSpPr>
              <p:cNvPr id="14" name="Rectangle: Rounded Corners 13">
                <a:extLst>
                  <a:ext uri="{FF2B5EF4-FFF2-40B4-BE49-F238E27FC236}">
                    <a16:creationId xmlns:a16="http://schemas.microsoft.com/office/drawing/2014/main" id="{A12EB154-093F-41DA-8E5F-C6FA4701A3B9}"/>
                  </a:ext>
                </a:extLst>
              </p:cNvPr>
              <p:cNvSpPr/>
              <p:nvPr/>
            </p:nvSpPr>
            <p:spPr>
              <a:xfrm>
                <a:off x="5955" y="6353672"/>
                <a:ext cx="413937" cy="115242"/>
              </a:xfrm>
              <a:prstGeom prst="roundRect">
                <a:avLst>
                  <a:gd name="adj" fmla="val 28154"/>
                </a:avLst>
              </a:prstGeom>
              <a:solidFill>
                <a:schemeClr val="bg1">
                  <a:lumMod val="75000"/>
                </a:schemeClr>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4F7A8A8-83B5-406B-BB84-D47F7111EFD6}"/>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8FD34D5F-59C7-4CFD-8E52-90085750CC90}"/>
                </a:ext>
              </a:extLst>
            </p:cNvPr>
            <p:cNvGrpSpPr/>
            <p:nvPr/>
          </p:nvGrpSpPr>
          <p:grpSpPr>
            <a:xfrm>
              <a:off x="9855291" y="6381600"/>
              <a:ext cx="885989" cy="115242"/>
              <a:chOff x="5955" y="6353672"/>
              <a:chExt cx="413937" cy="115242"/>
            </a:xfrm>
          </p:grpSpPr>
          <p:sp>
            <p:nvSpPr>
              <p:cNvPr id="12" name="Rectangle: Rounded Corners 11">
                <a:extLst>
                  <a:ext uri="{FF2B5EF4-FFF2-40B4-BE49-F238E27FC236}">
                    <a16:creationId xmlns:a16="http://schemas.microsoft.com/office/drawing/2014/main" id="{434B1938-0FE5-4C7E-AF8A-D38C757172E4}"/>
                  </a:ext>
                </a:extLst>
              </p:cNvPr>
              <p:cNvSpPr/>
              <p:nvPr/>
            </p:nvSpPr>
            <p:spPr>
              <a:xfrm>
                <a:off x="5955" y="6353672"/>
                <a:ext cx="413937" cy="115242"/>
              </a:xfrm>
              <a:prstGeom prst="roundRect">
                <a:avLst>
                  <a:gd name="adj" fmla="val 28154"/>
                </a:avLst>
              </a:prstGeom>
              <a:solidFill>
                <a:schemeClr val="bg1">
                  <a:lumMod val="75000"/>
                </a:schemeClr>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9966E66-FADF-4871-B527-5A8050AA904E}"/>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1CA2621A-2602-42D2-9553-90886DB4D5A9}"/>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a:effectLst>
              <a:outerShdw blurRad="149987" dist="250190" dir="8460000" algn="ctr">
                <a:srgbClr val="000000">
                  <a:alpha val="28000"/>
                </a:srgbClr>
              </a:outerShdw>
            </a:effectLst>
            <a:sp3d prstMaterial="metal">
              <a:bevelT w="88900" h="88900"/>
            </a:sp3d>
          </p:spPr>
          <p:txBody>
            <a:bodyPr rtlCol="0" anchor="ctr"/>
            <a:lstStyle/>
            <a:p>
              <a:endParaRPr lang="en-US" dirty="0"/>
            </a:p>
          </p:txBody>
        </p:sp>
      </p:grpSp>
      <p:pic>
        <p:nvPicPr>
          <p:cNvPr id="18" name="Picture Placeholder 17">
            <a:extLst>
              <a:ext uri="{FF2B5EF4-FFF2-40B4-BE49-F238E27FC236}">
                <a16:creationId xmlns:a16="http://schemas.microsoft.com/office/drawing/2014/main" id="{0EDF7449-E338-4199-905A-63DD2B6A5E3A}"/>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869" b="869"/>
          <a:stretch>
            <a:fillRect/>
          </a:stretch>
        </p:blipFill>
        <p:spPr>
          <a:xfrm>
            <a:off x="1469308" y="442452"/>
            <a:ext cx="9527457" cy="5161935"/>
          </a:xfrm>
          <a:ln w="25400">
            <a:noFill/>
          </a:ln>
        </p:spPr>
      </p:pic>
      <p:sp>
        <p:nvSpPr>
          <p:cNvPr id="19" name="TextBox 18">
            <a:extLst>
              <a:ext uri="{FF2B5EF4-FFF2-40B4-BE49-F238E27FC236}">
                <a16:creationId xmlns:a16="http://schemas.microsoft.com/office/drawing/2014/main" id="{E06E08F8-E61E-4D2B-A43F-F617C6360101}"/>
              </a:ext>
            </a:extLst>
          </p:cNvPr>
          <p:cNvSpPr txBox="1"/>
          <p:nvPr/>
        </p:nvSpPr>
        <p:spPr>
          <a:xfrm>
            <a:off x="1554726" y="1700981"/>
            <a:ext cx="7816644" cy="1938992"/>
          </a:xfrm>
          <a:prstGeom prst="rect">
            <a:avLst/>
          </a:prstGeom>
          <a:noFill/>
        </p:spPr>
        <p:txBody>
          <a:bodyPr wrap="square" rtlCol="0">
            <a:spAutoFit/>
          </a:bodyPr>
          <a:lstStyle/>
          <a:p>
            <a:r>
              <a:rPr lang="en-US" sz="6000" b="1" dirty="0">
                <a:solidFill>
                  <a:schemeClr val="bg1"/>
                </a:solidFill>
                <a:latin typeface="Segoe UI" panose="020B0502040204020203" pitchFamily="34" charset="0"/>
                <a:ea typeface="Times New Roman" panose="02020603050405020304" pitchFamily="18" charset="0"/>
              </a:rPr>
              <a:t>Functional Requirements</a:t>
            </a:r>
            <a:endParaRPr lang="en-US" sz="6000" b="1" dirty="0">
              <a:solidFill>
                <a:schemeClr val="bg1"/>
              </a:solidFill>
            </a:endParaRPr>
          </a:p>
        </p:txBody>
      </p:sp>
      <p:sp>
        <p:nvSpPr>
          <p:cNvPr id="20" name="TextBox 19">
            <a:extLst>
              <a:ext uri="{FF2B5EF4-FFF2-40B4-BE49-F238E27FC236}">
                <a16:creationId xmlns:a16="http://schemas.microsoft.com/office/drawing/2014/main" id="{862ED8F0-E0B4-4F35-B405-CC111D2E0ACA}"/>
              </a:ext>
            </a:extLst>
          </p:cNvPr>
          <p:cNvSpPr txBox="1"/>
          <p:nvPr/>
        </p:nvSpPr>
        <p:spPr>
          <a:xfrm>
            <a:off x="1804220" y="7113638"/>
            <a:ext cx="8637638" cy="5326843"/>
          </a:xfrm>
          <a:prstGeom prst="rect">
            <a:avLst/>
          </a:prstGeom>
          <a:noFill/>
        </p:spPr>
        <p:txBody>
          <a:bodyPr wrap="square" rtlCol="0">
            <a:spAutoFit/>
          </a:bodyPr>
          <a:lstStyle/>
          <a:p>
            <a:pPr marL="342900" indent="-342900">
              <a:lnSpc>
                <a:spcPct val="107000"/>
              </a:lnSpc>
              <a:buFont typeface="+mj-lt"/>
              <a:buAutoNum type="arabicPeriod"/>
              <a:tabLst>
                <a:tab pos="457200" algn="l"/>
              </a:tabLst>
            </a:pPr>
            <a:r>
              <a:rPr lang="en-US" sz="2400" dirty="0">
                <a:solidFill>
                  <a:schemeClr val="bg1"/>
                </a:solidFill>
                <a:ea typeface="Times New Roman" panose="02020603050405020304" pitchFamily="18" charset="0"/>
                <a:cs typeface="Times New Roman" panose="02020603050405020304" pitchFamily="18" charset="0"/>
              </a:rPr>
              <a:t>User registration and verification: Users need to be able to register for the service and verify their identity to ensure security and compliance with regulations.</a:t>
            </a:r>
            <a:endParaRPr lang="en-US" sz="2400" dirty="0">
              <a:solidFill>
                <a:schemeClr val="bg1"/>
              </a:solidFill>
              <a:ea typeface="Calibri" panose="020F0502020204030204" pitchFamily="34" charset="0"/>
              <a:cs typeface="Times New Roman" panose="02020603050405020304" pitchFamily="18" charset="0"/>
            </a:endParaRPr>
          </a:p>
          <a:p>
            <a:pPr marL="342900" indent="-342900">
              <a:lnSpc>
                <a:spcPct val="107000"/>
              </a:lnSpc>
              <a:buFont typeface="+mj-lt"/>
              <a:buAutoNum type="arabicPeriod"/>
              <a:tabLst>
                <a:tab pos="457200" algn="l"/>
              </a:tabLst>
            </a:pPr>
            <a:r>
              <a:rPr lang="en-US" sz="2400" dirty="0">
                <a:solidFill>
                  <a:schemeClr val="bg1"/>
                </a:solidFill>
                <a:ea typeface="Times New Roman" panose="02020603050405020304" pitchFamily="18" charset="0"/>
                <a:cs typeface="Times New Roman" panose="02020603050405020304" pitchFamily="18" charset="0"/>
              </a:rPr>
              <a:t>Adding bank accounts: Users need to be able to link their bank accounts to their WhatsApp Pay account to enable transactions.</a:t>
            </a:r>
            <a:endParaRPr lang="en-US" sz="2400" dirty="0">
              <a:solidFill>
                <a:schemeClr val="bg1"/>
              </a:solidFill>
              <a:ea typeface="Calibri" panose="020F0502020204030204" pitchFamily="34" charset="0"/>
              <a:cs typeface="Times New Roman" panose="02020603050405020304" pitchFamily="18" charset="0"/>
            </a:endParaRPr>
          </a:p>
          <a:p>
            <a:pPr marL="342900" indent="-342900">
              <a:lnSpc>
                <a:spcPct val="107000"/>
              </a:lnSpc>
              <a:buFont typeface="+mj-lt"/>
              <a:buAutoNum type="arabicPeriod"/>
              <a:tabLst>
                <a:tab pos="457200" algn="l"/>
              </a:tabLst>
            </a:pPr>
            <a:r>
              <a:rPr lang="en-US" sz="2400" dirty="0">
                <a:solidFill>
                  <a:schemeClr val="bg1"/>
                </a:solidFill>
                <a:ea typeface="Times New Roman" panose="02020603050405020304" pitchFamily="18" charset="0"/>
                <a:cs typeface="Times New Roman" panose="02020603050405020304" pitchFamily="18" charset="0"/>
              </a:rPr>
              <a:t>Initiating transactions: Users need to be able to initiate transactions with their contacts through the WhatsApp Pay </a:t>
            </a:r>
            <a:r>
              <a:rPr lang="en-US" sz="2400" dirty="0" err="1">
                <a:solidFill>
                  <a:schemeClr val="bg1"/>
                </a:solidFill>
                <a:ea typeface="Times New Roman" panose="02020603050405020304" pitchFamily="18" charset="0"/>
                <a:cs typeface="Times New Roman" panose="02020603050405020304" pitchFamily="18" charset="0"/>
              </a:rPr>
              <a:t>interface.i</a:t>
            </a:r>
            <a:endParaRPr lang="en-US" sz="2400" dirty="0">
              <a:solidFill>
                <a:schemeClr val="bg1"/>
              </a:solidFill>
              <a:ea typeface="Calibri" panose="020F0502020204030204" pitchFamily="34" charset="0"/>
              <a:cs typeface="Times New Roman" panose="02020603050405020304" pitchFamily="18" charset="0"/>
            </a:endParaRPr>
          </a:p>
          <a:p>
            <a:pPr marL="342900" indent="-342900">
              <a:lnSpc>
                <a:spcPct val="107000"/>
              </a:lnSpc>
              <a:buFont typeface="+mj-lt"/>
              <a:buAutoNum type="arabicPeriod"/>
              <a:tabLst>
                <a:tab pos="457200" algn="l"/>
              </a:tabLst>
            </a:pPr>
            <a:r>
              <a:rPr lang="en-US" sz="2400" dirty="0">
                <a:solidFill>
                  <a:schemeClr val="bg1"/>
                </a:solidFill>
                <a:ea typeface="Times New Roman" panose="02020603050405020304" pitchFamily="18" charset="0"/>
                <a:cs typeface="Times New Roman" panose="02020603050405020304" pitchFamily="18" charset="0"/>
              </a:rPr>
              <a:t>Viewing transaction history: Users need to be able to view their transaction history, including transaction details and status.</a:t>
            </a:r>
            <a:endParaRPr lang="en-US" sz="2400" dirty="0">
              <a:solidFill>
                <a:schemeClr val="bg1"/>
              </a:solidFill>
              <a:ea typeface="Calibri" panose="020F0502020204030204" pitchFamily="34" charset="0"/>
              <a:cs typeface="Times New Roman" panose="02020603050405020304" pitchFamily="18" charset="0"/>
            </a:endParaRPr>
          </a:p>
          <a:p>
            <a:pPr marL="342900" indent="-342900">
              <a:lnSpc>
                <a:spcPct val="107000"/>
              </a:lnSpc>
              <a:buFont typeface="+mj-lt"/>
              <a:buAutoNum type="arabicPeriod"/>
              <a:tabLst>
                <a:tab pos="457200" algn="l"/>
              </a:tabLst>
            </a:pPr>
            <a:r>
              <a:rPr lang="en-US" sz="2400" dirty="0">
                <a:solidFill>
                  <a:schemeClr val="bg1"/>
                </a:solidFill>
                <a:ea typeface="Times New Roman" panose="02020603050405020304" pitchFamily="18" charset="0"/>
                <a:cs typeface="Times New Roman" panose="02020603050405020304" pitchFamily="18" charset="0"/>
              </a:rPr>
              <a:t>Receipt generation: WhatsApp Pay needs to generate receipts for every transaction to enable tracking and record-keeping.</a:t>
            </a:r>
            <a:endParaRPr lang="en-US" sz="2400" dirty="0">
              <a:solidFill>
                <a:schemeClr val="bg1"/>
              </a:solidFill>
              <a:ea typeface="Calibri" panose="020F0502020204030204" pitchFamily="34" charset="0"/>
              <a:cs typeface="Times New Roman" panose="02020603050405020304" pitchFamily="18" charset="0"/>
            </a:endParaRPr>
          </a:p>
          <a:p>
            <a:endParaRPr lang="en-US" sz="3200" b="1" dirty="0">
              <a:solidFill>
                <a:schemeClr val="bg1"/>
              </a:solidFill>
            </a:endParaRPr>
          </a:p>
        </p:txBody>
      </p:sp>
    </p:spTree>
    <p:extLst>
      <p:ext uri="{BB962C8B-B14F-4D97-AF65-F5344CB8AC3E}">
        <p14:creationId xmlns:p14="http://schemas.microsoft.com/office/powerpoint/2010/main" val="2485417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125E-6 -1.85185E-6 L 0.89883 -0.0037 " pathEditMode="relative" rAng="0" ptsTypes="AA">
                                      <p:cBhvr>
                                        <p:cTn id="6" dur="2000" fill="hold"/>
                                        <p:tgtEl>
                                          <p:spTgt spid="19"/>
                                        </p:tgtEl>
                                        <p:attrNameLst>
                                          <p:attrName>ppt_x</p:attrName>
                                          <p:attrName>ppt_y</p:attrName>
                                        </p:attrNameLst>
                                      </p:cBhvr>
                                      <p:rCtr x="44935" y="-185"/>
                                    </p:animMotion>
                                  </p:childTnLst>
                                </p:cTn>
                              </p:par>
                              <p:par>
                                <p:cTn id="7" presetID="64" presetClass="path" presetSubtype="0" accel="50000" decel="50000" fill="hold" grpId="0" nodeType="withEffect">
                                  <p:stCondLst>
                                    <p:cond delay="0"/>
                                  </p:stCondLst>
                                  <p:childTnLst>
                                    <p:animMotion origin="layout" path="M -3.54167E-6 -4.44444E-6 L -3.54167E-6 -0.97407 " pathEditMode="relative" rAng="0" ptsTypes="AA">
                                      <p:cBhvr>
                                        <p:cTn id="8" dur="2000" fill="hold"/>
                                        <p:tgtEl>
                                          <p:spTgt spid="20"/>
                                        </p:tgtEl>
                                        <p:attrNameLst>
                                          <p:attrName>ppt_x</p:attrName>
                                          <p:attrName>ppt_y</p:attrName>
                                        </p:attrNameLst>
                                      </p:cBhvr>
                                      <p:rCtr x="0" y="-487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100000">
              <a:schemeClr val="accent1"/>
            </a:gs>
          </a:gsLst>
          <a:lin ang="192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0FF817C-5DDC-4F8A-BB70-9B816AA1C7EF}"/>
              </a:ext>
            </a:extLst>
          </p:cNvPr>
          <p:cNvGrpSpPr/>
          <p:nvPr/>
        </p:nvGrpSpPr>
        <p:grpSpPr>
          <a:xfrm>
            <a:off x="-530941" y="2"/>
            <a:ext cx="13332541" cy="6577781"/>
            <a:chOff x="-548507" y="477868"/>
            <a:chExt cx="11570449" cy="6357177"/>
          </a:xfrm>
          <a:scene3d>
            <a:camera prst="orthographicFront">
              <a:rot lat="0" lon="0" rev="0"/>
            </a:camera>
            <a:lightRig rig="contrasting" dir="t">
              <a:rot lat="0" lon="0" rev="1500000"/>
            </a:lightRig>
          </a:scene3d>
        </p:grpSpPr>
        <p:sp>
          <p:nvSpPr>
            <p:cNvPr id="4" name="Freeform: Shape 3">
              <a:extLst>
                <a:ext uri="{FF2B5EF4-FFF2-40B4-BE49-F238E27FC236}">
                  <a16:creationId xmlns:a16="http://schemas.microsoft.com/office/drawing/2014/main" id="{8AC164D9-C7D9-434F-BB16-261CB767B252}"/>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a:effectLst>
              <a:outerShdw blurRad="149987" dist="250190" dir="8460000" algn="ctr">
                <a:srgbClr val="000000">
                  <a:alpha val="28000"/>
                </a:srgbClr>
              </a:outerShdw>
            </a:effectLst>
            <a:sp3d prstMaterial="metal">
              <a:bevelT w="88900" h="88900"/>
            </a:sp3d>
          </p:spPr>
          <p:txBody>
            <a:bodyPr rtlCol="0" anchor="ctr"/>
            <a:lstStyle/>
            <a:p>
              <a:endParaRPr lang="en-US"/>
            </a:p>
          </p:txBody>
        </p:sp>
        <p:sp>
          <p:nvSpPr>
            <p:cNvPr id="5" name="Freeform: Shape 4">
              <a:extLst>
                <a:ext uri="{FF2B5EF4-FFF2-40B4-BE49-F238E27FC236}">
                  <a16:creationId xmlns:a16="http://schemas.microsoft.com/office/drawing/2014/main" id="{EDB36CA6-CAEE-4573-A21C-076103340400}"/>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a:effectLst>
              <a:outerShdw blurRad="149987" dist="250190" dir="8460000" algn="ctr">
                <a:srgbClr val="000000">
                  <a:alpha val="28000"/>
                </a:srgbClr>
              </a:outerShdw>
            </a:effectLst>
            <a:sp3d prstMaterial="metal">
              <a:bevelT w="88900" h="88900"/>
            </a:sp3d>
          </p:spPr>
          <p:txBody>
            <a:bodyPr rtlCol="0" anchor="ctr"/>
            <a:lstStyle/>
            <a:p>
              <a:endParaRPr lang="en-US" dirty="0"/>
            </a:p>
          </p:txBody>
        </p:sp>
        <p:sp>
          <p:nvSpPr>
            <p:cNvPr id="6" name="Freeform: Shape 5">
              <a:extLst>
                <a:ext uri="{FF2B5EF4-FFF2-40B4-BE49-F238E27FC236}">
                  <a16:creationId xmlns:a16="http://schemas.microsoft.com/office/drawing/2014/main" id="{03DF8D5B-8B95-4EE4-B298-D2CDDC86AC56}"/>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a:effectLst>
              <a:outerShdw blurRad="149987" dist="250190" dir="8460000" algn="ctr">
                <a:srgbClr val="000000">
                  <a:alpha val="28000"/>
                </a:srgbClr>
              </a:outerShdw>
            </a:effectLst>
            <a:sp3d prstMaterial="metal">
              <a:bevelT w="88900" h="88900"/>
            </a:sp3d>
          </p:spPr>
          <p:txBody>
            <a:bodyPr rtlCol="0" anchor="ctr"/>
            <a:lstStyle/>
            <a:p>
              <a:endParaRPr lang="en-US"/>
            </a:p>
          </p:txBody>
        </p:sp>
        <p:sp>
          <p:nvSpPr>
            <p:cNvPr id="7" name="Freeform: Shape 6">
              <a:extLst>
                <a:ext uri="{FF2B5EF4-FFF2-40B4-BE49-F238E27FC236}">
                  <a16:creationId xmlns:a16="http://schemas.microsoft.com/office/drawing/2014/main" id="{002D3136-EA17-4FCA-A510-AFDA08612307}"/>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a:effectLst>
              <a:outerShdw blurRad="149987" dist="250190" dir="8460000" algn="ctr">
                <a:srgbClr val="000000">
                  <a:alpha val="28000"/>
                </a:srgbClr>
              </a:outerShdw>
            </a:effectLst>
            <a:sp3d prstMaterial="metal">
              <a:bevelT w="88900" h="88900"/>
            </a:sp3d>
          </p:spPr>
          <p:txBody>
            <a:bodyPr rtlCol="0" anchor="ctr"/>
            <a:lstStyle/>
            <a:p>
              <a:endParaRPr lang="en-US" dirty="0"/>
            </a:p>
          </p:txBody>
        </p:sp>
        <p:sp>
          <p:nvSpPr>
            <p:cNvPr id="8" name="Freeform: Shape 7">
              <a:extLst>
                <a:ext uri="{FF2B5EF4-FFF2-40B4-BE49-F238E27FC236}">
                  <a16:creationId xmlns:a16="http://schemas.microsoft.com/office/drawing/2014/main" id="{B6275BAD-BF75-4365-998A-18038A41040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a:effectLst>
              <a:outerShdw blurRad="149987" dist="250190" dir="8460000" algn="ctr">
                <a:srgbClr val="000000">
                  <a:alpha val="28000"/>
                </a:srgbClr>
              </a:outerShdw>
            </a:effectLst>
            <a:sp3d prstMaterial="metal">
              <a:bevelT w="88900" h="88900"/>
            </a:sp3d>
          </p:spPr>
          <p:txBody>
            <a:bodyPr rtlCol="0" anchor="ctr"/>
            <a:lstStyle/>
            <a:p>
              <a:endParaRPr lang="en-US"/>
            </a:p>
          </p:txBody>
        </p:sp>
        <p:grpSp>
          <p:nvGrpSpPr>
            <p:cNvPr id="9" name="Group 8">
              <a:extLst>
                <a:ext uri="{FF2B5EF4-FFF2-40B4-BE49-F238E27FC236}">
                  <a16:creationId xmlns:a16="http://schemas.microsoft.com/office/drawing/2014/main" id="{0A91447A-755B-44CF-96AE-0BF6DF328BE5}"/>
                </a:ext>
              </a:extLst>
            </p:cNvPr>
            <p:cNvGrpSpPr/>
            <p:nvPr/>
          </p:nvGrpSpPr>
          <p:grpSpPr>
            <a:xfrm>
              <a:off x="1606" y="6382978"/>
              <a:ext cx="413937" cy="115242"/>
              <a:chOff x="5955" y="6353672"/>
              <a:chExt cx="413937" cy="115242"/>
            </a:xfrm>
          </p:grpSpPr>
          <p:sp>
            <p:nvSpPr>
              <p:cNvPr id="14" name="Rectangle: Rounded Corners 13">
                <a:extLst>
                  <a:ext uri="{FF2B5EF4-FFF2-40B4-BE49-F238E27FC236}">
                    <a16:creationId xmlns:a16="http://schemas.microsoft.com/office/drawing/2014/main" id="{A12EB154-093F-41DA-8E5F-C6FA4701A3B9}"/>
                  </a:ext>
                </a:extLst>
              </p:cNvPr>
              <p:cNvSpPr/>
              <p:nvPr/>
            </p:nvSpPr>
            <p:spPr>
              <a:xfrm>
                <a:off x="5955" y="6353672"/>
                <a:ext cx="413937" cy="115242"/>
              </a:xfrm>
              <a:prstGeom prst="roundRect">
                <a:avLst>
                  <a:gd name="adj" fmla="val 28154"/>
                </a:avLst>
              </a:prstGeom>
              <a:solidFill>
                <a:schemeClr val="bg1">
                  <a:lumMod val="75000"/>
                </a:schemeClr>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4F7A8A8-83B5-406B-BB84-D47F7111EFD6}"/>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8FD34D5F-59C7-4CFD-8E52-90085750CC90}"/>
                </a:ext>
              </a:extLst>
            </p:cNvPr>
            <p:cNvGrpSpPr/>
            <p:nvPr/>
          </p:nvGrpSpPr>
          <p:grpSpPr>
            <a:xfrm>
              <a:off x="9855291" y="6381600"/>
              <a:ext cx="885989" cy="115242"/>
              <a:chOff x="5955" y="6353672"/>
              <a:chExt cx="413937" cy="115242"/>
            </a:xfrm>
          </p:grpSpPr>
          <p:sp>
            <p:nvSpPr>
              <p:cNvPr id="12" name="Rectangle: Rounded Corners 11">
                <a:extLst>
                  <a:ext uri="{FF2B5EF4-FFF2-40B4-BE49-F238E27FC236}">
                    <a16:creationId xmlns:a16="http://schemas.microsoft.com/office/drawing/2014/main" id="{434B1938-0FE5-4C7E-AF8A-D38C757172E4}"/>
                  </a:ext>
                </a:extLst>
              </p:cNvPr>
              <p:cNvSpPr/>
              <p:nvPr/>
            </p:nvSpPr>
            <p:spPr>
              <a:xfrm>
                <a:off x="5955" y="6353672"/>
                <a:ext cx="413937" cy="115242"/>
              </a:xfrm>
              <a:prstGeom prst="roundRect">
                <a:avLst>
                  <a:gd name="adj" fmla="val 28154"/>
                </a:avLst>
              </a:prstGeom>
              <a:solidFill>
                <a:schemeClr val="bg1">
                  <a:lumMod val="75000"/>
                </a:schemeClr>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9966E66-FADF-4871-B527-5A8050AA904E}"/>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1CA2621A-2602-42D2-9553-90886DB4D5A9}"/>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a:effectLst>
              <a:outerShdw blurRad="149987" dist="250190" dir="8460000" algn="ctr">
                <a:srgbClr val="000000">
                  <a:alpha val="28000"/>
                </a:srgbClr>
              </a:outerShdw>
            </a:effectLst>
            <a:sp3d prstMaterial="metal">
              <a:bevelT w="88900" h="88900"/>
            </a:sp3d>
          </p:spPr>
          <p:txBody>
            <a:bodyPr rtlCol="0" anchor="ctr"/>
            <a:lstStyle/>
            <a:p>
              <a:endParaRPr lang="en-US" dirty="0"/>
            </a:p>
          </p:txBody>
        </p:sp>
      </p:grpSp>
      <p:pic>
        <p:nvPicPr>
          <p:cNvPr id="18" name="Picture Placeholder 17">
            <a:extLst>
              <a:ext uri="{FF2B5EF4-FFF2-40B4-BE49-F238E27FC236}">
                <a16:creationId xmlns:a16="http://schemas.microsoft.com/office/drawing/2014/main" id="{0EDF7449-E338-4199-905A-63DD2B6A5E3A}"/>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869" b="869"/>
          <a:stretch>
            <a:fillRect/>
          </a:stretch>
        </p:blipFill>
        <p:spPr>
          <a:xfrm>
            <a:off x="1297858" y="442452"/>
            <a:ext cx="9527457" cy="5161935"/>
          </a:xfrm>
          <a:ln w="25400">
            <a:solidFill>
              <a:schemeClr val="bg1"/>
            </a:solidFill>
          </a:ln>
        </p:spPr>
      </p:pic>
      <p:sp>
        <p:nvSpPr>
          <p:cNvPr id="19" name="TextBox 18">
            <a:extLst>
              <a:ext uri="{FF2B5EF4-FFF2-40B4-BE49-F238E27FC236}">
                <a16:creationId xmlns:a16="http://schemas.microsoft.com/office/drawing/2014/main" id="{E06E08F8-E61E-4D2B-A43F-F617C6360101}"/>
              </a:ext>
            </a:extLst>
          </p:cNvPr>
          <p:cNvSpPr txBox="1"/>
          <p:nvPr/>
        </p:nvSpPr>
        <p:spPr>
          <a:xfrm>
            <a:off x="1707126" y="2158180"/>
            <a:ext cx="5493774" cy="2862322"/>
          </a:xfrm>
          <a:prstGeom prst="rect">
            <a:avLst/>
          </a:prstGeom>
          <a:noFill/>
        </p:spPr>
        <p:txBody>
          <a:bodyPr wrap="square" rtlCol="0">
            <a:spAutoFit/>
          </a:bodyPr>
          <a:lstStyle/>
          <a:p>
            <a:r>
              <a:rPr lang="en-US" sz="6000" b="1" dirty="0">
                <a:solidFill>
                  <a:schemeClr val="bg1"/>
                </a:solidFill>
                <a:latin typeface="Segoe UI" panose="020B0502040204020203" pitchFamily="34" charset="0"/>
                <a:ea typeface="Times New Roman" panose="02020603050405020304" pitchFamily="18" charset="0"/>
              </a:rPr>
              <a:t>Non- Functional Requirements</a:t>
            </a:r>
            <a:endParaRPr lang="en-US" sz="6000" b="1" dirty="0">
              <a:solidFill>
                <a:schemeClr val="bg1"/>
              </a:solidFill>
            </a:endParaRPr>
          </a:p>
        </p:txBody>
      </p:sp>
      <p:sp>
        <p:nvSpPr>
          <p:cNvPr id="20" name="TextBox 19">
            <a:extLst>
              <a:ext uri="{FF2B5EF4-FFF2-40B4-BE49-F238E27FC236}">
                <a16:creationId xmlns:a16="http://schemas.microsoft.com/office/drawing/2014/main" id="{862ED8F0-E0B4-4F35-B405-CC111D2E0ACA}"/>
              </a:ext>
            </a:extLst>
          </p:cNvPr>
          <p:cNvSpPr txBox="1"/>
          <p:nvPr/>
        </p:nvSpPr>
        <p:spPr>
          <a:xfrm>
            <a:off x="1804220" y="7113638"/>
            <a:ext cx="8637638" cy="5326843"/>
          </a:xfrm>
          <a:prstGeom prst="rect">
            <a:avLst/>
          </a:prstGeom>
          <a:noFill/>
        </p:spPr>
        <p:txBody>
          <a:bodyPr wrap="square" rtlCol="0">
            <a:spAutoFit/>
          </a:bodyPr>
          <a:lstStyle/>
          <a:p>
            <a:pPr marL="342900" indent="-342900">
              <a:lnSpc>
                <a:spcPct val="107000"/>
              </a:lnSpc>
              <a:buFont typeface="+mj-lt"/>
              <a:buAutoNum type="arabicPeriod"/>
              <a:tabLst>
                <a:tab pos="457200" algn="l"/>
              </a:tabLst>
            </a:pPr>
            <a:r>
              <a:rPr lang="en-US" sz="2400" dirty="0">
                <a:solidFill>
                  <a:schemeClr val="bg1"/>
                </a:solidFill>
                <a:ea typeface="Times New Roman" panose="02020603050405020304" pitchFamily="18" charset="0"/>
                <a:cs typeface="Times New Roman" panose="02020603050405020304" pitchFamily="18" charset="0"/>
              </a:rPr>
              <a:t>User registration and verification: Users need to be able to register for the service and verify their identity to ensure security and compliance with regulations.</a:t>
            </a:r>
            <a:endParaRPr lang="en-US" sz="2400" dirty="0">
              <a:solidFill>
                <a:schemeClr val="bg1"/>
              </a:solidFill>
              <a:ea typeface="Calibri" panose="020F0502020204030204" pitchFamily="34" charset="0"/>
              <a:cs typeface="Times New Roman" panose="02020603050405020304" pitchFamily="18" charset="0"/>
            </a:endParaRPr>
          </a:p>
          <a:p>
            <a:pPr marL="342900" indent="-342900">
              <a:lnSpc>
                <a:spcPct val="107000"/>
              </a:lnSpc>
              <a:buFont typeface="+mj-lt"/>
              <a:buAutoNum type="arabicPeriod"/>
              <a:tabLst>
                <a:tab pos="457200" algn="l"/>
              </a:tabLst>
            </a:pPr>
            <a:r>
              <a:rPr lang="en-US" sz="2400" dirty="0">
                <a:solidFill>
                  <a:schemeClr val="bg1"/>
                </a:solidFill>
                <a:ea typeface="Times New Roman" panose="02020603050405020304" pitchFamily="18" charset="0"/>
                <a:cs typeface="Times New Roman" panose="02020603050405020304" pitchFamily="18" charset="0"/>
              </a:rPr>
              <a:t>Adding bank accounts: Users need to be able to link their bank accounts to their WhatsApp Pay account to enable transactions.</a:t>
            </a:r>
            <a:endParaRPr lang="en-US" sz="2400" dirty="0">
              <a:solidFill>
                <a:schemeClr val="bg1"/>
              </a:solidFill>
              <a:ea typeface="Calibri" panose="020F0502020204030204" pitchFamily="34" charset="0"/>
              <a:cs typeface="Times New Roman" panose="02020603050405020304" pitchFamily="18" charset="0"/>
            </a:endParaRPr>
          </a:p>
          <a:p>
            <a:pPr marL="342900" indent="-342900">
              <a:lnSpc>
                <a:spcPct val="107000"/>
              </a:lnSpc>
              <a:buFont typeface="+mj-lt"/>
              <a:buAutoNum type="arabicPeriod"/>
              <a:tabLst>
                <a:tab pos="457200" algn="l"/>
              </a:tabLst>
            </a:pPr>
            <a:r>
              <a:rPr lang="en-US" sz="2400" dirty="0">
                <a:solidFill>
                  <a:schemeClr val="bg1"/>
                </a:solidFill>
                <a:ea typeface="Times New Roman" panose="02020603050405020304" pitchFamily="18" charset="0"/>
                <a:cs typeface="Times New Roman" panose="02020603050405020304" pitchFamily="18" charset="0"/>
              </a:rPr>
              <a:t>Initiating transactions: Users need to be able to initiate transactions with their contacts through the WhatsApp Pay </a:t>
            </a:r>
            <a:r>
              <a:rPr lang="en-US" sz="2400" dirty="0" err="1">
                <a:solidFill>
                  <a:schemeClr val="bg1"/>
                </a:solidFill>
                <a:ea typeface="Times New Roman" panose="02020603050405020304" pitchFamily="18" charset="0"/>
                <a:cs typeface="Times New Roman" panose="02020603050405020304" pitchFamily="18" charset="0"/>
              </a:rPr>
              <a:t>interface.i</a:t>
            </a:r>
            <a:endParaRPr lang="en-US" sz="2400" dirty="0">
              <a:solidFill>
                <a:schemeClr val="bg1"/>
              </a:solidFill>
              <a:ea typeface="Calibri" panose="020F0502020204030204" pitchFamily="34" charset="0"/>
              <a:cs typeface="Times New Roman" panose="02020603050405020304" pitchFamily="18" charset="0"/>
            </a:endParaRPr>
          </a:p>
          <a:p>
            <a:pPr marL="342900" indent="-342900">
              <a:lnSpc>
                <a:spcPct val="107000"/>
              </a:lnSpc>
              <a:buFont typeface="+mj-lt"/>
              <a:buAutoNum type="arabicPeriod"/>
              <a:tabLst>
                <a:tab pos="457200" algn="l"/>
              </a:tabLst>
            </a:pPr>
            <a:r>
              <a:rPr lang="en-US" sz="2400" dirty="0">
                <a:solidFill>
                  <a:schemeClr val="bg1"/>
                </a:solidFill>
                <a:ea typeface="Times New Roman" panose="02020603050405020304" pitchFamily="18" charset="0"/>
                <a:cs typeface="Times New Roman" panose="02020603050405020304" pitchFamily="18" charset="0"/>
              </a:rPr>
              <a:t>Viewing transaction history: Users need to be able to view their transaction history, including transaction details and status.</a:t>
            </a:r>
            <a:endParaRPr lang="en-US" sz="2400" dirty="0">
              <a:solidFill>
                <a:schemeClr val="bg1"/>
              </a:solidFill>
              <a:ea typeface="Calibri" panose="020F0502020204030204" pitchFamily="34" charset="0"/>
              <a:cs typeface="Times New Roman" panose="02020603050405020304" pitchFamily="18" charset="0"/>
            </a:endParaRPr>
          </a:p>
          <a:p>
            <a:pPr marL="342900" indent="-342900">
              <a:lnSpc>
                <a:spcPct val="107000"/>
              </a:lnSpc>
              <a:buFont typeface="+mj-lt"/>
              <a:buAutoNum type="arabicPeriod"/>
              <a:tabLst>
                <a:tab pos="457200" algn="l"/>
              </a:tabLst>
            </a:pPr>
            <a:r>
              <a:rPr lang="en-US" sz="2400" dirty="0">
                <a:solidFill>
                  <a:schemeClr val="bg1"/>
                </a:solidFill>
                <a:ea typeface="Times New Roman" panose="02020603050405020304" pitchFamily="18" charset="0"/>
                <a:cs typeface="Times New Roman" panose="02020603050405020304" pitchFamily="18" charset="0"/>
              </a:rPr>
              <a:t>Receipt generation: WhatsApp Pay needs to generate receipts for every transaction to enable tracking and record-keeping.</a:t>
            </a:r>
            <a:endParaRPr lang="en-US" sz="2400" dirty="0">
              <a:solidFill>
                <a:schemeClr val="bg1"/>
              </a:solidFill>
              <a:ea typeface="Calibri" panose="020F0502020204030204" pitchFamily="34" charset="0"/>
              <a:cs typeface="Times New Roman" panose="02020603050405020304" pitchFamily="18" charset="0"/>
            </a:endParaRPr>
          </a:p>
          <a:p>
            <a:endParaRPr lang="en-US" sz="3200" b="1" dirty="0">
              <a:solidFill>
                <a:schemeClr val="bg1"/>
              </a:solidFill>
            </a:endParaRPr>
          </a:p>
        </p:txBody>
      </p:sp>
    </p:spTree>
    <p:extLst>
      <p:ext uri="{BB962C8B-B14F-4D97-AF65-F5344CB8AC3E}">
        <p14:creationId xmlns:p14="http://schemas.microsoft.com/office/powerpoint/2010/main" val="361408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100000">
              <a:schemeClr val="accent1"/>
            </a:gs>
          </a:gsLst>
          <a:lin ang="192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0FF817C-5DDC-4F8A-BB70-9B816AA1C7EF}"/>
              </a:ext>
            </a:extLst>
          </p:cNvPr>
          <p:cNvGrpSpPr/>
          <p:nvPr/>
        </p:nvGrpSpPr>
        <p:grpSpPr>
          <a:xfrm>
            <a:off x="-530941" y="2"/>
            <a:ext cx="13332541" cy="6577781"/>
            <a:chOff x="-548507" y="477868"/>
            <a:chExt cx="11570449" cy="6357177"/>
          </a:xfrm>
          <a:scene3d>
            <a:camera prst="orthographicFront">
              <a:rot lat="0" lon="0" rev="0"/>
            </a:camera>
            <a:lightRig rig="contrasting" dir="t">
              <a:rot lat="0" lon="0" rev="1500000"/>
            </a:lightRig>
          </a:scene3d>
        </p:grpSpPr>
        <p:sp>
          <p:nvSpPr>
            <p:cNvPr id="4" name="Freeform: Shape 3">
              <a:extLst>
                <a:ext uri="{FF2B5EF4-FFF2-40B4-BE49-F238E27FC236}">
                  <a16:creationId xmlns:a16="http://schemas.microsoft.com/office/drawing/2014/main" id="{8AC164D9-C7D9-434F-BB16-261CB767B252}"/>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a:effectLst>
              <a:outerShdw blurRad="149987" dist="250190" dir="8460000" algn="ctr">
                <a:srgbClr val="000000">
                  <a:alpha val="28000"/>
                </a:srgbClr>
              </a:outerShdw>
            </a:effectLst>
            <a:sp3d prstMaterial="metal">
              <a:bevelT w="88900" h="88900"/>
            </a:sp3d>
          </p:spPr>
          <p:txBody>
            <a:bodyPr rtlCol="0" anchor="ctr"/>
            <a:lstStyle/>
            <a:p>
              <a:endParaRPr lang="en-US"/>
            </a:p>
          </p:txBody>
        </p:sp>
        <p:sp>
          <p:nvSpPr>
            <p:cNvPr id="5" name="Freeform: Shape 4">
              <a:extLst>
                <a:ext uri="{FF2B5EF4-FFF2-40B4-BE49-F238E27FC236}">
                  <a16:creationId xmlns:a16="http://schemas.microsoft.com/office/drawing/2014/main" id="{EDB36CA6-CAEE-4573-A21C-076103340400}"/>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a:effectLst>
              <a:outerShdw blurRad="149987" dist="250190" dir="8460000" algn="ctr">
                <a:srgbClr val="000000">
                  <a:alpha val="28000"/>
                </a:srgbClr>
              </a:outerShdw>
            </a:effectLst>
            <a:sp3d prstMaterial="metal">
              <a:bevelT w="88900" h="88900"/>
            </a:sp3d>
          </p:spPr>
          <p:txBody>
            <a:bodyPr rtlCol="0" anchor="ctr"/>
            <a:lstStyle/>
            <a:p>
              <a:endParaRPr lang="en-US" dirty="0"/>
            </a:p>
          </p:txBody>
        </p:sp>
        <p:sp>
          <p:nvSpPr>
            <p:cNvPr id="6" name="Freeform: Shape 5">
              <a:extLst>
                <a:ext uri="{FF2B5EF4-FFF2-40B4-BE49-F238E27FC236}">
                  <a16:creationId xmlns:a16="http://schemas.microsoft.com/office/drawing/2014/main" id="{03DF8D5B-8B95-4EE4-B298-D2CDDC86AC56}"/>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a:effectLst>
              <a:outerShdw blurRad="149987" dist="250190" dir="8460000" algn="ctr">
                <a:srgbClr val="000000">
                  <a:alpha val="28000"/>
                </a:srgbClr>
              </a:outerShdw>
            </a:effectLst>
            <a:sp3d prstMaterial="metal">
              <a:bevelT w="88900" h="88900"/>
            </a:sp3d>
          </p:spPr>
          <p:txBody>
            <a:bodyPr rtlCol="0" anchor="ctr"/>
            <a:lstStyle/>
            <a:p>
              <a:endParaRPr lang="en-US"/>
            </a:p>
          </p:txBody>
        </p:sp>
        <p:sp>
          <p:nvSpPr>
            <p:cNvPr id="7" name="Freeform: Shape 6">
              <a:extLst>
                <a:ext uri="{FF2B5EF4-FFF2-40B4-BE49-F238E27FC236}">
                  <a16:creationId xmlns:a16="http://schemas.microsoft.com/office/drawing/2014/main" id="{002D3136-EA17-4FCA-A510-AFDA08612307}"/>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a:effectLst>
              <a:outerShdw blurRad="149987" dist="250190" dir="8460000" algn="ctr">
                <a:srgbClr val="000000">
                  <a:alpha val="28000"/>
                </a:srgbClr>
              </a:outerShdw>
            </a:effectLst>
            <a:sp3d prstMaterial="metal">
              <a:bevelT w="88900" h="88900"/>
            </a:sp3d>
          </p:spPr>
          <p:txBody>
            <a:bodyPr rtlCol="0" anchor="ctr"/>
            <a:lstStyle/>
            <a:p>
              <a:endParaRPr lang="en-US" dirty="0"/>
            </a:p>
          </p:txBody>
        </p:sp>
        <p:sp>
          <p:nvSpPr>
            <p:cNvPr id="8" name="Freeform: Shape 7">
              <a:extLst>
                <a:ext uri="{FF2B5EF4-FFF2-40B4-BE49-F238E27FC236}">
                  <a16:creationId xmlns:a16="http://schemas.microsoft.com/office/drawing/2014/main" id="{B6275BAD-BF75-4365-998A-18038A41040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a:effectLst>
              <a:outerShdw blurRad="149987" dist="250190" dir="8460000" algn="ctr">
                <a:srgbClr val="000000">
                  <a:alpha val="28000"/>
                </a:srgbClr>
              </a:outerShdw>
            </a:effectLst>
            <a:sp3d prstMaterial="metal">
              <a:bevelT w="88900" h="88900"/>
            </a:sp3d>
          </p:spPr>
          <p:txBody>
            <a:bodyPr rtlCol="0" anchor="ctr"/>
            <a:lstStyle/>
            <a:p>
              <a:endParaRPr lang="en-US"/>
            </a:p>
          </p:txBody>
        </p:sp>
        <p:grpSp>
          <p:nvGrpSpPr>
            <p:cNvPr id="9" name="Group 8">
              <a:extLst>
                <a:ext uri="{FF2B5EF4-FFF2-40B4-BE49-F238E27FC236}">
                  <a16:creationId xmlns:a16="http://schemas.microsoft.com/office/drawing/2014/main" id="{0A91447A-755B-44CF-96AE-0BF6DF328BE5}"/>
                </a:ext>
              </a:extLst>
            </p:cNvPr>
            <p:cNvGrpSpPr/>
            <p:nvPr/>
          </p:nvGrpSpPr>
          <p:grpSpPr>
            <a:xfrm>
              <a:off x="1606" y="6382978"/>
              <a:ext cx="413937" cy="115242"/>
              <a:chOff x="5955" y="6353672"/>
              <a:chExt cx="413937" cy="115242"/>
            </a:xfrm>
          </p:grpSpPr>
          <p:sp>
            <p:nvSpPr>
              <p:cNvPr id="14" name="Rectangle: Rounded Corners 13">
                <a:extLst>
                  <a:ext uri="{FF2B5EF4-FFF2-40B4-BE49-F238E27FC236}">
                    <a16:creationId xmlns:a16="http://schemas.microsoft.com/office/drawing/2014/main" id="{A12EB154-093F-41DA-8E5F-C6FA4701A3B9}"/>
                  </a:ext>
                </a:extLst>
              </p:cNvPr>
              <p:cNvSpPr/>
              <p:nvPr/>
            </p:nvSpPr>
            <p:spPr>
              <a:xfrm>
                <a:off x="5955" y="6353672"/>
                <a:ext cx="413937" cy="115242"/>
              </a:xfrm>
              <a:prstGeom prst="roundRect">
                <a:avLst>
                  <a:gd name="adj" fmla="val 28154"/>
                </a:avLst>
              </a:prstGeom>
              <a:solidFill>
                <a:schemeClr val="bg1">
                  <a:lumMod val="75000"/>
                </a:schemeClr>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4F7A8A8-83B5-406B-BB84-D47F7111EFD6}"/>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8FD34D5F-59C7-4CFD-8E52-90085750CC90}"/>
                </a:ext>
              </a:extLst>
            </p:cNvPr>
            <p:cNvGrpSpPr/>
            <p:nvPr/>
          </p:nvGrpSpPr>
          <p:grpSpPr>
            <a:xfrm>
              <a:off x="9855291" y="6381600"/>
              <a:ext cx="885989" cy="115242"/>
              <a:chOff x="5955" y="6353672"/>
              <a:chExt cx="413937" cy="115242"/>
            </a:xfrm>
          </p:grpSpPr>
          <p:sp>
            <p:nvSpPr>
              <p:cNvPr id="12" name="Rectangle: Rounded Corners 11">
                <a:extLst>
                  <a:ext uri="{FF2B5EF4-FFF2-40B4-BE49-F238E27FC236}">
                    <a16:creationId xmlns:a16="http://schemas.microsoft.com/office/drawing/2014/main" id="{434B1938-0FE5-4C7E-AF8A-D38C757172E4}"/>
                  </a:ext>
                </a:extLst>
              </p:cNvPr>
              <p:cNvSpPr/>
              <p:nvPr/>
            </p:nvSpPr>
            <p:spPr>
              <a:xfrm>
                <a:off x="5955" y="6353672"/>
                <a:ext cx="413937" cy="115242"/>
              </a:xfrm>
              <a:prstGeom prst="roundRect">
                <a:avLst>
                  <a:gd name="adj" fmla="val 28154"/>
                </a:avLst>
              </a:prstGeom>
              <a:solidFill>
                <a:schemeClr val="bg1">
                  <a:lumMod val="75000"/>
                </a:schemeClr>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9966E66-FADF-4871-B527-5A8050AA904E}"/>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1CA2621A-2602-42D2-9553-90886DB4D5A9}"/>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a:effectLst>
              <a:outerShdw blurRad="149987" dist="250190" dir="8460000" algn="ctr">
                <a:srgbClr val="000000">
                  <a:alpha val="28000"/>
                </a:srgbClr>
              </a:outerShdw>
            </a:effectLst>
            <a:sp3d prstMaterial="metal">
              <a:bevelT w="88900" h="88900"/>
            </a:sp3d>
          </p:spPr>
          <p:txBody>
            <a:bodyPr rtlCol="0" anchor="ctr"/>
            <a:lstStyle/>
            <a:p>
              <a:endParaRPr lang="en-US" dirty="0"/>
            </a:p>
          </p:txBody>
        </p:sp>
      </p:grpSp>
      <p:pic>
        <p:nvPicPr>
          <p:cNvPr id="18" name="Picture Placeholder 17">
            <a:extLst>
              <a:ext uri="{FF2B5EF4-FFF2-40B4-BE49-F238E27FC236}">
                <a16:creationId xmlns:a16="http://schemas.microsoft.com/office/drawing/2014/main" id="{0EDF7449-E338-4199-905A-63DD2B6A5E3A}"/>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869" b="869"/>
          <a:stretch>
            <a:fillRect/>
          </a:stretch>
        </p:blipFill>
        <p:spPr>
          <a:xfrm>
            <a:off x="1297858" y="442452"/>
            <a:ext cx="9527457" cy="5161935"/>
          </a:xfrm>
          <a:ln w="25400">
            <a:solidFill>
              <a:schemeClr val="bg1"/>
            </a:solidFill>
          </a:ln>
        </p:spPr>
      </p:pic>
      <p:sp>
        <p:nvSpPr>
          <p:cNvPr id="19" name="TextBox 18">
            <a:extLst>
              <a:ext uri="{FF2B5EF4-FFF2-40B4-BE49-F238E27FC236}">
                <a16:creationId xmlns:a16="http://schemas.microsoft.com/office/drawing/2014/main" id="{E06E08F8-E61E-4D2B-A43F-F617C6360101}"/>
              </a:ext>
            </a:extLst>
          </p:cNvPr>
          <p:cNvSpPr txBox="1"/>
          <p:nvPr/>
        </p:nvSpPr>
        <p:spPr>
          <a:xfrm>
            <a:off x="-5836674" y="1586680"/>
            <a:ext cx="5493774" cy="2862322"/>
          </a:xfrm>
          <a:prstGeom prst="rect">
            <a:avLst/>
          </a:prstGeom>
          <a:noFill/>
        </p:spPr>
        <p:txBody>
          <a:bodyPr wrap="square" rtlCol="0">
            <a:spAutoFit/>
          </a:bodyPr>
          <a:lstStyle/>
          <a:p>
            <a:r>
              <a:rPr lang="en-US" sz="6000" b="1" dirty="0">
                <a:solidFill>
                  <a:schemeClr val="bg1"/>
                </a:solidFill>
                <a:latin typeface="Segoe UI" panose="020B0502040204020203" pitchFamily="34" charset="0"/>
                <a:ea typeface="Times New Roman" panose="02020603050405020304" pitchFamily="18" charset="0"/>
              </a:rPr>
              <a:t>Non- Functional Requirements</a:t>
            </a:r>
            <a:endParaRPr lang="en-US" sz="6000" b="1" dirty="0">
              <a:solidFill>
                <a:schemeClr val="bg1"/>
              </a:solidFill>
            </a:endParaRPr>
          </a:p>
        </p:txBody>
      </p:sp>
      <p:sp>
        <p:nvSpPr>
          <p:cNvPr id="20" name="TextBox 19">
            <a:extLst>
              <a:ext uri="{FF2B5EF4-FFF2-40B4-BE49-F238E27FC236}">
                <a16:creationId xmlns:a16="http://schemas.microsoft.com/office/drawing/2014/main" id="{862ED8F0-E0B4-4F35-B405-CC111D2E0ACA}"/>
              </a:ext>
            </a:extLst>
          </p:cNvPr>
          <p:cNvSpPr txBox="1"/>
          <p:nvPr/>
        </p:nvSpPr>
        <p:spPr>
          <a:xfrm>
            <a:off x="1689920" y="789042"/>
            <a:ext cx="8978080" cy="4421723"/>
          </a:xfrm>
          <a:prstGeom prst="rect">
            <a:avLst/>
          </a:prstGeom>
          <a:noFill/>
        </p:spPr>
        <p:txBody>
          <a:bodyPr wrap="square" rtlCol="0">
            <a:spAutoFit/>
          </a:bodyPr>
          <a:lstStyle/>
          <a:p>
            <a:pPr marL="342900" indent="-342900">
              <a:lnSpc>
                <a:spcPct val="107000"/>
              </a:lnSpc>
              <a:buFont typeface="+mj-lt"/>
              <a:buAutoNum type="arabicPeriod"/>
              <a:tabLst>
                <a:tab pos="457200" algn="l"/>
              </a:tabLst>
            </a:pPr>
            <a:r>
              <a:rPr lang="en-US" sz="2400" dirty="0">
                <a:solidFill>
                  <a:schemeClr val="bg1"/>
                </a:solidFill>
                <a:ea typeface="Times New Roman" panose="02020603050405020304" pitchFamily="18" charset="0"/>
                <a:cs typeface="Times New Roman" panose="02020603050405020304" pitchFamily="18" charset="0"/>
              </a:rPr>
              <a:t>Security and privacy: WhatsApp Pay needs to ensure the security and privacy of user data and transactions by implementing strong encryption and other security measures.</a:t>
            </a:r>
            <a:endParaRPr lang="en-US" sz="2400" dirty="0">
              <a:solidFill>
                <a:schemeClr val="bg1"/>
              </a:solidFill>
              <a:ea typeface="Calibri" panose="020F0502020204030204" pitchFamily="34" charset="0"/>
              <a:cs typeface="Times New Roman" panose="02020603050405020304" pitchFamily="18" charset="0"/>
            </a:endParaRPr>
          </a:p>
          <a:p>
            <a:pPr marL="342900" indent="-342900">
              <a:lnSpc>
                <a:spcPct val="107000"/>
              </a:lnSpc>
              <a:buFont typeface="+mj-lt"/>
              <a:buAutoNum type="arabicPeriod"/>
              <a:tabLst>
                <a:tab pos="457200" algn="l"/>
              </a:tabLst>
            </a:pPr>
            <a:r>
              <a:rPr lang="en-US" sz="2400" dirty="0">
                <a:solidFill>
                  <a:schemeClr val="bg1"/>
                </a:solidFill>
                <a:ea typeface="Times New Roman" panose="02020603050405020304" pitchFamily="18" charset="0"/>
                <a:cs typeface="Times New Roman" panose="02020603050405020304" pitchFamily="18" charset="0"/>
              </a:rPr>
              <a:t>Reliability and availability: WhatsApp Pay needs to be highly reliable and available to ensure that transactions can be completed without interruption.</a:t>
            </a:r>
            <a:endParaRPr lang="en-US" sz="2400" dirty="0">
              <a:solidFill>
                <a:schemeClr val="bg1"/>
              </a:solidFill>
              <a:ea typeface="Calibri" panose="020F0502020204030204" pitchFamily="34" charset="0"/>
              <a:cs typeface="Times New Roman" panose="02020603050405020304" pitchFamily="18" charset="0"/>
            </a:endParaRPr>
          </a:p>
          <a:p>
            <a:pPr marL="342900" indent="-342900">
              <a:lnSpc>
                <a:spcPct val="107000"/>
              </a:lnSpc>
              <a:buFont typeface="+mj-lt"/>
              <a:buAutoNum type="arabicPeriod"/>
              <a:tabLst>
                <a:tab pos="457200" algn="l"/>
              </a:tabLst>
            </a:pPr>
            <a:r>
              <a:rPr lang="en-US" sz="2400" dirty="0">
                <a:solidFill>
                  <a:schemeClr val="bg1"/>
                </a:solidFill>
                <a:ea typeface="Times New Roman" panose="02020603050405020304" pitchFamily="18" charset="0"/>
                <a:cs typeface="Times New Roman" panose="02020603050405020304" pitchFamily="18" charset="0"/>
              </a:rPr>
              <a:t>Scalability: WhatsApp Pay needs to be able to handle a large number of users and transactions as the service grows over time.</a:t>
            </a:r>
            <a:endParaRPr lang="en-US" sz="2400" dirty="0">
              <a:solidFill>
                <a:schemeClr val="bg1"/>
              </a:solidFill>
              <a:ea typeface="Calibri" panose="020F0502020204030204" pitchFamily="34" charset="0"/>
              <a:cs typeface="Times New Roman" panose="02020603050405020304" pitchFamily="18" charset="0"/>
            </a:endParaRPr>
          </a:p>
          <a:p>
            <a:pPr marL="342900" indent="-342900">
              <a:lnSpc>
                <a:spcPct val="107000"/>
              </a:lnSpc>
              <a:spcAft>
                <a:spcPts val="500"/>
              </a:spcAft>
              <a:buFont typeface="+mj-lt"/>
              <a:buAutoNum type="arabicPeriod"/>
              <a:tabLst>
                <a:tab pos="457200" algn="l"/>
              </a:tabLst>
            </a:pPr>
            <a:r>
              <a:rPr lang="en-US" sz="2400" dirty="0">
                <a:solidFill>
                  <a:schemeClr val="bg1"/>
                </a:solidFill>
                <a:ea typeface="Times New Roman" panose="02020603050405020304" pitchFamily="18" charset="0"/>
                <a:cs typeface="Times New Roman" panose="02020603050405020304" pitchFamily="18" charset="0"/>
              </a:rPr>
              <a:t>Usability: WhatsApp Pay needs to provide a simple and intuitive user interface that is easy to use and understand for users with varying levels of technical expertise.</a:t>
            </a:r>
            <a:endParaRPr lang="en-US" sz="2400" dirty="0">
              <a:solidFill>
                <a:schemeClr val="bg1"/>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54613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9C5B617-FC3C-4651-A154-B5023025AEBE}"/>
              </a:ext>
            </a:extLst>
          </p:cNvPr>
          <p:cNvGrpSpPr/>
          <p:nvPr/>
        </p:nvGrpSpPr>
        <p:grpSpPr>
          <a:xfrm>
            <a:off x="0" y="0"/>
            <a:ext cx="12186577" cy="6858000"/>
            <a:chOff x="0" y="0"/>
            <a:chExt cx="12186577" cy="6858000"/>
          </a:xfrm>
        </p:grpSpPr>
        <p:pic>
          <p:nvPicPr>
            <p:cNvPr id="3" name="Picture 2">
              <a:extLst>
                <a:ext uri="{FF2B5EF4-FFF2-40B4-BE49-F238E27FC236}">
                  <a16:creationId xmlns:a16="http://schemas.microsoft.com/office/drawing/2014/main" id="{DE976DAE-7171-4746-B739-8E652B798B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6577" cy="6858000"/>
            </a:xfrm>
            <a:prstGeom prst="rect">
              <a:avLst/>
            </a:prstGeom>
          </p:spPr>
        </p:pic>
        <p:grpSp>
          <p:nvGrpSpPr>
            <p:cNvPr id="21" name="Group 20">
              <a:extLst>
                <a:ext uri="{FF2B5EF4-FFF2-40B4-BE49-F238E27FC236}">
                  <a16:creationId xmlns:a16="http://schemas.microsoft.com/office/drawing/2014/main" id="{1BB2EFDC-A7C1-4B78-B54C-584810389E15}"/>
                </a:ext>
              </a:extLst>
            </p:cNvPr>
            <p:cNvGrpSpPr/>
            <p:nvPr/>
          </p:nvGrpSpPr>
          <p:grpSpPr>
            <a:xfrm>
              <a:off x="4743559" y="766916"/>
              <a:ext cx="6631856" cy="5373329"/>
              <a:chOff x="4895959" y="7815416"/>
              <a:chExt cx="6631856" cy="5373329"/>
            </a:xfrm>
          </p:grpSpPr>
          <p:grpSp>
            <p:nvGrpSpPr>
              <p:cNvPr id="4" name="Group 3">
                <a:extLst>
                  <a:ext uri="{FF2B5EF4-FFF2-40B4-BE49-F238E27FC236}">
                    <a16:creationId xmlns:a16="http://schemas.microsoft.com/office/drawing/2014/main" id="{CB0D8407-A1B2-4FA9-A07B-DECF754EE4E2}"/>
                  </a:ext>
                </a:extLst>
              </p:cNvPr>
              <p:cNvGrpSpPr/>
              <p:nvPr/>
            </p:nvGrpSpPr>
            <p:grpSpPr>
              <a:xfrm flipH="1">
                <a:off x="4895959" y="7815416"/>
                <a:ext cx="6631856" cy="5373329"/>
                <a:chOff x="329381" y="766916"/>
                <a:chExt cx="6631856" cy="5373329"/>
              </a:xfrm>
            </p:grpSpPr>
            <p:sp>
              <p:nvSpPr>
                <p:cNvPr id="6" name="TextBox 5">
                  <a:extLst>
                    <a:ext uri="{FF2B5EF4-FFF2-40B4-BE49-F238E27FC236}">
                      <a16:creationId xmlns:a16="http://schemas.microsoft.com/office/drawing/2014/main" id="{63510B6F-F8DD-49FD-9A60-56E2ABD227F5}"/>
                    </a:ext>
                  </a:extLst>
                </p:cNvPr>
                <p:cNvSpPr txBox="1"/>
                <p:nvPr/>
              </p:nvSpPr>
              <p:spPr>
                <a:xfrm>
                  <a:off x="501445" y="973393"/>
                  <a:ext cx="5417574" cy="2123658"/>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endParaRPr lang="en-US" sz="6600" b="1" dirty="0">
                    <a:solidFill>
                      <a:schemeClr val="bg1"/>
                    </a:solidFill>
                    <a:latin typeface="Poor Richard" panose="02080502050505020702" pitchFamily="18" charset="0"/>
                  </a:endParaRPr>
                </a:p>
                <a:p>
                  <a:r>
                    <a:rPr lang="en-US" sz="6600" b="1" dirty="0">
                      <a:solidFill>
                        <a:schemeClr val="bg1"/>
                      </a:solidFill>
                      <a:latin typeface="Poor Richard" panose="02080502050505020702" pitchFamily="18" charset="0"/>
                    </a:rPr>
                    <a:t>Present     By   </a:t>
                  </a:r>
                </a:p>
              </p:txBody>
            </p:sp>
            <p:cxnSp>
              <p:nvCxnSpPr>
                <p:cNvPr id="7" name="Straight Connector 6">
                  <a:extLst>
                    <a:ext uri="{FF2B5EF4-FFF2-40B4-BE49-F238E27FC236}">
                      <a16:creationId xmlns:a16="http://schemas.microsoft.com/office/drawing/2014/main" id="{5DDE663E-E8CA-42DE-A680-A144A226A0BB}"/>
                    </a:ext>
                  </a:extLst>
                </p:cNvPr>
                <p:cNvCxnSpPr>
                  <a:cxnSpLocks/>
                </p:cNvCxnSpPr>
                <p:nvPr/>
              </p:nvCxnSpPr>
              <p:spPr>
                <a:xfrm>
                  <a:off x="470719" y="766916"/>
                  <a:ext cx="6490518" cy="0"/>
                </a:xfrm>
                <a:prstGeom prst="line">
                  <a:avLst/>
                </a:prstGeom>
                <a:ln w="50800">
                  <a:solidFill>
                    <a:schemeClr val="bg1"/>
                  </a:solidFill>
                  <a:prstDash val="lgDashDotDot"/>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0229D388-B749-49F9-92BE-BB6F314746FE}"/>
                    </a:ext>
                  </a:extLst>
                </p:cNvPr>
                <p:cNvCxnSpPr>
                  <a:cxnSpLocks/>
                </p:cNvCxnSpPr>
                <p:nvPr/>
              </p:nvCxnSpPr>
              <p:spPr>
                <a:xfrm>
                  <a:off x="329381" y="973394"/>
                  <a:ext cx="0" cy="4837471"/>
                </a:xfrm>
                <a:prstGeom prst="line">
                  <a:avLst/>
                </a:prstGeom>
                <a:ln w="50800">
                  <a:solidFill>
                    <a:schemeClr val="bg1"/>
                  </a:solidFill>
                  <a:prstDash val="lgDashDotDot"/>
                </a:ln>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416343CB-7C46-4422-BB3C-20E341822B11}"/>
                    </a:ext>
                  </a:extLst>
                </p:cNvPr>
                <p:cNvCxnSpPr>
                  <a:cxnSpLocks/>
                </p:cNvCxnSpPr>
                <p:nvPr/>
              </p:nvCxnSpPr>
              <p:spPr>
                <a:xfrm flipH="1">
                  <a:off x="422789" y="6140245"/>
                  <a:ext cx="5860024" cy="0"/>
                </a:xfrm>
                <a:prstGeom prst="line">
                  <a:avLst/>
                </a:prstGeom>
                <a:ln w="50800">
                  <a:solidFill>
                    <a:schemeClr val="bg1"/>
                  </a:solidFill>
                  <a:prstDash val="lgDashDotDot"/>
                </a:ln>
              </p:spPr>
              <p:style>
                <a:lnRef idx="3">
                  <a:schemeClr val="dk1"/>
                </a:lnRef>
                <a:fillRef idx="0">
                  <a:schemeClr val="dk1"/>
                </a:fillRef>
                <a:effectRef idx="2">
                  <a:schemeClr val="dk1"/>
                </a:effectRef>
                <a:fontRef idx="minor">
                  <a:schemeClr val="tx1"/>
                </a:fontRef>
              </p:style>
            </p:cxnSp>
          </p:grpSp>
          <p:sp>
            <p:nvSpPr>
              <p:cNvPr id="5" name="TextBox 4">
                <a:extLst>
                  <a:ext uri="{FF2B5EF4-FFF2-40B4-BE49-F238E27FC236}">
                    <a16:creationId xmlns:a16="http://schemas.microsoft.com/office/drawing/2014/main" id="{3A3CD589-228E-40C4-9A23-47907A36EFED}"/>
                  </a:ext>
                </a:extLst>
              </p:cNvPr>
              <p:cNvSpPr txBox="1"/>
              <p:nvPr/>
            </p:nvSpPr>
            <p:spPr>
              <a:xfrm>
                <a:off x="6319177" y="10744200"/>
                <a:ext cx="3810000" cy="1107996"/>
              </a:xfrm>
              <a:prstGeom prst="rect">
                <a:avLst/>
              </a:prstGeom>
              <a:noFill/>
            </p:spPr>
            <p:txBody>
              <a:bodyPr wrap="square" rtlCol="0">
                <a:spAutoFit/>
              </a:bodyPr>
              <a:lstStyle/>
              <a:p>
                <a:r>
                  <a:rPr lang="en-US" sz="6600" dirty="0">
                    <a:ln w="0"/>
                    <a:solidFill>
                      <a:schemeClr val="bg1"/>
                    </a:solidFill>
                    <a:effectLst>
                      <a:outerShdw blurRad="38100" dist="19050" dir="2700000" algn="tl" rotWithShape="0">
                        <a:schemeClr val="dk1">
                          <a:alpha val="40000"/>
                        </a:schemeClr>
                      </a:outerShdw>
                    </a:effectLst>
                    <a:latin typeface="Poor Richard" panose="02080502050505020702" pitchFamily="18" charset="0"/>
                  </a:rPr>
                  <a:t>M  . Anand  </a:t>
                </a:r>
              </a:p>
            </p:txBody>
          </p:sp>
        </p:grpSp>
      </p:grpSp>
      <p:grpSp>
        <p:nvGrpSpPr>
          <p:cNvPr id="58" name="Group 57">
            <a:extLst>
              <a:ext uri="{FF2B5EF4-FFF2-40B4-BE49-F238E27FC236}">
                <a16:creationId xmlns:a16="http://schemas.microsoft.com/office/drawing/2014/main" id="{0CAB0BBC-FED1-40DC-A84A-4B38652F435E}"/>
              </a:ext>
            </a:extLst>
          </p:cNvPr>
          <p:cNvGrpSpPr/>
          <p:nvPr/>
        </p:nvGrpSpPr>
        <p:grpSpPr>
          <a:xfrm>
            <a:off x="12192000" y="0"/>
            <a:ext cx="12186576" cy="6858000"/>
            <a:chOff x="12192000" y="0"/>
            <a:chExt cx="12186576" cy="6858000"/>
          </a:xfrm>
        </p:grpSpPr>
        <p:pic>
          <p:nvPicPr>
            <p:cNvPr id="32" name="Picture 31">
              <a:extLst>
                <a:ext uri="{FF2B5EF4-FFF2-40B4-BE49-F238E27FC236}">
                  <a16:creationId xmlns:a16="http://schemas.microsoft.com/office/drawing/2014/main" id="{960B305C-603D-4701-A2F9-9725974479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92000" y="0"/>
              <a:ext cx="12186576" cy="6858000"/>
            </a:xfrm>
            <a:prstGeom prst="rect">
              <a:avLst/>
            </a:prstGeom>
          </p:spPr>
        </p:pic>
        <p:sp>
          <p:nvSpPr>
            <p:cNvPr id="37" name="TextBox 36">
              <a:extLst>
                <a:ext uri="{FF2B5EF4-FFF2-40B4-BE49-F238E27FC236}">
                  <a16:creationId xmlns:a16="http://schemas.microsoft.com/office/drawing/2014/main" id="{0F3790B0-C445-42B8-804E-DE77360E20AA}"/>
                </a:ext>
              </a:extLst>
            </p:cNvPr>
            <p:cNvSpPr txBox="1"/>
            <p:nvPr/>
          </p:nvSpPr>
          <p:spPr>
            <a:xfrm>
              <a:off x="12477136" y="429123"/>
              <a:ext cx="11621729" cy="923330"/>
            </a:xfrm>
            <a:prstGeom prst="rect">
              <a:avLst/>
            </a:prstGeom>
            <a:noFill/>
          </p:spPr>
          <p:txBody>
            <a:bodyPr wrap="square" rtlCol="0" anchor="ctr">
              <a:spAutoFit/>
            </a:bodyPr>
            <a:lstStyle/>
            <a:p>
              <a:pPr algn="ctr"/>
              <a:r>
                <a:rPr lang="en-US" altLang="ko-KR" sz="5400" dirty="0">
                  <a:solidFill>
                    <a:schemeClr val="bg1"/>
                  </a:solidFill>
                  <a:cs typeface="Arial" pitchFamily="34" charset="0"/>
                </a:rPr>
                <a:t>Agenda </a:t>
              </a:r>
              <a:endParaRPr lang="ko-KR" altLang="en-US" sz="5400" dirty="0">
                <a:solidFill>
                  <a:schemeClr val="bg1"/>
                </a:solidFill>
                <a:cs typeface="Arial" pitchFamily="34" charset="0"/>
              </a:endParaRPr>
            </a:p>
          </p:txBody>
        </p:sp>
        <p:grpSp>
          <p:nvGrpSpPr>
            <p:cNvPr id="38" name="Group 1">
              <a:extLst>
                <a:ext uri="{FF2B5EF4-FFF2-40B4-BE49-F238E27FC236}">
                  <a16:creationId xmlns:a16="http://schemas.microsoft.com/office/drawing/2014/main" id="{FD4CE1AC-0E9E-4ECD-A418-DFDA7EDBA683}"/>
                </a:ext>
              </a:extLst>
            </p:cNvPr>
            <p:cNvGrpSpPr/>
            <p:nvPr/>
          </p:nvGrpSpPr>
          <p:grpSpPr>
            <a:xfrm>
              <a:off x="17262353" y="1983722"/>
              <a:ext cx="6647086" cy="906557"/>
              <a:chOff x="4801964" y="769273"/>
              <a:chExt cx="6647086" cy="906557"/>
            </a:xfrm>
          </p:grpSpPr>
          <p:sp>
            <p:nvSpPr>
              <p:cNvPr id="39" name="TextBox 38">
                <a:extLst>
                  <a:ext uri="{FF2B5EF4-FFF2-40B4-BE49-F238E27FC236}">
                    <a16:creationId xmlns:a16="http://schemas.microsoft.com/office/drawing/2014/main" id="{B32B7028-20AA-4008-84CA-B72144303A04}"/>
                  </a:ext>
                </a:extLst>
              </p:cNvPr>
              <p:cNvSpPr txBox="1"/>
              <p:nvPr/>
            </p:nvSpPr>
            <p:spPr>
              <a:xfrm>
                <a:off x="5885717" y="861605"/>
                <a:ext cx="2361243" cy="584775"/>
              </a:xfrm>
              <a:prstGeom prst="rect">
                <a:avLst/>
              </a:prstGeom>
              <a:noFill/>
            </p:spPr>
            <p:txBody>
              <a:bodyPr wrap="square" lIns="108000" rIns="108000" rtlCol="0">
                <a:spAutoFit/>
              </a:bodyPr>
              <a:lstStyle/>
              <a:p>
                <a:r>
                  <a:rPr lang="en-US" altLang="ko-KR" sz="3200" b="1" dirty="0">
                    <a:solidFill>
                      <a:schemeClr val="bg1"/>
                    </a:solidFill>
                    <a:cs typeface="Arial" pitchFamily="34" charset="0"/>
                  </a:rPr>
                  <a:t>Introduction</a:t>
                </a:r>
                <a:endParaRPr lang="ko-KR" altLang="en-US" sz="3200" b="1" dirty="0">
                  <a:solidFill>
                    <a:schemeClr val="bg1"/>
                  </a:solidFill>
                  <a:cs typeface="Arial" pitchFamily="34" charset="0"/>
                </a:endParaRPr>
              </a:p>
            </p:txBody>
          </p:sp>
          <p:sp>
            <p:nvSpPr>
              <p:cNvPr id="40" name="TextBox 39">
                <a:extLst>
                  <a:ext uri="{FF2B5EF4-FFF2-40B4-BE49-F238E27FC236}">
                    <a16:creationId xmlns:a16="http://schemas.microsoft.com/office/drawing/2014/main" id="{F9C69338-309C-4D85-8185-702A0253166E}"/>
                  </a:ext>
                </a:extLst>
              </p:cNvPr>
              <p:cNvSpPr txBox="1"/>
              <p:nvPr/>
            </p:nvSpPr>
            <p:spPr>
              <a:xfrm>
                <a:off x="4801964" y="769273"/>
                <a:ext cx="1083753" cy="769441"/>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01</a:t>
                </a:r>
                <a:endParaRPr lang="ko-KR" altLang="en-US" sz="4400" b="1" dirty="0">
                  <a:solidFill>
                    <a:schemeClr val="bg1"/>
                  </a:solidFill>
                  <a:cs typeface="Arial" pitchFamily="34" charset="0"/>
                </a:endParaRPr>
              </a:p>
            </p:txBody>
          </p:sp>
          <p:sp>
            <p:nvSpPr>
              <p:cNvPr id="41" name="TextBox 40">
                <a:extLst>
                  <a:ext uri="{FF2B5EF4-FFF2-40B4-BE49-F238E27FC236}">
                    <a16:creationId xmlns:a16="http://schemas.microsoft.com/office/drawing/2014/main" id="{F85EEC0C-55E6-4006-8CBC-F81CC9C69767}"/>
                  </a:ext>
                </a:extLst>
              </p:cNvPr>
              <p:cNvSpPr txBox="1"/>
              <p:nvPr/>
            </p:nvSpPr>
            <p:spPr>
              <a:xfrm>
                <a:off x="8120950" y="1000103"/>
                <a:ext cx="3328100" cy="307777"/>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400" b="1" dirty="0">
                    <a:solidFill>
                      <a:schemeClr val="bg1"/>
                    </a:solidFill>
                    <a:cs typeface="Arial" pitchFamily="34" charset="0"/>
                  </a:rPr>
                  <a:t>WhatsApp pay </a:t>
                </a:r>
                <a:endParaRPr lang="ko-KR" altLang="en-US" sz="1400" b="1" dirty="0">
                  <a:solidFill>
                    <a:schemeClr val="bg1"/>
                  </a:solidFill>
                  <a:cs typeface="Arial" pitchFamily="34" charset="0"/>
                </a:endParaRPr>
              </a:p>
            </p:txBody>
          </p:sp>
          <p:sp>
            <p:nvSpPr>
              <p:cNvPr id="42" name="TextBox 41">
                <a:extLst>
                  <a:ext uri="{FF2B5EF4-FFF2-40B4-BE49-F238E27FC236}">
                    <a16:creationId xmlns:a16="http://schemas.microsoft.com/office/drawing/2014/main" id="{3153F525-1D3B-4A56-BFE3-FD23473829A1}"/>
                  </a:ext>
                </a:extLst>
              </p:cNvPr>
              <p:cNvSpPr txBox="1"/>
              <p:nvPr/>
            </p:nvSpPr>
            <p:spPr>
              <a:xfrm>
                <a:off x="8120950" y="1368053"/>
                <a:ext cx="3328100" cy="307777"/>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400" b="1" dirty="0">
                    <a:solidFill>
                      <a:schemeClr val="bg1"/>
                    </a:solidFill>
                    <a:cs typeface="Arial" pitchFamily="34" charset="0"/>
                  </a:rPr>
                  <a:t>Stakeholders</a:t>
                </a:r>
                <a:endParaRPr lang="ko-KR" altLang="en-US" sz="1400" b="1" dirty="0">
                  <a:solidFill>
                    <a:schemeClr val="bg1"/>
                  </a:solidFill>
                  <a:cs typeface="Arial" pitchFamily="34" charset="0"/>
                </a:endParaRPr>
              </a:p>
            </p:txBody>
          </p:sp>
        </p:grpSp>
        <p:grpSp>
          <p:nvGrpSpPr>
            <p:cNvPr id="43" name="Group 6">
              <a:extLst>
                <a:ext uri="{FF2B5EF4-FFF2-40B4-BE49-F238E27FC236}">
                  <a16:creationId xmlns:a16="http://schemas.microsoft.com/office/drawing/2014/main" id="{E0C11920-57FD-4686-933E-1C530FA79DE2}"/>
                </a:ext>
              </a:extLst>
            </p:cNvPr>
            <p:cNvGrpSpPr/>
            <p:nvPr/>
          </p:nvGrpSpPr>
          <p:grpSpPr>
            <a:xfrm>
              <a:off x="17262353" y="3040823"/>
              <a:ext cx="6647086" cy="1077218"/>
              <a:chOff x="4801964" y="692793"/>
              <a:chExt cx="6647086" cy="1077218"/>
            </a:xfrm>
          </p:grpSpPr>
          <p:sp>
            <p:nvSpPr>
              <p:cNvPr id="44" name="TextBox 43">
                <a:extLst>
                  <a:ext uri="{FF2B5EF4-FFF2-40B4-BE49-F238E27FC236}">
                    <a16:creationId xmlns:a16="http://schemas.microsoft.com/office/drawing/2014/main" id="{068FB13C-F59A-44E1-AB26-143C883F6CA2}"/>
                  </a:ext>
                </a:extLst>
              </p:cNvPr>
              <p:cNvSpPr txBox="1"/>
              <p:nvPr/>
            </p:nvSpPr>
            <p:spPr>
              <a:xfrm>
                <a:off x="5843514" y="692793"/>
                <a:ext cx="2333402" cy="1077218"/>
              </a:xfrm>
              <a:prstGeom prst="rect">
                <a:avLst/>
              </a:prstGeom>
              <a:noFill/>
            </p:spPr>
            <p:txBody>
              <a:bodyPr wrap="square" lIns="108000" rIns="108000" rtlCol="0">
                <a:spAutoFit/>
              </a:bodyPr>
              <a:lstStyle/>
              <a:p>
                <a:r>
                  <a:rPr lang="en-US" altLang="ko-KR" sz="3200" b="1" dirty="0">
                    <a:solidFill>
                      <a:schemeClr val="bg1"/>
                    </a:solidFill>
                    <a:cs typeface="Arial" pitchFamily="34" charset="0"/>
                  </a:rPr>
                  <a:t>Risk</a:t>
                </a:r>
              </a:p>
              <a:p>
                <a:r>
                  <a:rPr lang="en-US" altLang="ko-KR" sz="3200" b="1" dirty="0">
                    <a:solidFill>
                      <a:schemeClr val="bg1"/>
                    </a:solidFill>
                    <a:cs typeface="Arial" pitchFamily="34" charset="0"/>
                  </a:rPr>
                  <a:t> </a:t>
                </a:r>
                <a:r>
                  <a:rPr lang="en-US" altLang="ko-KR" sz="2400" b="1" dirty="0">
                    <a:solidFill>
                      <a:schemeClr val="bg1"/>
                    </a:solidFill>
                    <a:cs typeface="Arial" pitchFamily="34" charset="0"/>
                  </a:rPr>
                  <a:t>identification</a:t>
                </a:r>
                <a:endParaRPr lang="ko-KR" altLang="en-US" sz="3200" b="1" dirty="0">
                  <a:solidFill>
                    <a:schemeClr val="bg1"/>
                  </a:solidFill>
                  <a:cs typeface="Arial" pitchFamily="34" charset="0"/>
                </a:endParaRPr>
              </a:p>
            </p:txBody>
          </p:sp>
          <p:sp>
            <p:nvSpPr>
              <p:cNvPr id="45" name="TextBox 44">
                <a:extLst>
                  <a:ext uri="{FF2B5EF4-FFF2-40B4-BE49-F238E27FC236}">
                    <a16:creationId xmlns:a16="http://schemas.microsoft.com/office/drawing/2014/main" id="{C59DC7A4-06B5-4710-8764-D12DD4682FDC}"/>
                  </a:ext>
                </a:extLst>
              </p:cNvPr>
              <p:cNvSpPr txBox="1"/>
              <p:nvPr/>
            </p:nvSpPr>
            <p:spPr>
              <a:xfrm>
                <a:off x="4801964" y="769273"/>
                <a:ext cx="1083753" cy="769441"/>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02</a:t>
                </a:r>
                <a:endParaRPr lang="ko-KR" altLang="en-US" sz="4400" b="1" dirty="0">
                  <a:solidFill>
                    <a:schemeClr val="bg1"/>
                  </a:solidFill>
                  <a:cs typeface="Arial" pitchFamily="34" charset="0"/>
                </a:endParaRPr>
              </a:p>
            </p:txBody>
          </p:sp>
          <p:sp>
            <p:nvSpPr>
              <p:cNvPr id="46" name="TextBox 45">
                <a:extLst>
                  <a:ext uri="{FF2B5EF4-FFF2-40B4-BE49-F238E27FC236}">
                    <a16:creationId xmlns:a16="http://schemas.microsoft.com/office/drawing/2014/main" id="{8C23768D-B130-4B15-B40F-034A35090B2F}"/>
                  </a:ext>
                </a:extLst>
              </p:cNvPr>
              <p:cNvSpPr txBox="1"/>
              <p:nvPr/>
            </p:nvSpPr>
            <p:spPr>
              <a:xfrm>
                <a:off x="8120950" y="1000103"/>
                <a:ext cx="3328100" cy="307777"/>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400" b="1" dirty="0">
                    <a:solidFill>
                      <a:schemeClr val="bg1"/>
                    </a:solidFill>
                    <a:cs typeface="Arial" pitchFamily="34" charset="0"/>
                  </a:rPr>
                  <a:t>SWOT Analysis</a:t>
                </a:r>
                <a:endParaRPr lang="ko-KR" altLang="en-US" sz="1400" b="1" dirty="0">
                  <a:solidFill>
                    <a:schemeClr val="bg1"/>
                  </a:solidFill>
                  <a:cs typeface="Arial" pitchFamily="34" charset="0"/>
                </a:endParaRPr>
              </a:p>
            </p:txBody>
          </p:sp>
          <p:sp>
            <p:nvSpPr>
              <p:cNvPr id="47" name="TextBox 46">
                <a:extLst>
                  <a:ext uri="{FF2B5EF4-FFF2-40B4-BE49-F238E27FC236}">
                    <a16:creationId xmlns:a16="http://schemas.microsoft.com/office/drawing/2014/main" id="{B80E11A0-56A0-47B4-A810-86BB60E6BF63}"/>
                  </a:ext>
                </a:extLst>
              </p:cNvPr>
              <p:cNvSpPr txBox="1"/>
              <p:nvPr/>
            </p:nvSpPr>
            <p:spPr>
              <a:xfrm>
                <a:off x="8120950" y="1368053"/>
                <a:ext cx="3328100" cy="307777"/>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400" b="1" dirty="0">
                    <a:solidFill>
                      <a:schemeClr val="bg1"/>
                    </a:solidFill>
                    <a:cs typeface="Arial" pitchFamily="34" charset="0"/>
                  </a:rPr>
                  <a:t>Transition state</a:t>
                </a:r>
                <a:endParaRPr lang="ko-KR" altLang="en-US" sz="1400" b="1" dirty="0">
                  <a:solidFill>
                    <a:schemeClr val="bg1"/>
                  </a:solidFill>
                  <a:cs typeface="Arial" pitchFamily="34" charset="0"/>
                </a:endParaRPr>
              </a:p>
            </p:txBody>
          </p:sp>
        </p:grpSp>
        <p:grpSp>
          <p:nvGrpSpPr>
            <p:cNvPr id="48" name="Group 11">
              <a:extLst>
                <a:ext uri="{FF2B5EF4-FFF2-40B4-BE49-F238E27FC236}">
                  <a16:creationId xmlns:a16="http://schemas.microsoft.com/office/drawing/2014/main" id="{1CE30E0E-87A9-4227-B16B-B694EBAE20A1}"/>
                </a:ext>
              </a:extLst>
            </p:cNvPr>
            <p:cNvGrpSpPr/>
            <p:nvPr/>
          </p:nvGrpSpPr>
          <p:grpSpPr>
            <a:xfrm>
              <a:off x="17262353" y="4250884"/>
              <a:ext cx="6647086" cy="1046439"/>
              <a:chOff x="4801964" y="769273"/>
              <a:chExt cx="6647086" cy="1046439"/>
            </a:xfrm>
          </p:grpSpPr>
          <p:sp>
            <p:nvSpPr>
              <p:cNvPr id="49" name="TextBox 48">
                <a:extLst>
                  <a:ext uri="{FF2B5EF4-FFF2-40B4-BE49-F238E27FC236}">
                    <a16:creationId xmlns:a16="http://schemas.microsoft.com/office/drawing/2014/main" id="{38E4FC07-1753-4337-BBAC-A3E5DA522A70}"/>
                  </a:ext>
                </a:extLst>
              </p:cNvPr>
              <p:cNvSpPr txBox="1"/>
              <p:nvPr/>
            </p:nvSpPr>
            <p:spPr>
              <a:xfrm>
                <a:off x="5885718" y="861605"/>
                <a:ext cx="2080182" cy="954107"/>
              </a:xfrm>
              <a:prstGeom prst="rect">
                <a:avLst/>
              </a:prstGeom>
              <a:noFill/>
            </p:spPr>
            <p:txBody>
              <a:bodyPr wrap="square" lIns="108000" rIns="108000" rtlCol="0">
                <a:spAutoFit/>
              </a:bodyPr>
              <a:lstStyle/>
              <a:p>
                <a:r>
                  <a:rPr lang="en-US" altLang="ko-KR" sz="3200" b="1" dirty="0">
                    <a:solidFill>
                      <a:schemeClr val="bg1"/>
                    </a:solidFill>
                    <a:cs typeface="Arial" pitchFamily="34" charset="0"/>
                  </a:rPr>
                  <a:t>Business </a:t>
                </a:r>
                <a:r>
                  <a:rPr lang="en-US" altLang="ko-KR" sz="2400" b="1" dirty="0">
                    <a:solidFill>
                      <a:schemeClr val="bg1"/>
                    </a:solidFill>
                    <a:cs typeface="Arial" pitchFamily="34" charset="0"/>
                  </a:rPr>
                  <a:t>Requirement</a:t>
                </a:r>
                <a:endParaRPr lang="ko-KR" altLang="en-US" sz="3200" b="1" dirty="0">
                  <a:solidFill>
                    <a:schemeClr val="bg1"/>
                  </a:solidFill>
                  <a:cs typeface="Arial" pitchFamily="34" charset="0"/>
                </a:endParaRPr>
              </a:p>
            </p:txBody>
          </p:sp>
          <p:sp>
            <p:nvSpPr>
              <p:cNvPr id="50" name="TextBox 49">
                <a:extLst>
                  <a:ext uri="{FF2B5EF4-FFF2-40B4-BE49-F238E27FC236}">
                    <a16:creationId xmlns:a16="http://schemas.microsoft.com/office/drawing/2014/main" id="{2DA1E785-CBA3-4359-B715-52325695D6B5}"/>
                  </a:ext>
                </a:extLst>
              </p:cNvPr>
              <p:cNvSpPr txBox="1"/>
              <p:nvPr/>
            </p:nvSpPr>
            <p:spPr>
              <a:xfrm>
                <a:off x="4801964" y="769273"/>
                <a:ext cx="1083753" cy="769441"/>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03</a:t>
                </a:r>
                <a:endParaRPr lang="ko-KR" altLang="en-US" sz="4400" b="1" dirty="0">
                  <a:solidFill>
                    <a:schemeClr val="bg1"/>
                  </a:solidFill>
                  <a:cs typeface="Arial" pitchFamily="34" charset="0"/>
                </a:endParaRPr>
              </a:p>
            </p:txBody>
          </p:sp>
          <p:sp>
            <p:nvSpPr>
              <p:cNvPr id="51" name="TextBox 50">
                <a:extLst>
                  <a:ext uri="{FF2B5EF4-FFF2-40B4-BE49-F238E27FC236}">
                    <a16:creationId xmlns:a16="http://schemas.microsoft.com/office/drawing/2014/main" id="{9062251F-0D60-48B0-B3C5-47C127080D4C}"/>
                  </a:ext>
                </a:extLst>
              </p:cNvPr>
              <p:cNvSpPr txBox="1"/>
              <p:nvPr/>
            </p:nvSpPr>
            <p:spPr>
              <a:xfrm>
                <a:off x="8120950" y="1000103"/>
                <a:ext cx="3328100" cy="307777"/>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400" b="1" dirty="0">
                    <a:solidFill>
                      <a:schemeClr val="bg1"/>
                    </a:solidFill>
                    <a:cs typeface="Arial" pitchFamily="34" charset="0"/>
                  </a:rPr>
                  <a:t>Functional Requirement</a:t>
                </a:r>
                <a:endParaRPr lang="ko-KR" altLang="en-US" sz="1400" b="1" dirty="0">
                  <a:solidFill>
                    <a:schemeClr val="bg1"/>
                  </a:solidFill>
                  <a:cs typeface="Arial" pitchFamily="34" charset="0"/>
                </a:endParaRPr>
              </a:p>
            </p:txBody>
          </p:sp>
          <p:sp>
            <p:nvSpPr>
              <p:cNvPr id="52" name="TextBox 51">
                <a:extLst>
                  <a:ext uri="{FF2B5EF4-FFF2-40B4-BE49-F238E27FC236}">
                    <a16:creationId xmlns:a16="http://schemas.microsoft.com/office/drawing/2014/main" id="{9DB4B327-4EEB-4E15-BF1C-92E7BEE3EB08}"/>
                  </a:ext>
                </a:extLst>
              </p:cNvPr>
              <p:cNvSpPr txBox="1"/>
              <p:nvPr/>
            </p:nvSpPr>
            <p:spPr>
              <a:xfrm>
                <a:off x="8120950" y="1368053"/>
                <a:ext cx="3328100" cy="307777"/>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400" b="1" dirty="0">
                    <a:solidFill>
                      <a:schemeClr val="bg1"/>
                    </a:solidFill>
                    <a:cs typeface="Arial" pitchFamily="34" charset="0"/>
                  </a:rPr>
                  <a:t>Non Functional Requirement</a:t>
                </a:r>
                <a:endParaRPr lang="ko-KR" altLang="en-US" sz="1400" b="1" dirty="0">
                  <a:solidFill>
                    <a:schemeClr val="bg1"/>
                  </a:solidFill>
                  <a:cs typeface="Arial" pitchFamily="34" charset="0"/>
                </a:endParaRPr>
              </a:p>
            </p:txBody>
          </p:sp>
        </p:grpSp>
        <p:grpSp>
          <p:nvGrpSpPr>
            <p:cNvPr id="53" name="Group 16">
              <a:extLst>
                <a:ext uri="{FF2B5EF4-FFF2-40B4-BE49-F238E27FC236}">
                  <a16:creationId xmlns:a16="http://schemas.microsoft.com/office/drawing/2014/main" id="{39866E75-6905-42C4-9DC7-E01DC76C5E02}"/>
                </a:ext>
              </a:extLst>
            </p:cNvPr>
            <p:cNvGrpSpPr/>
            <p:nvPr/>
          </p:nvGrpSpPr>
          <p:grpSpPr>
            <a:xfrm>
              <a:off x="17262353" y="5384466"/>
              <a:ext cx="6647086" cy="1169550"/>
              <a:chOff x="4801964" y="769273"/>
              <a:chExt cx="6647086" cy="1169550"/>
            </a:xfrm>
          </p:grpSpPr>
          <p:sp>
            <p:nvSpPr>
              <p:cNvPr id="54" name="TextBox 53">
                <a:extLst>
                  <a:ext uri="{FF2B5EF4-FFF2-40B4-BE49-F238E27FC236}">
                    <a16:creationId xmlns:a16="http://schemas.microsoft.com/office/drawing/2014/main" id="{9C264571-474B-45C8-8E7E-4B3A8B6D7E1C}"/>
                  </a:ext>
                </a:extLst>
              </p:cNvPr>
              <p:cNvSpPr txBox="1"/>
              <p:nvPr/>
            </p:nvSpPr>
            <p:spPr>
              <a:xfrm>
                <a:off x="5885718" y="861605"/>
                <a:ext cx="2027360" cy="1077218"/>
              </a:xfrm>
              <a:prstGeom prst="rect">
                <a:avLst/>
              </a:prstGeom>
              <a:noFill/>
            </p:spPr>
            <p:txBody>
              <a:bodyPr wrap="square" lIns="108000" rIns="108000" rtlCol="0">
                <a:spAutoFit/>
              </a:bodyPr>
              <a:lstStyle/>
              <a:p>
                <a:r>
                  <a:rPr lang="en-US" altLang="ko-KR" sz="3200" b="1" dirty="0">
                    <a:solidFill>
                      <a:schemeClr val="bg1"/>
                    </a:solidFill>
                    <a:cs typeface="Arial" pitchFamily="34" charset="0"/>
                  </a:rPr>
                  <a:t>Business Objectives</a:t>
                </a:r>
                <a:endParaRPr lang="ko-KR" altLang="en-US" sz="3200" b="1" dirty="0">
                  <a:solidFill>
                    <a:schemeClr val="bg1"/>
                  </a:solidFill>
                  <a:cs typeface="Arial" pitchFamily="34" charset="0"/>
                </a:endParaRPr>
              </a:p>
            </p:txBody>
          </p:sp>
          <p:sp>
            <p:nvSpPr>
              <p:cNvPr id="55" name="TextBox 54">
                <a:extLst>
                  <a:ext uri="{FF2B5EF4-FFF2-40B4-BE49-F238E27FC236}">
                    <a16:creationId xmlns:a16="http://schemas.microsoft.com/office/drawing/2014/main" id="{5EF9DD93-1C74-4069-BA2C-CA1F97DCADA3}"/>
                  </a:ext>
                </a:extLst>
              </p:cNvPr>
              <p:cNvSpPr txBox="1"/>
              <p:nvPr/>
            </p:nvSpPr>
            <p:spPr>
              <a:xfrm>
                <a:off x="4801964" y="769273"/>
                <a:ext cx="1083753" cy="769441"/>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04</a:t>
                </a:r>
                <a:endParaRPr lang="ko-KR" altLang="en-US" sz="4400" b="1" dirty="0">
                  <a:solidFill>
                    <a:schemeClr val="bg1"/>
                  </a:solidFill>
                  <a:cs typeface="Arial" pitchFamily="34" charset="0"/>
                </a:endParaRPr>
              </a:p>
            </p:txBody>
          </p:sp>
          <p:sp>
            <p:nvSpPr>
              <p:cNvPr id="56" name="TextBox 55">
                <a:extLst>
                  <a:ext uri="{FF2B5EF4-FFF2-40B4-BE49-F238E27FC236}">
                    <a16:creationId xmlns:a16="http://schemas.microsoft.com/office/drawing/2014/main" id="{04801780-5806-4B72-85D0-B1AE60D0BC9D}"/>
                  </a:ext>
                </a:extLst>
              </p:cNvPr>
              <p:cNvSpPr txBox="1"/>
              <p:nvPr/>
            </p:nvSpPr>
            <p:spPr>
              <a:xfrm>
                <a:off x="8120950" y="1000103"/>
                <a:ext cx="3328100" cy="307777"/>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400" b="1" dirty="0">
                    <a:solidFill>
                      <a:schemeClr val="bg1"/>
                    </a:solidFill>
                    <a:cs typeface="Arial" pitchFamily="34" charset="0"/>
                  </a:rPr>
                  <a:t>IN Scope and OUT of Scope</a:t>
                </a:r>
                <a:endParaRPr lang="ko-KR" altLang="en-US" sz="1400" b="1" dirty="0">
                  <a:solidFill>
                    <a:schemeClr val="bg1"/>
                  </a:solidFill>
                  <a:cs typeface="Arial" pitchFamily="34" charset="0"/>
                </a:endParaRPr>
              </a:p>
            </p:txBody>
          </p:sp>
          <p:sp>
            <p:nvSpPr>
              <p:cNvPr id="57" name="TextBox 56">
                <a:extLst>
                  <a:ext uri="{FF2B5EF4-FFF2-40B4-BE49-F238E27FC236}">
                    <a16:creationId xmlns:a16="http://schemas.microsoft.com/office/drawing/2014/main" id="{22BBA013-EAA6-427D-8063-1A3C359AE4AA}"/>
                  </a:ext>
                </a:extLst>
              </p:cNvPr>
              <p:cNvSpPr txBox="1"/>
              <p:nvPr/>
            </p:nvSpPr>
            <p:spPr>
              <a:xfrm>
                <a:off x="8120950" y="1368053"/>
                <a:ext cx="3328100" cy="307777"/>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400" b="1" dirty="0">
                    <a:solidFill>
                      <a:schemeClr val="bg1"/>
                    </a:solidFill>
                    <a:cs typeface="Arial" pitchFamily="34" charset="0"/>
                  </a:rPr>
                  <a:t>Business Objectives </a:t>
                </a:r>
                <a:endParaRPr lang="ko-KR" altLang="en-US" sz="1400" b="1" dirty="0">
                  <a:solidFill>
                    <a:schemeClr val="bg1"/>
                  </a:solidFill>
                  <a:cs typeface="Arial" pitchFamily="34" charset="0"/>
                </a:endParaRPr>
              </a:p>
            </p:txBody>
          </p:sp>
        </p:grpSp>
      </p:grpSp>
    </p:spTree>
    <p:extLst>
      <p:ext uri="{BB962C8B-B14F-4D97-AF65-F5344CB8AC3E}">
        <p14:creationId xmlns:p14="http://schemas.microsoft.com/office/powerpoint/2010/main" val="315277786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7 0 L -0.77552 0 " pathEditMode="relative" rAng="0" ptsTypes="AA">
                                      <p:cBhvr>
                                        <p:cTn id="6" dur="2000" fill="hold"/>
                                        <p:tgtEl>
                                          <p:spTgt spid="35"/>
                                        </p:tgtEl>
                                        <p:attrNameLst>
                                          <p:attrName>ppt_x</p:attrName>
                                          <p:attrName>ppt_y</p:attrName>
                                        </p:attrNameLst>
                                      </p:cBhvr>
                                      <p:rCtr x="-38776" y="0"/>
                                    </p:animMotion>
                                  </p:childTnLst>
                                </p:cTn>
                              </p:par>
                              <p:par>
                                <p:cTn id="7" presetID="35" presetClass="path" presetSubtype="0" accel="50000" decel="50000" fill="hold" nodeType="withEffect">
                                  <p:stCondLst>
                                    <p:cond delay="0"/>
                                  </p:stCondLst>
                                  <p:childTnLst>
                                    <p:animMotion origin="layout" path="M 4.16667E-7 0 L -1 -2.59259E-6 " pathEditMode="relative" rAng="0" ptsTypes="AA">
                                      <p:cBhvr>
                                        <p:cTn id="8" dur="2000" fill="hold"/>
                                        <p:tgtEl>
                                          <p:spTgt spid="58"/>
                                        </p:tgtEl>
                                        <p:attrNameLst>
                                          <p:attrName>ppt_x</p:attrName>
                                          <p:attrName>ppt_y</p:attrName>
                                        </p:attrNameLst>
                                      </p:cBhvr>
                                      <p:rCtr x="-49831"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C208A69A-4F67-4D2E-B304-988B12EF287D}"/>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22" b="22"/>
          <a:stretch>
            <a:fillRect/>
          </a:stretch>
        </p:blipFill>
        <p:spPr>
          <a:xfrm>
            <a:off x="0" y="0"/>
            <a:ext cx="12192000" cy="6858000"/>
          </a:xfrm>
        </p:spPr>
      </p:pic>
      <p:sp>
        <p:nvSpPr>
          <p:cNvPr id="5" name="Rounded Rectangle 9">
            <a:extLst>
              <a:ext uri="{FF2B5EF4-FFF2-40B4-BE49-F238E27FC236}">
                <a16:creationId xmlns:a16="http://schemas.microsoft.com/office/drawing/2014/main" id="{F0A42B7F-8336-4D75-8833-0723CD36980A}"/>
              </a:ext>
            </a:extLst>
          </p:cNvPr>
          <p:cNvSpPr/>
          <p:nvPr/>
        </p:nvSpPr>
        <p:spPr>
          <a:xfrm>
            <a:off x="353749" y="3480812"/>
            <a:ext cx="6103322" cy="1344406"/>
          </a:xfrm>
          <a:prstGeom prst="rect">
            <a:avLst/>
          </a:pr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6" name="Group 5">
            <a:extLst>
              <a:ext uri="{FF2B5EF4-FFF2-40B4-BE49-F238E27FC236}">
                <a16:creationId xmlns:a16="http://schemas.microsoft.com/office/drawing/2014/main" id="{0776FE5F-B831-4C22-B620-FE8B239ECD87}"/>
              </a:ext>
            </a:extLst>
          </p:cNvPr>
          <p:cNvGrpSpPr/>
          <p:nvPr/>
        </p:nvGrpSpPr>
        <p:grpSpPr>
          <a:xfrm>
            <a:off x="407963" y="3512184"/>
            <a:ext cx="2053883" cy="1432037"/>
            <a:chOff x="4139951" y="1926908"/>
            <a:chExt cx="1309550" cy="1277635"/>
          </a:xfrm>
        </p:grpSpPr>
        <p:sp>
          <p:nvSpPr>
            <p:cNvPr id="7" name="TextBox 6">
              <a:extLst>
                <a:ext uri="{FF2B5EF4-FFF2-40B4-BE49-F238E27FC236}">
                  <a16:creationId xmlns:a16="http://schemas.microsoft.com/office/drawing/2014/main" id="{7F96C109-EC0C-491E-825A-37A274A6D422}"/>
                </a:ext>
              </a:extLst>
            </p:cNvPr>
            <p:cNvSpPr txBox="1"/>
            <p:nvPr/>
          </p:nvSpPr>
          <p:spPr>
            <a:xfrm>
              <a:off x="4159001" y="2216011"/>
              <a:ext cx="1290500" cy="988532"/>
            </a:xfrm>
            <a:prstGeom prst="rect">
              <a:avLst/>
            </a:prstGeom>
            <a:noFill/>
          </p:spPr>
          <p:txBody>
            <a:bodyPr wrap="square" rtlCol="0">
              <a:spAutoFit/>
            </a:bodyPr>
            <a:lstStyle/>
            <a:p>
              <a:r>
                <a:rPr lang="en-US" sz="1400" dirty="0">
                  <a:solidFill>
                    <a:schemeClr val="bg1"/>
                  </a:solidFill>
                  <a:ea typeface="Times New Roman" panose="02020603050405020304" pitchFamily="18" charset="0"/>
                  <a:cs typeface="Times New Roman" panose="02020603050405020304" pitchFamily="18" charset="0"/>
                </a:rPr>
                <a:t>provide a secure and convenient digital payment service to WhatsApp users.</a:t>
              </a:r>
              <a:endParaRPr lang="en-US" sz="1400" dirty="0">
                <a:solidFill>
                  <a:schemeClr val="bg1"/>
                </a:solidFill>
                <a:ea typeface="Calibri" panose="020F0502020204030204" pitchFamily="34" charset="0"/>
                <a:cs typeface="Times New Roman" panose="02020603050405020304" pitchFamily="18" charset="0"/>
              </a:endParaRPr>
            </a:p>
            <a:p>
              <a:endParaRPr lang="en-US" altLang="ko-KR" sz="1050" dirty="0">
                <a:solidFill>
                  <a:schemeClr val="bg1"/>
                </a:solidFill>
              </a:endParaRPr>
            </a:p>
          </p:txBody>
        </p:sp>
        <p:sp>
          <p:nvSpPr>
            <p:cNvPr id="8" name="TextBox 7">
              <a:extLst>
                <a:ext uri="{FF2B5EF4-FFF2-40B4-BE49-F238E27FC236}">
                  <a16:creationId xmlns:a16="http://schemas.microsoft.com/office/drawing/2014/main" id="{5B264D8B-F26A-4DE3-BD63-574EB61D0582}"/>
                </a:ext>
              </a:extLst>
            </p:cNvPr>
            <p:cNvSpPr txBox="1"/>
            <p:nvPr/>
          </p:nvSpPr>
          <p:spPr>
            <a:xfrm>
              <a:off x="4139951" y="1926908"/>
              <a:ext cx="1296143" cy="302051"/>
            </a:xfrm>
            <a:prstGeom prst="rect">
              <a:avLst/>
            </a:prstGeom>
            <a:noFill/>
          </p:spPr>
          <p:txBody>
            <a:bodyPr wrap="square" lIns="108000" rIns="108000" rtlCol="0">
              <a:spAutoFit/>
            </a:bodyPr>
            <a:lstStyle/>
            <a:p>
              <a:r>
                <a:rPr lang="en-US" altLang="ko-KR" sz="1600" b="1" dirty="0">
                  <a:solidFill>
                    <a:schemeClr val="bg1"/>
                  </a:solidFill>
                </a:rPr>
                <a:t>01</a:t>
              </a:r>
              <a:endParaRPr lang="ko-KR" altLang="en-US" sz="1600" b="1" dirty="0">
                <a:solidFill>
                  <a:schemeClr val="bg1"/>
                </a:solidFill>
              </a:endParaRPr>
            </a:p>
          </p:txBody>
        </p:sp>
      </p:grpSp>
      <p:grpSp>
        <p:nvGrpSpPr>
          <p:cNvPr id="9" name="Group 8">
            <a:extLst>
              <a:ext uri="{FF2B5EF4-FFF2-40B4-BE49-F238E27FC236}">
                <a16:creationId xmlns:a16="http://schemas.microsoft.com/office/drawing/2014/main" id="{7E2391CC-F7AC-426C-959A-45C36FAF2D43}"/>
              </a:ext>
            </a:extLst>
          </p:cNvPr>
          <p:cNvGrpSpPr/>
          <p:nvPr/>
        </p:nvGrpSpPr>
        <p:grpSpPr>
          <a:xfrm>
            <a:off x="2832127" y="3571423"/>
            <a:ext cx="1540939" cy="1020566"/>
            <a:chOff x="4139952" y="1998365"/>
            <a:chExt cx="1321614" cy="875307"/>
          </a:xfrm>
        </p:grpSpPr>
        <p:sp>
          <p:nvSpPr>
            <p:cNvPr id="10" name="TextBox 9">
              <a:extLst>
                <a:ext uri="{FF2B5EF4-FFF2-40B4-BE49-F238E27FC236}">
                  <a16:creationId xmlns:a16="http://schemas.microsoft.com/office/drawing/2014/main" id="{7F3945A7-1A22-4865-9206-6FEDABD473BC}"/>
                </a:ext>
              </a:extLst>
            </p:cNvPr>
            <p:cNvSpPr txBox="1"/>
            <p:nvPr/>
          </p:nvSpPr>
          <p:spPr>
            <a:xfrm>
              <a:off x="4171066" y="2240143"/>
              <a:ext cx="1290500" cy="633529"/>
            </a:xfrm>
            <a:prstGeom prst="rect">
              <a:avLst/>
            </a:prstGeom>
            <a:noFill/>
          </p:spPr>
          <p:txBody>
            <a:bodyPr wrap="square" rtlCol="0">
              <a:spAutoFit/>
            </a:bodyPr>
            <a:lstStyle/>
            <a:p>
              <a:r>
                <a:rPr lang="en-US" sz="1400" dirty="0">
                  <a:solidFill>
                    <a:schemeClr val="bg1"/>
                  </a:solidFill>
                  <a:ea typeface="Times New Roman" panose="02020603050405020304" pitchFamily="18" charset="0"/>
                </a:rPr>
                <a:t>increase user engagement and retention.</a:t>
              </a:r>
              <a:endParaRPr lang="en-US" altLang="ko-KR" sz="1400" dirty="0">
                <a:solidFill>
                  <a:schemeClr val="bg1"/>
                </a:solidFill>
              </a:endParaRPr>
            </a:p>
          </p:txBody>
        </p:sp>
        <p:sp>
          <p:nvSpPr>
            <p:cNvPr id="11" name="TextBox 10">
              <a:extLst>
                <a:ext uri="{FF2B5EF4-FFF2-40B4-BE49-F238E27FC236}">
                  <a16:creationId xmlns:a16="http://schemas.microsoft.com/office/drawing/2014/main" id="{7A7F6F04-8CBF-4829-A120-9805519C56FE}"/>
                </a:ext>
              </a:extLst>
            </p:cNvPr>
            <p:cNvSpPr txBox="1"/>
            <p:nvPr/>
          </p:nvSpPr>
          <p:spPr>
            <a:xfrm>
              <a:off x="4139952" y="1998365"/>
              <a:ext cx="1296144" cy="263971"/>
            </a:xfrm>
            <a:prstGeom prst="rect">
              <a:avLst/>
            </a:prstGeom>
            <a:noFill/>
          </p:spPr>
          <p:txBody>
            <a:bodyPr wrap="square" lIns="108000" rIns="108000" rtlCol="0">
              <a:spAutoFit/>
            </a:bodyPr>
            <a:lstStyle/>
            <a:p>
              <a:r>
                <a:rPr lang="en-US" altLang="ko-KR" sz="1400" b="1" dirty="0">
                  <a:solidFill>
                    <a:schemeClr val="bg1"/>
                  </a:solidFill>
                </a:rPr>
                <a:t>02</a:t>
              </a:r>
              <a:endParaRPr lang="ko-KR" altLang="en-US" sz="1400" b="1" dirty="0">
                <a:solidFill>
                  <a:schemeClr val="bg1"/>
                </a:solidFill>
              </a:endParaRPr>
            </a:p>
          </p:txBody>
        </p:sp>
      </p:grpSp>
      <p:grpSp>
        <p:nvGrpSpPr>
          <p:cNvPr id="12" name="Group 11">
            <a:extLst>
              <a:ext uri="{FF2B5EF4-FFF2-40B4-BE49-F238E27FC236}">
                <a16:creationId xmlns:a16="http://schemas.microsoft.com/office/drawing/2014/main" id="{C4A25210-8915-4FA0-BB9F-6614B679C6AE}"/>
              </a:ext>
            </a:extLst>
          </p:cNvPr>
          <p:cNvGrpSpPr/>
          <p:nvPr/>
        </p:nvGrpSpPr>
        <p:grpSpPr>
          <a:xfrm>
            <a:off x="4445394" y="3515154"/>
            <a:ext cx="1969477" cy="1370653"/>
            <a:chOff x="4152430" y="1924049"/>
            <a:chExt cx="1297071" cy="1989927"/>
          </a:xfrm>
        </p:grpSpPr>
        <p:sp>
          <p:nvSpPr>
            <p:cNvPr id="13" name="TextBox 12">
              <a:extLst>
                <a:ext uri="{FF2B5EF4-FFF2-40B4-BE49-F238E27FC236}">
                  <a16:creationId xmlns:a16="http://schemas.microsoft.com/office/drawing/2014/main" id="{FD9EF961-A3A1-4E21-B245-3E75B6EFC248}"/>
                </a:ext>
              </a:extLst>
            </p:cNvPr>
            <p:cNvSpPr txBox="1"/>
            <p:nvPr/>
          </p:nvSpPr>
          <p:spPr>
            <a:xfrm>
              <a:off x="4159001" y="2216011"/>
              <a:ext cx="1290500" cy="1697965"/>
            </a:xfrm>
            <a:prstGeom prst="rect">
              <a:avLst/>
            </a:prstGeom>
            <a:noFill/>
          </p:spPr>
          <p:txBody>
            <a:bodyPr wrap="square" rtlCol="0">
              <a:spAutoFit/>
            </a:bodyPr>
            <a:lstStyle/>
            <a:p>
              <a:r>
                <a:rPr lang="en-US" sz="1400" dirty="0">
                  <a:solidFill>
                    <a:schemeClr val="bg1"/>
                  </a:solidFill>
                  <a:ea typeface="Times New Roman" panose="02020603050405020304" pitchFamily="18" charset="0"/>
                  <a:cs typeface="Times New Roman" panose="02020603050405020304" pitchFamily="18" charset="0"/>
                </a:rPr>
                <a:t>easy and efficient way for users to transfer funds directly from their WhatsApp account.</a:t>
              </a:r>
              <a:endParaRPr lang="en-US" sz="1400" dirty="0">
                <a:solidFill>
                  <a:schemeClr val="bg1"/>
                </a:solidFill>
                <a:ea typeface="Calibri" panose="020F0502020204030204" pitchFamily="34" charset="0"/>
                <a:cs typeface="Times New Roman" panose="02020603050405020304" pitchFamily="18" charset="0"/>
              </a:endParaRPr>
            </a:p>
            <a:p>
              <a:endParaRPr lang="en-US" altLang="ko-KR" sz="1400" dirty="0">
                <a:solidFill>
                  <a:schemeClr val="bg1"/>
                </a:solidFill>
              </a:endParaRPr>
            </a:p>
          </p:txBody>
        </p:sp>
        <p:sp>
          <p:nvSpPr>
            <p:cNvPr id="14" name="TextBox 13">
              <a:extLst>
                <a:ext uri="{FF2B5EF4-FFF2-40B4-BE49-F238E27FC236}">
                  <a16:creationId xmlns:a16="http://schemas.microsoft.com/office/drawing/2014/main" id="{EAF74F46-81CA-4708-B793-66ED2E177AC5}"/>
                </a:ext>
              </a:extLst>
            </p:cNvPr>
            <p:cNvSpPr txBox="1"/>
            <p:nvPr/>
          </p:nvSpPr>
          <p:spPr>
            <a:xfrm>
              <a:off x="4152430" y="1924049"/>
              <a:ext cx="1296144" cy="446834"/>
            </a:xfrm>
            <a:prstGeom prst="rect">
              <a:avLst/>
            </a:prstGeom>
            <a:noFill/>
          </p:spPr>
          <p:txBody>
            <a:bodyPr wrap="square" lIns="108000" rIns="108000" rtlCol="0">
              <a:spAutoFit/>
            </a:bodyPr>
            <a:lstStyle/>
            <a:p>
              <a:r>
                <a:rPr lang="en-US" altLang="ko-KR" sz="1400" b="1" dirty="0">
                  <a:solidFill>
                    <a:schemeClr val="bg1"/>
                  </a:solidFill>
                </a:rPr>
                <a:t>03</a:t>
              </a:r>
              <a:endParaRPr lang="ko-KR" altLang="en-US" sz="1400" b="1" dirty="0">
                <a:solidFill>
                  <a:schemeClr val="bg1"/>
                </a:solidFill>
              </a:endParaRPr>
            </a:p>
          </p:txBody>
        </p:sp>
      </p:grpSp>
      <p:cxnSp>
        <p:nvCxnSpPr>
          <p:cNvPr id="15" name="Straight Connector 14">
            <a:extLst>
              <a:ext uri="{FF2B5EF4-FFF2-40B4-BE49-F238E27FC236}">
                <a16:creationId xmlns:a16="http://schemas.microsoft.com/office/drawing/2014/main" id="{F3FCECF9-925D-4285-9CDD-8BC34006B5F9}"/>
              </a:ext>
            </a:extLst>
          </p:cNvPr>
          <p:cNvCxnSpPr/>
          <p:nvPr/>
        </p:nvCxnSpPr>
        <p:spPr>
          <a:xfrm>
            <a:off x="2556445" y="3728637"/>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9EF4369-20D8-4EE7-BA8F-0FA5EA146093}"/>
              </a:ext>
            </a:extLst>
          </p:cNvPr>
          <p:cNvCxnSpPr/>
          <p:nvPr/>
        </p:nvCxnSpPr>
        <p:spPr>
          <a:xfrm>
            <a:off x="4311118" y="3767472"/>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7" name="Rounded Rectangle 9">
            <a:extLst>
              <a:ext uri="{FF2B5EF4-FFF2-40B4-BE49-F238E27FC236}">
                <a16:creationId xmlns:a16="http://schemas.microsoft.com/office/drawing/2014/main" id="{0E9345C5-5E0F-4AB8-BDF9-0C26B381BA61}"/>
              </a:ext>
            </a:extLst>
          </p:cNvPr>
          <p:cNvSpPr/>
          <p:nvPr/>
        </p:nvSpPr>
        <p:spPr>
          <a:xfrm>
            <a:off x="325613" y="4960307"/>
            <a:ext cx="6083475" cy="1182063"/>
          </a:xfrm>
          <a:prstGeom prst="rect">
            <a:avLst/>
          </a:pr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18" name="Group 17">
            <a:extLst>
              <a:ext uri="{FF2B5EF4-FFF2-40B4-BE49-F238E27FC236}">
                <a16:creationId xmlns:a16="http://schemas.microsoft.com/office/drawing/2014/main" id="{13D2B952-211C-4BCE-B287-67EB221E1571}"/>
              </a:ext>
            </a:extLst>
          </p:cNvPr>
          <p:cNvGrpSpPr/>
          <p:nvPr/>
        </p:nvGrpSpPr>
        <p:grpSpPr>
          <a:xfrm>
            <a:off x="753894" y="5047952"/>
            <a:ext cx="2439472" cy="1111420"/>
            <a:chOff x="4139952" y="1998365"/>
            <a:chExt cx="1309549" cy="1105217"/>
          </a:xfrm>
        </p:grpSpPr>
        <p:sp>
          <p:nvSpPr>
            <p:cNvPr id="19" name="TextBox 18">
              <a:extLst>
                <a:ext uri="{FF2B5EF4-FFF2-40B4-BE49-F238E27FC236}">
                  <a16:creationId xmlns:a16="http://schemas.microsoft.com/office/drawing/2014/main" id="{614E7485-95DB-46D5-9748-BA6F90E0400A}"/>
                </a:ext>
              </a:extLst>
            </p:cNvPr>
            <p:cNvSpPr txBox="1"/>
            <p:nvPr/>
          </p:nvSpPr>
          <p:spPr>
            <a:xfrm>
              <a:off x="4159001" y="2216011"/>
              <a:ext cx="1290500" cy="887571"/>
            </a:xfrm>
            <a:prstGeom prst="rect">
              <a:avLst/>
            </a:prstGeom>
            <a:noFill/>
          </p:spPr>
          <p:txBody>
            <a:bodyPr wrap="square" rtlCol="0">
              <a:spAutoFit/>
            </a:bodyPr>
            <a:lstStyle/>
            <a:p>
              <a:r>
                <a:rPr lang="en-US" sz="1400" dirty="0">
                  <a:solidFill>
                    <a:schemeClr val="bg1"/>
                  </a:solidFill>
                  <a:ea typeface="Times New Roman" panose="02020603050405020304" pitchFamily="18" charset="0"/>
                  <a:cs typeface="Times New Roman" panose="02020603050405020304" pitchFamily="18" charset="0"/>
                </a:rPr>
                <a:t>the overall user experience of the platform and increase user loyalty.</a:t>
              </a:r>
              <a:endParaRPr lang="en-US" sz="1400" dirty="0">
                <a:solidFill>
                  <a:schemeClr val="bg1"/>
                </a:solidFill>
                <a:ea typeface="Calibri" panose="020F0502020204030204" pitchFamily="34" charset="0"/>
                <a:cs typeface="Times New Roman" panose="02020603050405020304" pitchFamily="18" charset="0"/>
              </a:endParaRPr>
            </a:p>
            <a:p>
              <a:endParaRPr lang="en-US" altLang="ko-KR" sz="1050" dirty="0">
                <a:solidFill>
                  <a:schemeClr val="bg1"/>
                </a:solidFill>
              </a:endParaRPr>
            </a:p>
          </p:txBody>
        </p:sp>
        <p:sp>
          <p:nvSpPr>
            <p:cNvPr id="20" name="TextBox 19">
              <a:extLst>
                <a:ext uri="{FF2B5EF4-FFF2-40B4-BE49-F238E27FC236}">
                  <a16:creationId xmlns:a16="http://schemas.microsoft.com/office/drawing/2014/main" id="{F1154653-9F61-4077-815D-584FBF830585}"/>
                </a:ext>
              </a:extLst>
            </p:cNvPr>
            <p:cNvSpPr txBox="1"/>
            <p:nvPr/>
          </p:nvSpPr>
          <p:spPr>
            <a:xfrm>
              <a:off x="4139952" y="1998365"/>
              <a:ext cx="1296144" cy="306059"/>
            </a:xfrm>
            <a:prstGeom prst="rect">
              <a:avLst/>
            </a:prstGeom>
            <a:noFill/>
          </p:spPr>
          <p:txBody>
            <a:bodyPr wrap="square" lIns="108000" rIns="108000" rtlCol="0">
              <a:spAutoFit/>
            </a:bodyPr>
            <a:lstStyle/>
            <a:p>
              <a:r>
                <a:rPr lang="en-US" altLang="ko-KR" sz="1400" b="1" dirty="0">
                  <a:solidFill>
                    <a:schemeClr val="bg1"/>
                  </a:solidFill>
                </a:rPr>
                <a:t>04</a:t>
              </a:r>
              <a:endParaRPr lang="ko-KR" altLang="en-US" sz="1400" b="1" dirty="0">
                <a:solidFill>
                  <a:schemeClr val="bg1"/>
                </a:solidFill>
              </a:endParaRPr>
            </a:p>
          </p:txBody>
        </p:sp>
      </p:grpSp>
      <p:grpSp>
        <p:nvGrpSpPr>
          <p:cNvPr id="21" name="Group 20">
            <a:extLst>
              <a:ext uri="{FF2B5EF4-FFF2-40B4-BE49-F238E27FC236}">
                <a16:creationId xmlns:a16="http://schemas.microsoft.com/office/drawing/2014/main" id="{6DD050E8-BAA3-4D18-BB8A-60EF101AA579}"/>
              </a:ext>
            </a:extLst>
          </p:cNvPr>
          <p:cNvGrpSpPr/>
          <p:nvPr/>
        </p:nvGrpSpPr>
        <p:grpSpPr>
          <a:xfrm>
            <a:off x="3868616" y="5022782"/>
            <a:ext cx="2363372" cy="1053039"/>
            <a:chOff x="4039554" y="1998365"/>
            <a:chExt cx="1409947" cy="1032193"/>
          </a:xfrm>
        </p:grpSpPr>
        <p:sp>
          <p:nvSpPr>
            <p:cNvPr id="22" name="TextBox 21">
              <a:extLst>
                <a:ext uri="{FF2B5EF4-FFF2-40B4-BE49-F238E27FC236}">
                  <a16:creationId xmlns:a16="http://schemas.microsoft.com/office/drawing/2014/main" id="{60B1773E-3F7E-48A7-B649-7DE676DB69D7}"/>
                </a:ext>
              </a:extLst>
            </p:cNvPr>
            <p:cNvSpPr txBox="1"/>
            <p:nvPr/>
          </p:nvSpPr>
          <p:spPr>
            <a:xfrm>
              <a:off x="4039554" y="2216011"/>
              <a:ext cx="1409947" cy="814547"/>
            </a:xfrm>
            <a:prstGeom prst="rect">
              <a:avLst/>
            </a:prstGeom>
            <a:noFill/>
          </p:spPr>
          <p:txBody>
            <a:bodyPr wrap="square" rtlCol="0">
              <a:spAutoFit/>
            </a:bodyPr>
            <a:lstStyle/>
            <a:p>
              <a:r>
                <a:rPr lang="en-US" sz="1200" dirty="0">
                  <a:solidFill>
                    <a:schemeClr val="bg1"/>
                  </a:solidFill>
                  <a:ea typeface="Times New Roman" panose="02020603050405020304" pitchFamily="18" charset="0"/>
                </a:rPr>
                <a:t>build trust with its users and attract new users to the platform by offering a secure payment system</a:t>
              </a:r>
              <a:endParaRPr lang="en-US" altLang="ko-KR" sz="1000" dirty="0">
                <a:solidFill>
                  <a:schemeClr val="bg1"/>
                </a:solidFill>
              </a:endParaRPr>
            </a:p>
          </p:txBody>
        </p:sp>
        <p:sp>
          <p:nvSpPr>
            <p:cNvPr id="23" name="TextBox 22">
              <a:extLst>
                <a:ext uri="{FF2B5EF4-FFF2-40B4-BE49-F238E27FC236}">
                  <a16:creationId xmlns:a16="http://schemas.microsoft.com/office/drawing/2014/main" id="{9C2CB117-7ACB-41A8-A390-220535DE44EB}"/>
                </a:ext>
              </a:extLst>
            </p:cNvPr>
            <p:cNvSpPr txBox="1"/>
            <p:nvPr/>
          </p:nvSpPr>
          <p:spPr>
            <a:xfrm>
              <a:off x="4139952" y="1998365"/>
              <a:ext cx="1296144" cy="301684"/>
            </a:xfrm>
            <a:prstGeom prst="rect">
              <a:avLst/>
            </a:prstGeom>
            <a:noFill/>
          </p:spPr>
          <p:txBody>
            <a:bodyPr wrap="square" lIns="108000" rIns="108000" rtlCol="0">
              <a:spAutoFit/>
            </a:bodyPr>
            <a:lstStyle/>
            <a:p>
              <a:r>
                <a:rPr lang="en-US" altLang="ko-KR" sz="1400" b="1" dirty="0">
                  <a:solidFill>
                    <a:schemeClr val="bg1"/>
                  </a:solidFill>
                </a:rPr>
                <a:t>05</a:t>
              </a:r>
              <a:endParaRPr lang="ko-KR" altLang="en-US" sz="1400" b="1" dirty="0">
                <a:solidFill>
                  <a:schemeClr val="bg1"/>
                </a:solidFill>
              </a:endParaRPr>
            </a:p>
          </p:txBody>
        </p:sp>
      </p:grpSp>
      <p:cxnSp>
        <p:nvCxnSpPr>
          <p:cNvPr id="27" name="Straight Connector 26">
            <a:extLst>
              <a:ext uri="{FF2B5EF4-FFF2-40B4-BE49-F238E27FC236}">
                <a16:creationId xmlns:a16="http://schemas.microsoft.com/office/drawing/2014/main" id="{877831E1-19A6-4558-9167-AEB6FF9ECC70}"/>
              </a:ext>
            </a:extLst>
          </p:cNvPr>
          <p:cNvCxnSpPr/>
          <p:nvPr/>
        </p:nvCxnSpPr>
        <p:spPr>
          <a:xfrm>
            <a:off x="3259829" y="5264402"/>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CDC372F-8C31-448B-A51E-8EE5F07964EF}"/>
              </a:ext>
            </a:extLst>
          </p:cNvPr>
          <p:cNvCxnSpPr/>
          <p:nvPr/>
        </p:nvCxnSpPr>
        <p:spPr>
          <a:xfrm>
            <a:off x="6139917" y="5190698"/>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2D83301-821F-4C73-B15D-6A3A7D2D3441}"/>
              </a:ext>
            </a:extLst>
          </p:cNvPr>
          <p:cNvSpPr txBox="1"/>
          <p:nvPr/>
        </p:nvSpPr>
        <p:spPr>
          <a:xfrm>
            <a:off x="283410" y="1415743"/>
            <a:ext cx="4112885" cy="923330"/>
          </a:xfrm>
          <a:prstGeom prst="rect">
            <a:avLst/>
          </a:prstGeom>
          <a:noFill/>
        </p:spPr>
        <p:txBody>
          <a:bodyPr wrap="square" rtlCol="0" anchor="ctr">
            <a:spAutoFit/>
          </a:bodyPr>
          <a:lstStyle/>
          <a:p>
            <a:r>
              <a:rPr lang="en-US" altLang="ko-KR" sz="5400" b="1" dirty="0">
                <a:solidFill>
                  <a:schemeClr val="bg1"/>
                </a:solidFill>
                <a:cs typeface="Arial" pitchFamily="34" charset="0"/>
              </a:rPr>
              <a:t>Business</a:t>
            </a:r>
          </a:p>
        </p:txBody>
      </p:sp>
      <p:sp>
        <p:nvSpPr>
          <p:cNvPr id="30" name="TextBox 29">
            <a:extLst>
              <a:ext uri="{FF2B5EF4-FFF2-40B4-BE49-F238E27FC236}">
                <a16:creationId xmlns:a16="http://schemas.microsoft.com/office/drawing/2014/main" id="{90D6FC5D-1D12-41BB-8ED0-41C1DEDC3D23}"/>
              </a:ext>
            </a:extLst>
          </p:cNvPr>
          <p:cNvSpPr txBox="1"/>
          <p:nvPr/>
        </p:nvSpPr>
        <p:spPr>
          <a:xfrm>
            <a:off x="1314004" y="2261325"/>
            <a:ext cx="4832655" cy="769441"/>
          </a:xfrm>
          <a:prstGeom prst="rect">
            <a:avLst/>
          </a:prstGeom>
          <a:noFill/>
        </p:spPr>
        <p:txBody>
          <a:bodyPr wrap="square" rtlCol="0" anchor="ctr">
            <a:spAutoFit/>
          </a:bodyPr>
          <a:lstStyle/>
          <a:p>
            <a:r>
              <a:rPr lang="en-GB" altLang="ko-KR" sz="4400" b="1" dirty="0">
                <a:solidFill>
                  <a:schemeClr val="bg1"/>
                </a:solidFill>
                <a:cs typeface="Arial" pitchFamily="34" charset="0"/>
              </a:rPr>
              <a:t>Objectives</a:t>
            </a:r>
            <a:endParaRPr lang="ko-KR" altLang="en-US" sz="4400" b="1" dirty="0">
              <a:solidFill>
                <a:schemeClr val="bg1"/>
              </a:solidFill>
              <a:cs typeface="Arial" pitchFamily="34" charset="0"/>
            </a:endParaRPr>
          </a:p>
        </p:txBody>
      </p:sp>
    </p:spTree>
    <p:extLst>
      <p:ext uri="{BB962C8B-B14F-4D97-AF65-F5344CB8AC3E}">
        <p14:creationId xmlns:p14="http://schemas.microsoft.com/office/powerpoint/2010/main" val="6467374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82D784C5-7655-4A58-92C1-495A0D2BB492}"/>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22" b="22"/>
          <a:stretch>
            <a:fillRect/>
          </a:stretch>
        </p:blipFill>
        <p:spPr>
          <a:xfrm>
            <a:off x="1" y="0"/>
            <a:ext cx="12192000" cy="6858000"/>
          </a:xfrm>
        </p:spPr>
      </p:pic>
      <p:grpSp>
        <p:nvGrpSpPr>
          <p:cNvPr id="17" name="Group 16">
            <a:extLst>
              <a:ext uri="{FF2B5EF4-FFF2-40B4-BE49-F238E27FC236}">
                <a16:creationId xmlns:a16="http://schemas.microsoft.com/office/drawing/2014/main" id="{C6A59156-77D8-488A-A70D-E240D125875E}"/>
              </a:ext>
            </a:extLst>
          </p:cNvPr>
          <p:cNvGrpSpPr/>
          <p:nvPr/>
        </p:nvGrpSpPr>
        <p:grpSpPr>
          <a:xfrm>
            <a:off x="797396" y="252177"/>
            <a:ext cx="6485927" cy="5529537"/>
            <a:chOff x="797396" y="252177"/>
            <a:chExt cx="6485927" cy="5529537"/>
          </a:xfrm>
        </p:grpSpPr>
        <p:sp>
          <p:nvSpPr>
            <p:cNvPr id="5" name="TextBox 4">
              <a:extLst>
                <a:ext uri="{FF2B5EF4-FFF2-40B4-BE49-F238E27FC236}">
                  <a16:creationId xmlns:a16="http://schemas.microsoft.com/office/drawing/2014/main" id="{822B88F3-42FE-4897-B307-AD6C225C9D84}"/>
                </a:ext>
              </a:extLst>
            </p:cNvPr>
            <p:cNvSpPr txBox="1"/>
            <p:nvPr/>
          </p:nvSpPr>
          <p:spPr>
            <a:xfrm>
              <a:off x="797396" y="252177"/>
              <a:ext cx="6485927" cy="1754326"/>
            </a:xfrm>
            <a:prstGeom prst="rect">
              <a:avLst/>
            </a:prstGeom>
            <a:noFill/>
          </p:spPr>
          <p:txBody>
            <a:bodyPr wrap="square" rtlCol="0" anchor="ctr">
              <a:spAutoFit/>
            </a:bodyPr>
            <a:lstStyle/>
            <a:p>
              <a:r>
                <a:rPr lang="en-US" altLang="ko-KR" sz="5400" dirty="0">
                  <a:solidFill>
                    <a:schemeClr val="bg1"/>
                  </a:solidFill>
                  <a:cs typeface="Arial" pitchFamily="34" charset="0"/>
                </a:rPr>
                <a:t>IN Scope items in this New Feature </a:t>
              </a:r>
              <a:endParaRPr lang="ko-KR" altLang="en-US" sz="5400" dirty="0">
                <a:solidFill>
                  <a:schemeClr val="bg1"/>
                </a:solidFill>
                <a:cs typeface="Arial" pitchFamily="34" charset="0"/>
              </a:endParaRPr>
            </a:p>
          </p:txBody>
        </p:sp>
        <p:sp>
          <p:nvSpPr>
            <p:cNvPr id="8" name="TextBox 7">
              <a:extLst>
                <a:ext uri="{FF2B5EF4-FFF2-40B4-BE49-F238E27FC236}">
                  <a16:creationId xmlns:a16="http://schemas.microsoft.com/office/drawing/2014/main" id="{D472B2D2-C4B6-4151-82CD-F0124334E79B}"/>
                </a:ext>
              </a:extLst>
            </p:cNvPr>
            <p:cNvSpPr txBox="1"/>
            <p:nvPr/>
          </p:nvSpPr>
          <p:spPr>
            <a:xfrm>
              <a:off x="937574" y="2142975"/>
              <a:ext cx="3015793" cy="307777"/>
            </a:xfrm>
            <a:prstGeom prst="rect">
              <a:avLst/>
            </a:prstGeom>
            <a:noFill/>
          </p:spPr>
          <p:txBody>
            <a:bodyPr wrap="square" rtlCol="0">
              <a:spAutoFit/>
            </a:bodyPr>
            <a:lstStyle/>
            <a:p>
              <a:r>
                <a:rPr lang="en-US" altLang="ko-KR" sz="1400" b="1" dirty="0">
                  <a:solidFill>
                    <a:schemeClr val="accent2"/>
                  </a:solidFill>
                  <a:cs typeface="Arial" pitchFamily="34" charset="0"/>
                </a:rPr>
                <a:t>IN Scope </a:t>
              </a:r>
              <a:endParaRPr lang="ko-KR" altLang="en-US" sz="1400" b="1" dirty="0">
                <a:solidFill>
                  <a:schemeClr val="accent2"/>
                </a:solidFill>
                <a:cs typeface="Arial" pitchFamily="34" charset="0"/>
              </a:endParaRPr>
            </a:p>
          </p:txBody>
        </p:sp>
        <p:sp>
          <p:nvSpPr>
            <p:cNvPr id="9" name="TextBox 8">
              <a:extLst>
                <a:ext uri="{FF2B5EF4-FFF2-40B4-BE49-F238E27FC236}">
                  <a16:creationId xmlns:a16="http://schemas.microsoft.com/office/drawing/2014/main" id="{9EE2918D-320A-4535-AC6F-7C6728DEA73B}"/>
                </a:ext>
              </a:extLst>
            </p:cNvPr>
            <p:cNvSpPr txBox="1"/>
            <p:nvPr/>
          </p:nvSpPr>
          <p:spPr>
            <a:xfrm>
              <a:off x="937574" y="2510049"/>
              <a:ext cx="6264479" cy="3271665"/>
            </a:xfrm>
            <a:prstGeom prst="rect">
              <a:avLst/>
            </a:prstGeom>
            <a:noFill/>
          </p:spPr>
          <p:txBody>
            <a:bodyPr wrap="square" rtlCol="0">
              <a:spAutoFit/>
            </a:bodyPr>
            <a:lstStyle/>
            <a:p>
              <a:pPr marL="342900" indent="-342900">
                <a:lnSpc>
                  <a:spcPct val="107000"/>
                </a:lnSpc>
                <a:buSzPts val="1000"/>
                <a:buFont typeface="Symbol" panose="05050102010706020507" pitchFamily="18" charset="2"/>
                <a:buChar char=""/>
                <a:tabLst>
                  <a:tab pos="457200" algn="l"/>
                </a:tabLst>
              </a:pPr>
              <a:r>
                <a:rPr lang="en-US" sz="2000" dirty="0">
                  <a:solidFill>
                    <a:schemeClr val="bg1"/>
                  </a:solidFill>
                  <a:ea typeface="Times New Roman" panose="02020603050405020304" pitchFamily="18" charset="0"/>
                  <a:cs typeface="Times New Roman" panose="02020603050405020304" pitchFamily="18" charset="0"/>
                </a:rPr>
                <a:t>Adding bank accounts: Users should be able to link their bank accounts to their WhatsApp Pay account in order to initiate transactions.</a:t>
              </a:r>
              <a:endParaRPr lang="en-US" sz="2000" dirty="0">
                <a:solidFill>
                  <a:schemeClr val="bg1"/>
                </a:solidFill>
                <a:ea typeface="Calibri" panose="020F0502020204030204" pitchFamily="34" charset="0"/>
                <a:cs typeface="Times New Roman" panose="02020603050405020304" pitchFamily="18" charset="0"/>
              </a:endParaRPr>
            </a:p>
            <a:p>
              <a:pPr marL="342900" indent="-342900">
                <a:lnSpc>
                  <a:spcPct val="107000"/>
                </a:lnSpc>
                <a:buSzPts val="1000"/>
                <a:buFont typeface="Symbol" panose="05050102010706020507" pitchFamily="18" charset="2"/>
                <a:buChar char=""/>
                <a:tabLst>
                  <a:tab pos="457200" algn="l"/>
                </a:tabLst>
              </a:pPr>
              <a:r>
                <a:rPr lang="en-US" sz="2000" dirty="0">
                  <a:solidFill>
                    <a:schemeClr val="bg1"/>
                  </a:solidFill>
                  <a:ea typeface="Times New Roman" panose="02020603050405020304" pitchFamily="18" charset="0"/>
                  <a:cs typeface="Times New Roman" panose="02020603050405020304" pitchFamily="18" charset="0"/>
                </a:rPr>
                <a:t>Initiating transactions: Users should be able to send and receive money to/from their contacts using their linked bank accounts.</a:t>
              </a:r>
              <a:endParaRPr lang="en-US" sz="2000" dirty="0">
                <a:solidFill>
                  <a:schemeClr val="bg1"/>
                </a:solidFill>
                <a:ea typeface="Calibri" panose="020F0502020204030204" pitchFamily="34" charset="0"/>
                <a:cs typeface="Times New Roman" panose="02020603050405020304" pitchFamily="18" charset="0"/>
              </a:endParaRPr>
            </a:p>
            <a:p>
              <a:pPr marL="342900" indent="-342900">
                <a:lnSpc>
                  <a:spcPct val="107000"/>
                </a:lnSpc>
                <a:buSzPts val="1000"/>
                <a:buFont typeface="Symbol" panose="05050102010706020507" pitchFamily="18" charset="2"/>
                <a:buChar char=""/>
                <a:tabLst>
                  <a:tab pos="457200" algn="l"/>
                </a:tabLst>
              </a:pPr>
              <a:r>
                <a:rPr lang="en-US" sz="2000" dirty="0">
                  <a:solidFill>
                    <a:schemeClr val="bg1"/>
                  </a:solidFill>
                  <a:ea typeface="Times New Roman" panose="02020603050405020304" pitchFamily="18" charset="0"/>
                  <a:cs typeface="Times New Roman" panose="02020603050405020304" pitchFamily="18" charset="0"/>
                </a:rPr>
                <a:t>Viewing transaction history: Users should be able to view their transaction history, including details such as the amount, date, and recipient.</a:t>
              </a:r>
              <a:endParaRPr lang="en-US" sz="2000" dirty="0">
                <a:solidFill>
                  <a:schemeClr val="bg1"/>
                </a:solidFill>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endParaRPr lang="en-US" altLang="ko-KR" sz="1400" dirty="0">
                <a:solidFill>
                  <a:schemeClr val="bg1"/>
                </a:solidFill>
                <a:cs typeface="Arial" pitchFamily="34" charset="0"/>
              </a:endParaRPr>
            </a:p>
          </p:txBody>
        </p:sp>
      </p:grpSp>
      <p:sp>
        <p:nvSpPr>
          <p:cNvPr id="2" name="Rectangle 1">
            <a:extLst>
              <a:ext uri="{FF2B5EF4-FFF2-40B4-BE49-F238E27FC236}">
                <a16:creationId xmlns:a16="http://schemas.microsoft.com/office/drawing/2014/main" id="{EBE84AD9-30B3-4F6B-A13A-83B060F4FA5A}"/>
              </a:ext>
            </a:extLst>
          </p:cNvPr>
          <p:cNvSpPr/>
          <p:nvPr/>
        </p:nvSpPr>
        <p:spPr>
          <a:xfrm>
            <a:off x="0" y="6858000"/>
            <a:ext cx="12192000" cy="6858000"/>
          </a:xfrm>
          <a:prstGeom prst="rect">
            <a:avLst/>
          </a:prstGeom>
          <a:blipFill>
            <a:blip r:embed="rId2">
              <a:alphaModFix/>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7DD8D73-7AE0-402D-8CD1-96D9410F9895}"/>
              </a:ext>
            </a:extLst>
          </p:cNvPr>
          <p:cNvGrpSpPr/>
          <p:nvPr/>
        </p:nvGrpSpPr>
        <p:grpSpPr>
          <a:xfrm>
            <a:off x="831808" y="7766763"/>
            <a:ext cx="6831735" cy="5201363"/>
            <a:chOff x="797395" y="314834"/>
            <a:chExt cx="6557993" cy="4377972"/>
          </a:xfrm>
        </p:grpSpPr>
        <p:sp>
          <p:nvSpPr>
            <p:cNvPr id="13" name="TextBox 12">
              <a:extLst>
                <a:ext uri="{FF2B5EF4-FFF2-40B4-BE49-F238E27FC236}">
                  <a16:creationId xmlns:a16="http://schemas.microsoft.com/office/drawing/2014/main" id="{63D79AC1-EDF2-4FD8-B56C-9DF5E370C6EB}"/>
                </a:ext>
              </a:extLst>
            </p:cNvPr>
            <p:cNvSpPr txBox="1"/>
            <p:nvPr/>
          </p:nvSpPr>
          <p:spPr>
            <a:xfrm>
              <a:off x="797395" y="314834"/>
              <a:ext cx="6557993" cy="1476611"/>
            </a:xfrm>
            <a:prstGeom prst="rect">
              <a:avLst/>
            </a:prstGeom>
            <a:noFill/>
          </p:spPr>
          <p:txBody>
            <a:bodyPr wrap="square" rtlCol="0" anchor="ctr">
              <a:spAutoFit/>
            </a:bodyPr>
            <a:lstStyle/>
            <a:p>
              <a:r>
                <a:rPr lang="en-US" altLang="ko-KR" sz="5400" dirty="0">
                  <a:solidFill>
                    <a:schemeClr val="bg1"/>
                  </a:solidFill>
                  <a:cs typeface="Arial" pitchFamily="34" charset="0"/>
                </a:rPr>
                <a:t>Out of Scope items in this New Feature </a:t>
              </a:r>
              <a:endParaRPr lang="ko-KR" altLang="en-US" sz="5400" dirty="0">
                <a:solidFill>
                  <a:schemeClr val="bg1"/>
                </a:solidFill>
                <a:cs typeface="Arial" pitchFamily="34" charset="0"/>
              </a:endParaRPr>
            </a:p>
          </p:txBody>
        </p:sp>
        <p:grpSp>
          <p:nvGrpSpPr>
            <p:cNvPr id="14" name="그룹 2">
              <a:extLst>
                <a:ext uri="{FF2B5EF4-FFF2-40B4-BE49-F238E27FC236}">
                  <a16:creationId xmlns:a16="http://schemas.microsoft.com/office/drawing/2014/main" id="{72521926-F1C8-494C-8577-4A38E1067848}"/>
                </a:ext>
              </a:extLst>
            </p:cNvPr>
            <p:cNvGrpSpPr/>
            <p:nvPr/>
          </p:nvGrpSpPr>
          <p:grpSpPr>
            <a:xfrm>
              <a:off x="937573" y="2066775"/>
              <a:ext cx="6334084" cy="2626031"/>
              <a:chOff x="822207" y="1777142"/>
              <a:chExt cx="7540548" cy="2406240"/>
            </a:xfrm>
          </p:grpSpPr>
          <p:sp>
            <p:nvSpPr>
              <p:cNvPr id="15" name="TextBox 14">
                <a:extLst>
                  <a:ext uri="{FF2B5EF4-FFF2-40B4-BE49-F238E27FC236}">
                    <a16:creationId xmlns:a16="http://schemas.microsoft.com/office/drawing/2014/main" id="{5D91AB9F-5071-402D-A8D0-0B6C09482D86}"/>
                  </a:ext>
                </a:extLst>
              </p:cNvPr>
              <p:cNvSpPr txBox="1"/>
              <p:nvPr/>
            </p:nvSpPr>
            <p:spPr>
              <a:xfrm>
                <a:off x="822207" y="1777142"/>
                <a:ext cx="3630107" cy="237373"/>
              </a:xfrm>
              <a:prstGeom prst="rect">
                <a:avLst/>
              </a:prstGeom>
              <a:noFill/>
            </p:spPr>
            <p:txBody>
              <a:bodyPr wrap="square" rtlCol="0">
                <a:spAutoFit/>
              </a:bodyPr>
              <a:lstStyle/>
              <a:p>
                <a:r>
                  <a:rPr lang="en-US" altLang="ko-KR" sz="1400" b="1" dirty="0">
                    <a:solidFill>
                      <a:schemeClr val="accent2"/>
                    </a:solidFill>
                    <a:cs typeface="Arial" pitchFamily="34" charset="0"/>
                  </a:rPr>
                  <a:t>Out of Scope </a:t>
                </a:r>
                <a:endParaRPr lang="ko-KR" altLang="en-US" sz="1400" b="1" dirty="0">
                  <a:solidFill>
                    <a:schemeClr val="accent2"/>
                  </a:solidFill>
                  <a:cs typeface="Arial" pitchFamily="34" charset="0"/>
                </a:endParaRPr>
              </a:p>
            </p:txBody>
          </p:sp>
          <p:sp>
            <p:nvSpPr>
              <p:cNvPr id="16" name="TextBox 15">
                <a:extLst>
                  <a:ext uri="{FF2B5EF4-FFF2-40B4-BE49-F238E27FC236}">
                    <a16:creationId xmlns:a16="http://schemas.microsoft.com/office/drawing/2014/main" id="{ADE6922B-F38E-454F-966B-4113214A33EC}"/>
                  </a:ext>
                </a:extLst>
              </p:cNvPr>
              <p:cNvSpPr txBox="1"/>
              <p:nvPr/>
            </p:nvSpPr>
            <p:spPr>
              <a:xfrm>
                <a:off x="822207" y="2113493"/>
                <a:ext cx="7540548" cy="2069889"/>
              </a:xfrm>
              <a:prstGeom prst="rect">
                <a:avLst/>
              </a:prstGeom>
              <a:noFill/>
            </p:spPr>
            <p:txBody>
              <a:bodyPr wrap="square" rtlCol="0">
                <a:spAutoFit/>
              </a:bodyPr>
              <a:lstStyle/>
              <a:p>
                <a:pPr marL="342900" indent="-342900">
                  <a:lnSpc>
                    <a:spcPct val="107000"/>
                  </a:lnSpc>
                  <a:buSzPts val="1000"/>
                  <a:buFont typeface="Symbol" panose="05050102010706020507" pitchFamily="18" charset="2"/>
                  <a:buChar char=""/>
                  <a:tabLst>
                    <a:tab pos="457200" algn="l"/>
                  </a:tabLst>
                </a:pPr>
                <a:r>
                  <a:rPr lang="en-US" sz="2000" dirty="0">
                    <a:solidFill>
                      <a:schemeClr val="bg1"/>
                    </a:solidFill>
                    <a:ea typeface="Times New Roman" panose="02020603050405020304" pitchFamily="18" charset="0"/>
                    <a:cs typeface="Times New Roman" panose="02020603050405020304" pitchFamily="18" charset="0"/>
                  </a:rPr>
                  <a:t>Credit score checks: WhatsApp Pay does not involve credit checks as it is a peer-to-peer payment service that only involves the transfer of funds between users.</a:t>
                </a:r>
                <a:endParaRPr lang="en-US" sz="2000" dirty="0">
                  <a:solidFill>
                    <a:schemeClr val="bg1"/>
                  </a:solidFill>
                  <a:ea typeface="Calibri" panose="020F0502020204030204" pitchFamily="34" charset="0"/>
                  <a:cs typeface="Times New Roman" panose="02020603050405020304" pitchFamily="18" charset="0"/>
                </a:endParaRPr>
              </a:p>
              <a:p>
                <a:pPr marL="342900" indent="-342900">
                  <a:lnSpc>
                    <a:spcPct val="107000"/>
                  </a:lnSpc>
                  <a:buSzPts val="1000"/>
                  <a:buFont typeface="Symbol" panose="05050102010706020507" pitchFamily="18" charset="2"/>
                  <a:buChar char=""/>
                  <a:tabLst>
                    <a:tab pos="457200" algn="l"/>
                  </a:tabLst>
                </a:pPr>
                <a:r>
                  <a:rPr lang="en-US" sz="2000" dirty="0">
                    <a:solidFill>
                      <a:schemeClr val="bg1"/>
                    </a:solidFill>
                    <a:ea typeface="Times New Roman" panose="02020603050405020304" pitchFamily="18" charset="0"/>
                    <a:cs typeface="Times New Roman" panose="02020603050405020304" pitchFamily="18" charset="0"/>
                  </a:rPr>
                  <a:t>Merchant transactions: WhatsApp Pay is primarily designed for peer-to-peer transactions and does not currently support merchant transactions.</a:t>
                </a:r>
                <a:endParaRPr lang="en-US" sz="2000" dirty="0">
                  <a:solidFill>
                    <a:schemeClr val="bg1"/>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2000" dirty="0">
                    <a:solidFill>
                      <a:schemeClr val="bg1"/>
                    </a:solidFill>
                    <a:ea typeface="Times New Roman" panose="02020603050405020304" pitchFamily="18" charset="0"/>
                  </a:rPr>
                  <a:t>Loan applications: WhatsApp Pay does not offer loan services or allow users to apply for loans</a:t>
                </a:r>
                <a:endParaRPr lang="en-US" altLang="ko-KR" sz="1600" dirty="0">
                  <a:solidFill>
                    <a:schemeClr val="bg1"/>
                  </a:solidFill>
                  <a:cs typeface="Arial" pitchFamily="34" charset="0"/>
                </a:endParaRPr>
              </a:p>
            </p:txBody>
          </p:sp>
        </p:grpSp>
      </p:grpSp>
    </p:spTree>
    <p:extLst>
      <p:ext uri="{BB962C8B-B14F-4D97-AF65-F5344CB8AC3E}">
        <p14:creationId xmlns:p14="http://schemas.microsoft.com/office/powerpoint/2010/main" val="113086886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08333E-7 -4.81481E-6 L -2.08333E-7 -0.88703 " pathEditMode="relative" rAng="0" ptsTypes="AA">
                                      <p:cBhvr>
                                        <p:cTn id="6" dur="2000" fill="hold"/>
                                        <p:tgtEl>
                                          <p:spTgt spid="17"/>
                                        </p:tgtEl>
                                        <p:attrNameLst>
                                          <p:attrName>ppt_x</p:attrName>
                                          <p:attrName>ppt_y</p:attrName>
                                        </p:attrNameLst>
                                      </p:cBhvr>
                                      <p:rCtr x="0" y="-44352"/>
                                    </p:animMotion>
                                  </p:childTnLst>
                                </p:cTn>
                              </p:par>
                              <p:par>
                                <p:cTn id="7" presetID="64" presetClass="path" presetSubtype="0" accel="50000" decel="50000" fill="hold" nodeType="withEffect">
                                  <p:stCondLst>
                                    <p:cond delay="0"/>
                                  </p:stCondLst>
                                  <p:childTnLst>
                                    <p:animMotion origin="layout" path="M 2.70833E-6 3.7037E-7 L -0.01692 -1.10857 " pathEditMode="relative" rAng="0" ptsTypes="AA">
                                      <p:cBhvr>
                                        <p:cTn id="8" dur="2000" fill="hold"/>
                                        <p:tgtEl>
                                          <p:spTgt spid="12"/>
                                        </p:tgtEl>
                                        <p:attrNameLst>
                                          <p:attrName>ppt_x</p:attrName>
                                          <p:attrName>ppt_y</p:attrName>
                                        </p:attrNameLst>
                                      </p:cBhvr>
                                      <p:rCtr x="0" y="-54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78306C1F-E429-4E31-8FA2-BE50DE64C46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2" b="22"/>
          <a:stretch>
            <a:fillRect/>
          </a:stretch>
        </p:blipFill>
        <p:spPr>
          <a:xfrm>
            <a:off x="0" y="0"/>
            <a:ext cx="12192000" cy="6858000"/>
          </a:xfrm>
        </p:spPr>
      </p:pic>
      <p:grpSp>
        <p:nvGrpSpPr>
          <p:cNvPr id="7" name="Group 6">
            <a:extLst>
              <a:ext uri="{FF2B5EF4-FFF2-40B4-BE49-F238E27FC236}">
                <a16:creationId xmlns:a16="http://schemas.microsoft.com/office/drawing/2014/main" id="{6D875DF6-BBAD-48E1-9708-D6292B51886C}"/>
              </a:ext>
            </a:extLst>
          </p:cNvPr>
          <p:cNvGrpSpPr/>
          <p:nvPr/>
        </p:nvGrpSpPr>
        <p:grpSpPr>
          <a:xfrm>
            <a:off x="-186895" y="452284"/>
            <a:ext cx="4688558" cy="2141406"/>
            <a:chOff x="6665542" y="2800405"/>
            <a:chExt cx="4797245" cy="995071"/>
          </a:xfrm>
        </p:grpSpPr>
        <p:sp>
          <p:nvSpPr>
            <p:cNvPr id="8" name="TextBox 7">
              <a:extLst>
                <a:ext uri="{FF2B5EF4-FFF2-40B4-BE49-F238E27FC236}">
                  <a16:creationId xmlns:a16="http://schemas.microsoft.com/office/drawing/2014/main" id="{125D1752-864A-41F0-BA9B-D263C6A4F6FD}"/>
                </a:ext>
              </a:extLst>
            </p:cNvPr>
            <p:cNvSpPr txBox="1"/>
            <p:nvPr/>
          </p:nvSpPr>
          <p:spPr>
            <a:xfrm>
              <a:off x="6665542" y="2800405"/>
              <a:ext cx="4777152" cy="729391"/>
            </a:xfrm>
            <a:prstGeom prst="rect">
              <a:avLst/>
            </a:prstGeom>
            <a:noFill/>
          </p:spPr>
          <p:txBody>
            <a:bodyPr wrap="square" rtlCol="0" anchor="ctr">
              <a:spAutoFit/>
            </a:bodyPr>
            <a:lstStyle/>
            <a:p>
              <a:pPr algn="r"/>
              <a:r>
                <a:rPr lang="en-US" sz="4800" dirty="0"/>
                <a:t>As-is and future process maps</a:t>
              </a:r>
              <a:endParaRPr lang="ko-KR" altLang="en-US" sz="4800" b="1" dirty="0">
                <a:latin typeface="+mj-lt"/>
                <a:cs typeface="Arial" pitchFamily="34" charset="0"/>
              </a:endParaRPr>
            </a:p>
          </p:txBody>
        </p:sp>
        <p:sp>
          <p:nvSpPr>
            <p:cNvPr id="9" name="TextBox 8">
              <a:extLst>
                <a:ext uri="{FF2B5EF4-FFF2-40B4-BE49-F238E27FC236}">
                  <a16:creationId xmlns:a16="http://schemas.microsoft.com/office/drawing/2014/main" id="{8B878FA0-69E4-4513-A606-83BE4EECAFD7}"/>
                </a:ext>
              </a:extLst>
            </p:cNvPr>
            <p:cNvSpPr txBox="1"/>
            <p:nvPr/>
          </p:nvSpPr>
          <p:spPr>
            <a:xfrm>
              <a:off x="6685692" y="3609552"/>
              <a:ext cx="4777095" cy="185924"/>
            </a:xfrm>
            <a:prstGeom prst="rect">
              <a:avLst/>
            </a:prstGeom>
            <a:noFill/>
          </p:spPr>
          <p:txBody>
            <a:bodyPr wrap="square" rtlCol="0" anchor="ctr">
              <a:spAutoFit/>
            </a:bodyPr>
            <a:lstStyle/>
            <a:p>
              <a:pPr algn="r"/>
              <a:r>
                <a:rPr lang="en-US" sz="2000" dirty="0"/>
                <a:t>(using flowcharts)</a:t>
              </a:r>
              <a:endParaRPr lang="ko-KR" altLang="en-US" sz="1867" dirty="0">
                <a:solidFill>
                  <a:schemeClr val="bg1"/>
                </a:solidFill>
                <a:cs typeface="Arial" pitchFamily="34" charset="0"/>
              </a:endParaRPr>
            </a:p>
          </p:txBody>
        </p:sp>
      </p:grpSp>
    </p:spTree>
    <p:extLst>
      <p:ext uri="{BB962C8B-B14F-4D97-AF65-F5344CB8AC3E}">
        <p14:creationId xmlns:p14="http://schemas.microsoft.com/office/powerpoint/2010/main" val="12461425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F5AE2A88-A83A-452B-86A1-AE7F46A0C82E}"/>
              </a:ext>
            </a:extLst>
          </p:cNvPr>
          <p:cNvGrpSpPr/>
          <p:nvPr/>
        </p:nvGrpSpPr>
        <p:grpSpPr>
          <a:xfrm>
            <a:off x="12540343" y="365581"/>
            <a:ext cx="11653157" cy="6111419"/>
            <a:chOff x="272143" y="365581"/>
            <a:chExt cx="11653157" cy="6111419"/>
          </a:xfrm>
        </p:grpSpPr>
        <p:sp>
          <p:nvSpPr>
            <p:cNvPr id="3" name="Flowchart: Process 2">
              <a:extLst>
                <a:ext uri="{FF2B5EF4-FFF2-40B4-BE49-F238E27FC236}">
                  <a16:creationId xmlns:a16="http://schemas.microsoft.com/office/drawing/2014/main" id="{D40B6FAD-EDAF-4A2E-8557-98025A24A71B}"/>
                </a:ext>
              </a:extLst>
            </p:cNvPr>
            <p:cNvSpPr/>
            <p:nvPr/>
          </p:nvSpPr>
          <p:spPr>
            <a:xfrm>
              <a:off x="272143" y="526142"/>
              <a:ext cx="1385207" cy="864508"/>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Start</a:t>
              </a:r>
            </a:p>
          </p:txBody>
        </p:sp>
        <p:sp>
          <p:nvSpPr>
            <p:cNvPr id="6" name="Rectangle: Rounded Corners 5">
              <a:extLst>
                <a:ext uri="{FF2B5EF4-FFF2-40B4-BE49-F238E27FC236}">
                  <a16:creationId xmlns:a16="http://schemas.microsoft.com/office/drawing/2014/main" id="{B5799B2A-6D9E-4C92-8425-77EEE42F302D}"/>
                </a:ext>
              </a:extLst>
            </p:cNvPr>
            <p:cNvSpPr/>
            <p:nvPr/>
          </p:nvSpPr>
          <p:spPr>
            <a:xfrm>
              <a:off x="2163536" y="493488"/>
              <a:ext cx="1654628" cy="9724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WhatsApp Login Page</a:t>
              </a:r>
            </a:p>
          </p:txBody>
        </p:sp>
        <p:sp>
          <p:nvSpPr>
            <p:cNvPr id="7" name="Rectangle: Rounded Corners 6">
              <a:extLst>
                <a:ext uri="{FF2B5EF4-FFF2-40B4-BE49-F238E27FC236}">
                  <a16:creationId xmlns:a16="http://schemas.microsoft.com/office/drawing/2014/main" id="{BA5068F3-9CE9-4DA3-942A-71D827288043}"/>
                </a:ext>
              </a:extLst>
            </p:cNvPr>
            <p:cNvSpPr/>
            <p:nvPr/>
          </p:nvSpPr>
          <p:spPr>
            <a:xfrm>
              <a:off x="4675415" y="455386"/>
              <a:ext cx="1839687" cy="9924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Select User</a:t>
              </a:r>
            </a:p>
          </p:txBody>
        </p:sp>
        <p:cxnSp>
          <p:nvCxnSpPr>
            <p:cNvPr id="8" name="Straight Arrow Connector 7">
              <a:extLst>
                <a:ext uri="{FF2B5EF4-FFF2-40B4-BE49-F238E27FC236}">
                  <a16:creationId xmlns:a16="http://schemas.microsoft.com/office/drawing/2014/main" id="{B21212BE-C5A6-48AC-9C5D-2FF29E93C82E}"/>
                </a:ext>
              </a:extLst>
            </p:cNvPr>
            <p:cNvCxnSpPr>
              <a:cxnSpLocks/>
            </p:cNvCxnSpPr>
            <p:nvPr/>
          </p:nvCxnSpPr>
          <p:spPr>
            <a:xfrm>
              <a:off x="9201150" y="4429125"/>
              <a:ext cx="7293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6B2FFE92-E530-492E-A9EE-EB6A83BDFBFF}"/>
                </a:ext>
              </a:extLst>
            </p:cNvPr>
            <p:cNvCxnSpPr>
              <a:cxnSpLocks/>
              <a:stCxn id="16" idx="0"/>
              <a:endCxn id="17" idx="2"/>
            </p:cNvCxnSpPr>
            <p:nvPr/>
          </p:nvCxnSpPr>
          <p:spPr>
            <a:xfrm flipV="1">
              <a:off x="7991475" y="3143250"/>
              <a:ext cx="0" cy="7429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5C6A57D-7775-4AD2-AC13-365C91C677CD}"/>
                </a:ext>
              </a:extLst>
            </p:cNvPr>
            <p:cNvCxnSpPr>
              <a:cxnSpLocks/>
              <a:stCxn id="17" idx="3"/>
            </p:cNvCxnSpPr>
            <p:nvPr/>
          </p:nvCxnSpPr>
          <p:spPr>
            <a:xfrm>
              <a:off x="9163050" y="2590800"/>
              <a:ext cx="4762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Rounded Corners 14">
              <a:extLst>
                <a:ext uri="{FF2B5EF4-FFF2-40B4-BE49-F238E27FC236}">
                  <a16:creationId xmlns:a16="http://schemas.microsoft.com/office/drawing/2014/main" id="{ED2382C8-ADAE-49E6-9F71-D619F743E6D2}"/>
                </a:ext>
              </a:extLst>
            </p:cNvPr>
            <p:cNvSpPr/>
            <p:nvPr/>
          </p:nvSpPr>
          <p:spPr>
            <a:xfrm>
              <a:off x="7282544" y="365581"/>
              <a:ext cx="1747156" cy="108222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Send Message to User</a:t>
              </a:r>
            </a:p>
          </p:txBody>
        </p:sp>
        <p:sp>
          <p:nvSpPr>
            <p:cNvPr id="16" name="Flowchart: Decision 15">
              <a:extLst>
                <a:ext uri="{FF2B5EF4-FFF2-40B4-BE49-F238E27FC236}">
                  <a16:creationId xmlns:a16="http://schemas.microsoft.com/office/drawing/2014/main" id="{A1987130-DFEF-43D7-985D-6A83B3A9E83D}"/>
                </a:ext>
              </a:extLst>
            </p:cNvPr>
            <p:cNvSpPr/>
            <p:nvPr/>
          </p:nvSpPr>
          <p:spPr>
            <a:xfrm>
              <a:off x="6819900" y="3886200"/>
              <a:ext cx="2343150" cy="1104900"/>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Video Call or Voice call</a:t>
              </a:r>
            </a:p>
          </p:txBody>
        </p:sp>
        <p:sp>
          <p:nvSpPr>
            <p:cNvPr id="17" name="Flowchart: Decision 16">
              <a:extLst>
                <a:ext uri="{FF2B5EF4-FFF2-40B4-BE49-F238E27FC236}">
                  <a16:creationId xmlns:a16="http://schemas.microsoft.com/office/drawing/2014/main" id="{F9EBB940-5E62-41D0-BE49-DB511766EE35}"/>
                </a:ext>
              </a:extLst>
            </p:cNvPr>
            <p:cNvSpPr/>
            <p:nvPr/>
          </p:nvSpPr>
          <p:spPr>
            <a:xfrm>
              <a:off x="6819900" y="2038350"/>
              <a:ext cx="2343150" cy="1104900"/>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WhatsApp Call or Chat</a:t>
              </a:r>
            </a:p>
          </p:txBody>
        </p:sp>
        <p:sp>
          <p:nvSpPr>
            <p:cNvPr id="26" name="Rectangle: Rounded Corners 25">
              <a:extLst>
                <a:ext uri="{FF2B5EF4-FFF2-40B4-BE49-F238E27FC236}">
                  <a16:creationId xmlns:a16="http://schemas.microsoft.com/office/drawing/2014/main" id="{FD51BD2C-AA2D-43E4-94AC-1953BE2FADA3}"/>
                </a:ext>
              </a:extLst>
            </p:cNvPr>
            <p:cNvSpPr/>
            <p:nvPr/>
          </p:nvSpPr>
          <p:spPr>
            <a:xfrm>
              <a:off x="9644744" y="2022933"/>
              <a:ext cx="1747156" cy="108222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Message Has been Sent</a:t>
              </a:r>
            </a:p>
          </p:txBody>
        </p:sp>
        <p:sp>
          <p:nvSpPr>
            <p:cNvPr id="27" name="Rectangle: Rounded Corners 26">
              <a:extLst>
                <a:ext uri="{FF2B5EF4-FFF2-40B4-BE49-F238E27FC236}">
                  <a16:creationId xmlns:a16="http://schemas.microsoft.com/office/drawing/2014/main" id="{AB47B528-6F63-499D-A09A-5FE8327905E3}"/>
                </a:ext>
              </a:extLst>
            </p:cNvPr>
            <p:cNvSpPr/>
            <p:nvPr/>
          </p:nvSpPr>
          <p:spPr>
            <a:xfrm>
              <a:off x="4101194" y="4895850"/>
              <a:ext cx="1747156" cy="10287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Voice Call has been done</a:t>
              </a:r>
            </a:p>
          </p:txBody>
        </p:sp>
        <p:sp>
          <p:nvSpPr>
            <p:cNvPr id="29" name="Rectangle: Rounded Corners 28">
              <a:extLst>
                <a:ext uri="{FF2B5EF4-FFF2-40B4-BE49-F238E27FC236}">
                  <a16:creationId xmlns:a16="http://schemas.microsoft.com/office/drawing/2014/main" id="{629068CB-EDF8-4484-B0C4-656CE3DCDD70}"/>
                </a:ext>
              </a:extLst>
            </p:cNvPr>
            <p:cNvSpPr/>
            <p:nvPr/>
          </p:nvSpPr>
          <p:spPr>
            <a:xfrm>
              <a:off x="1224644" y="3661229"/>
              <a:ext cx="1747156" cy="108222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END</a:t>
              </a:r>
            </a:p>
          </p:txBody>
        </p:sp>
        <p:sp>
          <p:nvSpPr>
            <p:cNvPr id="30" name="Rectangle: Rounded Corners 29">
              <a:extLst>
                <a:ext uri="{FF2B5EF4-FFF2-40B4-BE49-F238E27FC236}">
                  <a16:creationId xmlns:a16="http://schemas.microsoft.com/office/drawing/2014/main" id="{92892C24-11CC-4C59-B099-7F30A5F30F22}"/>
                </a:ext>
              </a:extLst>
            </p:cNvPr>
            <p:cNvSpPr/>
            <p:nvPr/>
          </p:nvSpPr>
          <p:spPr>
            <a:xfrm rot="10800000" flipV="1">
              <a:off x="9949544" y="3810000"/>
              <a:ext cx="1709056" cy="1123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Video Call Has been Done</a:t>
              </a:r>
            </a:p>
          </p:txBody>
        </p:sp>
        <p:cxnSp>
          <p:nvCxnSpPr>
            <p:cNvPr id="32" name="Straight Arrow Connector 31">
              <a:extLst>
                <a:ext uri="{FF2B5EF4-FFF2-40B4-BE49-F238E27FC236}">
                  <a16:creationId xmlns:a16="http://schemas.microsoft.com/office/drawing/2014/main" id="{DFADF934-376B-4BDC-A126-CFCBB722D421}"/>
                </a:ext>
              </a:extLst>
            </p:cNvPr>
            <p:cNvCxnSpPr>
              <a:cxnSpLocks/>
              <a:stCxn id="16" idx="2"/>
            </p:cNvCxnSpPr>
            <p:nvPr/>
          </p:nvCxnSpPr>
          <p:spPr>
            <a:xfrm>
              <a:off x="7991475" y="4991100"/>
              <a:ext cx="0" cy="419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BB092F2-D491-484E-9B28-D35596F90D78}"/>
                </a:ext>
              </a:extLst>
            </p:cNvPr>
            <p:cNvCxnSpPr>
              <a:cxnSpLocks/>
              <a:endCxn id="27" idx="3"/>
            </p:cNvCxnSpPr>
            <p:nvPr/>
          </p:nvCxnSpPr>
          <p:spPr>
            <a:xfrm flipH="1">
              <a:off x="5848350" y="5410200"/>
              <a:ext cx="21717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DEB91E5-023E-44CB-A8C5-FE86AE6424C5}"/>
                </a:ext>
              </a:extLst>
            </p:cNvPr>
            <p:cNvCxnSpPr>
              <a:cxnSpLocks/>
            </p:cNvCxnSpPr>
            <p:nvPr/>
          </p:nvCxnSpPr>
          <p:spPr>
            <a:xfrm flipV="1">
              <a:off x="4653644" y="4171950"/>
              <a:ext cx="0" cy="723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D7D6CB9-74B7-4138-B5A6-D800B499BF84}"/>
                </a:ext>
              </a:extLst>
            </p:cNvPr>
            <p:cNvCxnSpPr>
              <a:cxnSpLocks/>
              <a:endCxn id="17" idx="0"/>
            </p:cNvCxnSpPr>
            <p:nvPr/>
          </p:nvCxnSpPr>
          <p:spPr>
            <a:xfrm>
              <a:off x="7991475" y="1466850"/>
              <a:ext cx="0" cy="571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142F251-2AA2-4CDE-B2B0-9F757F1F3526}"/>
                </a:ext>
              </a:extLst>
            </p:cNvPr>
            <p:cNvCxnSpPr>
              <a:cxnSpLocks/>
              <a:stCxn id="7" idx="3"/>
            </p:cNvCxnSpPr>
            <p:nvPr/>
          </p:nvCxnSpPr>
          <p:spPr>
            <a:xfrm>
              <a:off x="6515100" y="951597"/>
              <a:ext cx="704850" cy="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76AB29C9-14C4-468D-83A9-65BE68653930}"/>
                </a:ext>
              </a:extLst>
            </p:cNvPr>
            <p:cNvCxnSpPr>
              <a:cxnSpLocks/>
              <a:stCxn id="6" idx="3"/>
            </p:cNvCxnSpPr>
            <p:nvPr/>
          </p:nvCxnSpPr>
          <p:spPr>
            <a:xfrm flipV="1">
              <a:off x="3818164" y="971551"/>
              <a:ext cx="810986" cy="81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2D64D9FA-8836-4748-81CD-A771C694A238}"/>
                </a:ext>
              </a:extLst>
            </p:cNvPr>
            <p:cNvCxnSpPr>
              <a:cxnSpLocks/>
              <a:endCxn id="6" idx="1"/>
            </p:cNvCxnSpPr>
            <p:nvPr/>
          </p:nvCxnSpPr>
          <p:spPr>
            <a:xfrm flipV="1">
              <a:off x="1665514" y="979715"/>
              <a:ext cx="498022" cy="190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A57F148-BFB0-4824-87C0-3103AE0AAA7D}"/>
                </a:ext>
              </a:extLst>
            </p:cNvPr>
            <p:cNvCxnSpPr>
              <a:cxnSpLocks/>
              <a:stCxn id="26" idx="3"/>
            </p:cNvCxnSpPr>
            <p:nvPr/>
          </p:nvCxnSpPr>
          <p:spPr>
            <a:xfrm>
              <a:off x="11391900" y="2564040"/>
              <a:ext cx="533400" cy="0"/>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3E870CE9-5D48-4D4A-8A7F-B9CDBEA7F8DA}"/>
                </a:ext>
              </a:extLst>
            </p:cNvPr>
            <p:cNvCxnSpPr/>
            <p:nvPr/>
          </p:nvCxnSpPr>
          <p:spPr>
            <a:xfrm>
              <a:off x="11906250" y="2571750"/>
              <a:ext cx="0" cy="3905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471E5AC-AAE3-4C28-9B79-16DD90E2BB4B}"/>
                </a:ext>
              </a:extLst>
            </p:cNvPr>
            <p:cNvCxnSpPr>
              <a:cxnSpLocks/>
            </p:cNvCxnSpPr>
            <p:nvPr/>
          </p:nvCxnSpPr>
          <p:spPr>
            <a:xfrm flipH="1">
              <a:off x="1447800" y="6457950"/>
              <a:ext cx="10439400" cy="0"/>
            </a:xfrm>
            <a:prstGeom prst="line">
              <a:avLst/>
            </a:prstGeom>
            <a:ln>
              <a:solidFill>
                <a:srgbClr val="0A0A0A"/>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9BF3556-9162-478C-915D-8C1CC2249EFE}"/>
                </a:ext>
              </a:extLst>
            </p:cNvPr>
            <p:cNvCxnSpPr>
              <a:cxnSpLocks/>
              <a:endCxn id="29" idx="3"/>
            </p:cNvCxnSpPr>
            <p:nvPr/>
          </p:nvCxnSpPr>
          <p:spPr>
            <a:xfrm flipH="1">
              <a:off x="2971800" y="4202340"/>
              <a:ext cx="16192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949E742-9AE1-4BF3-8C37-0C1FDC799C40}"/>
                </a:ext>
              </a:extLst>
            </p:cNvPr>
            <p:cNvCxnSpPr>
              <a:cxnSpLocks/>
            </p:cNvCxnSpPr>
            <p:nvPr/>
          </p:nvCxnSpPr>
          <p:spPr>
            <a:xfrm flipH="1">
              <a:off x="2095500" y="6096000"/>
              <a:ext cx="8629650" cy="0"/>
            </a:xfrm>
            <a:prstGeom prst="line">
              <a:avLst/>
            </a:prstGeom>
            <a:ln>
              <a:solidFill>
                <a:srgbClr val="0A0A0A"/>
              </a:solidFill>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16ECB36-1C50-49B3-9C2A-65DD2FDF5329}"/>
                </a:ext>
              </a:extLst>
            </p:cNvPr>
            <p:cNvCxnSpPr>
              <a:cxnSpLocks/>
              <a:stCxn id="30" idx="2"/>
            </p:cNvCxnSpPr>
            <p:nvPr/>
          </p:nvCxnSpPr>
          <p:spPr>
            <a:xfrm>
              <a:off x="10804072" y="4933950"/>
              <a:ext cx="19050" cy="1162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8F97831-9D86-46C3-8F26-BF2D255F4B28}"/>
                </a:ext>
              </a:extLst>
            </p:cNvPr>
            <p:cNvCxnSpPr>
              <a:cxnSpLocks/>
              <a:endCxn id="29" idx="2"/>
            </p:cNvCxnSpPr>
            <p:nvPr/>
          </p:nvCxnSpPr>
          <p:spPr>
            <a:xfrm flipV="1">
              <a:off x="2081894" y="4743450"/>
              <a:ext cx="16328" cy="1314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9537A3B6-18FA-4F22-9F28-405E14DFFE85}"/>
                </a:ext>
              </a:extLst>
            </p:cNvPr>
            <p:cNvCxnSpPr>
              <a:cxnSpLocks/>
            </p:cNvCxnSpPr>
            <p:nvPr/>
          </p:nvCxnSpPr>
          <p:spPr>
            <a:xfrm flipV="1">
              <a:off x="1488622" y="4743450"/>
              <a:ext cx="0" cy="1695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9" name="TextBox 98">
            <a:extLst>
              <a:ext uri="{FF2B5EF4-FFF2-40B4-BE49-F238E27FC236}">
                <a16:creationId xmlns:a16="http://schemas.microsoft.com/office/drawing/2014/main" id="{C0FA73FB-07C2-4930-A09B-CE6BF916F281}"/>
              </a:ext>
            </a:extLst>
          </p:cNvPr>
          <p:cNvSpPr txBox="1"/>
          <p:nvPr/>
        </p:nvSpPr>
        <p:spPr>
          <a:xfrm>
            <a:off x="628650" y="1905000"/>
            <a:ext cx="3486150" cy="3785652"/>
          </a:xfrm>
          <a:prstGeom prst="rect">
            <a:avLst/>
          </a:prstGeom>
          <a:noFill/>
          <a:ln>
            <a:solidFill>
              <a:schemeClr val="tx1"/>
            </a:solidFill>
          </a:ln>
        </p:spPr>
        <p:txBody>
          <a:bodyPr wrap="square" rtlCol="0">
            <a:spAutoFit/>
          </a:bodyPr>
          <a:lstStyle/>
          <a:p>
            <a:r>
              <a:rPr lang="en-US" sz="8000" b="1" dirty="0"/>
              <a:t>As in Process Maps</a:t>
            </a:r>
          </a:p>
        </p:txBody>
      </p:sp>
    </p:spTree>
    <p:extLst>
      <p:ext uri="{BB962C8B-B14F-4D97-AF65-F5344CB8AC3E}">
        <p14:creationId xmlns:p14="http://schemas.microsoft.com/office/powerpoint/2010/main" val="42386704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1.25E-6 -3.7037E-6 L -0.98047 -3.7037E-6 " pathEditMode="relative" rAng="0" ptsTypes="AA">
                                      <p:cBhvr>
                                        <p:cTn id="6" dur="2000" fill="hold"/>
                                        <p:tgtEl>
                                          <p:spTgt spid="99"/>
                                        </p:tgtEl>
                                        <p:attrNameLst>
                                          <p:attrName>ppt_x</p:attrName>
                                          <p:attrName>ppt_y</p:attrName>
                                        </p:attrNameLst>
                                      </p:cBhvr>
                                      <p:rCtr x="-49023" y="0"/>
                                    </p:animMotion>
                                  </p:childTnLst>
                                </p:cTn>
                              </p:par>
                              <p:par>
                                <p:cTn id="7" presetID="35" presetClass="path" presetSubtype="0" accel="50000" decel="50000" fill="hold" nodeType="withEffect">
                                  <p:stCondLst>
                                    <p:cond delay="0"/>
                                  </p:stCondLst>
                                  <p:childTnLst>
                                    <p:animMotion origin="layout" path="M -2.08333E-7 -2.59259E-6 L -0.997 -0.0044 " pathEditMode="relative" rAng="0" ptsTypes="AA">
                                      <p:cBhvr>
                                        <p:cTn id="8" dur="2000" fill="hold"/>
                                        <p:tgtEl>
                                          <p:spTgt spid="100"/>
                                        </p:tgtEl>
                                        <p:attrNameLst>
                                          <p:attrName>ppt_x</p:attrName>
                                          <p:attrName>ppt_y</p:attrName>
                                        </p:attrNameLst>
                                      </p:cBhvr>
                                      <p:rCtr x="-49857" y="-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ABD6FC70-8582-488F-9B02-9D2CCB78B645}"/>
              </a:ext>
            </a:extLst>
          </p:cNvPr>
          <p:cNvGrpSpPr/>
          <p:nvPr/>
        </p:nvGrpSpPr>
        <p:grpSpPr>
          <a:xfrm>
            <a:off x="1046326" y="7571059"/>
            <a:ext cx="10307474" cy="6068741"/>
            <a:chOff x="208126" y="255859"/>
            <a:chExt cx="10307474" cy="6068741"/>
          </a:xfrm>
        </p:grpSpPr>
        <p:sp>
          <p:nvSpPr>
            <p:cNvPr id="2" name="Rectangle: Rounded Corners 1">
              <a:extLst>
                <a:ext uri="{FF2B5EF4-FFF2-40B4-BE49-F238E27FC236}">
                  <a16:creationId xmlns:a16="http://schemas.microsoft.com/office/drawing/2014/main" id="{427E1C73-9D1D-427C-8765-8F537CE7AFC8}"/>
                </a:ext>
              </a:extLst>
            </p:cNvPr>
            <p:cNvSpPr/>
            <p:nvPr/>
          </p:nvSpPr>
          <p:spPr>
            <a:xfrm>
              <a:off x="208126" y="447724"/>
              <a:ext cx="1629648" cy="60676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WhatsApp Login Page</a:t>
              </a:r>
            </a:p>
          </p:txBody>
        </p:sp>
        <p:sp>
          <p:nvSpPr>
            <p:cNvPr id="3" name="Rectangle: Rounded Corners 2">
              <a:extLst>
                <a:ext uri="{FF2B5EF4-FFF2-40B4-BE49-F238E27FC236}">
                  <a16:creationId xmlns:a16="http://schemas.microsoft.com/office/drawing/2014/main" id="{D8D623DB-EAE0-4A4C-A910-F098BE71D567}"/>
                </a:ext>
              </a:extLst>
            </p:cNvPr>
            <p:cNvSpPr/>
            <p:nvPr/>
          </p:nvSpPr>
          <p:spPr>
            <a:xfrm>
              <a:off x="2213569" y="455566"/>
              <a:ext cx="1345558" cy="5854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Select User</a:t>
              </a:r>
            </a:p>
          </p:txBody>
        </p:sp>
        <p:sp>
          <p:nvSpPr>
            <p:cNvPr id="4" name="Rectangle: Rounded Corners 3">
              <a:extLst>
                <a:ext uri="{FF2B5EF4-FFF2-40B4-BE49-F238E27FC236}">
                  <a16:creationId xmlns:a16="http://schemas.microsoft.com/office/drawing/2014/main" id="{A12032CD-01DB-4634-91B8-ADB6391F3D6E}"/>
                </a:ext>
              </a:extLst>
            </p:cNvPr>
            <p:cNvSpPr/>
            <p:nvPr/>
          </p:nvSpPr>
          <p:spPr>
            <a:xfrm>
              <a:off x="4061041" y="422031"/>
              <a:ext cx="1720779" cy="67524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Send Message to User</a:t>
              </a:r>
            </a:p>
          </p:txBody>
        </p:sp>
        <p:cxnSp>
          <p:nvCxnSpPr>
            <p:cNvPr id="5" name="Straight Arrow Connector 4">
              <a:extLst>
                <a:ext uri="{FF2B5EF4-FFF2-40B4-BE49-F238E27FC236}">
                  <a16:creationId xmlns:a16="http://schemas.microsoft.com/office/drawing/2014/main" id="{C50BC352-F09A-441A-98A2-2AB32B2E4108}"/>
                </a:ext>
              </a:extLst>
            </p:cNvPr>
            <p:cNvCxnSpPr>
              <a:cxnSpLocks/>
            </p:cNvCxnSpPr>
            <p:nvPr/>
          </p:nvCxnSpPr>
          <p:spPr>
            <a:xfrm>
              <a:off x="3615398" y="748288"/>
              <a:ext cx="43609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63FB1C51-F415-4A87-B6B4-0F7D8A2F0F99}"/>
                </a:ext>
              </a:extLst>
            </p:cNvPr>
            <p:cNvCxnSpPr>
              <a:cxnSpLocks/>
              <a:stCxn id="2" idx="3"/>
            </p:cNvCxnSpPr>
            <p:nvPr/>
          </p:nvCxnSpPr>
          <p:spPr>
            <a:xfrm>
              <a:off x="1837774" y="751105"/>
              <a:ext cx="37085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8852B29D-02D3-4700-AC44-6DDA7C141768}"/>
                </a:ext>
              </a:extLst>
            </p:cNvPr>
            <p:cNvCxnSpPr>
              <a:cxnSpLocks/>
            </p:cNvCxnSpPr>
            <p:nvPr/>
          </p:nvCxnSpPr>
          <p:spPr>
            <a:xfrm>
              <a:off x="4808806" y="1083212"/>
              <a:ext cx="0" cy="2532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Rounded Corners 17">
              <a:extLst>
                <a:ext uri="{FF2B5EF4-FFF2-40B4-BE49-F238E27FC236}">
                  <a16:creationId xmlns:a16="http://schemas.microsoft.com/office/drawing/2014/main" id="{168FF095-332B-42EA-B978-5DE80E6597E1}"/>
                </a:ext>
              </a:extLst>
            </p:cNvPr>
            <p:cNvSpPr/>
            <p:nvPr/>
          </p:nvSpPr>
          <p:spPr>
            <a:xfrm>
              <a:off x="3819544" y="1334088"/>
              <a:ext cx="2060751" cy="63539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Link Bank Account</a:t>
              </a:r>
            </a:p>
            <a:p>
              <a:pPr algn="ctr"/>
              <a:r>
                <a:rPr lang="en-US" dirty="0">
                  <a:solidFill>
                    <a:schemeClr val="tx1"/>
                  </a:solidFill>
                </a:rPr>
                <a:t>Credit /Debit Card</a:t>
              </a:r>
            </a:p>
          </p:txBody>
        </p:sp>
        <p:cxnSp>
          <p:nvCxnSpPr>
            <p:cNvPr id="19" name="Straight Arrow Connector 18">
              <a:extLst>
                <a:ext uri="{FF2B5EF4-FFF2-40B4-BE49-F238E27FC236}">
                  <a16:creationId xmlns:a16="http://schemas.microsoft.com/office/drawing/2014/main" id="{E49566FA-19EA-42D4-AEF3-14DC3B3B025D}"/>
                </a:ext>
              </a:extLst>
            </p:cNvPr>
            <p:cNvCxnSpPr>
              <a:cxnSpLocks/>
            </p:cNvCxnSpPr>
            <p:nvPr/>
          </p:nvCxnSpPr>
          <p:spPr>
            <a:xfrm>
              <a:off x="4778326" y="1967132"/>
              <a:ext cx="0" cy="2532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2458E38-A7CC-4454-8070-FFFD25FBA2CE}"/>
                </a:ext>
              </a:extLst>
            </p:cNvPr>
            <p:cNvCxnSpPr>
              <a:cxnSpLocks/>
            </p:cNvCxnSpPr>
            <p:nvPr/>
          </p:nvCxnSpPr>
          <p:spPr>
            <a:xfrm>
              <a:off x="4792394" y="2642381"/>
              <a:ext cx="0" cy="3118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Rounded Corners 20">
              <a:extLst>
                <a:ext uri="{FF2B5EF4-FFF2-40B4-BE49-F238E27FC236}">
                  <a16:creationId xmlns:a16="http://schemas.microsoft.com/office/drawing/2014/main" id="{6FAB4BE4-47B0-445E-B38F-2E88D32A5B0F}"/>
                </a:ext>
              </a:extLst>
            </p:cNvPr>
            <p:cNvSpPr/>
            <p:nvPr/>
          </p:nvSpPr>
          <p:spPr>
            <a:xfrm>
              <a:off x="3648388" y="2218009"/>
              <a:ext cx="2274112" cy="45485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Payment Option is Set</a:t>
              </a:r>
            </a:p>
          </p:txBody>
        </p:sp>
        <p:cxnSp>
          <p:nvCxnSpPr>
            <p:cNvPr id="27" name="Connector: Elbow 26">
              <a:extLst>
                <a:ext uri="{FF2B5EF4-FFF2-40B4-BE49-F238E27FC236}">
                  <a16:creationId xmlns:a16="http://schemas.microsoft.com/office/drawing/2014/main" id="{11B9651F-396D-44F3-B80C-5425FB25863F}"/>
                </a:ext>
              </a:extLst>
            </p:cNvPr>
            <p:cNvCxnSpPr>
              <a:cxnSpLocks/>
            </p:cNvCxnSpPr>
            <p:nvPr/>
          </p:nvCxnSpPr>
          <p:spPr>
            <a:xfrm flipV="1">
              <a:off x="5941109" y="508048"/>
              <a:ext cx="967741" cy="193024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1" name="Rectangle: Rounded Corners 30">
              <a:extLst>
                <a:ext uri="{FF2B5EF4-FFF2-40B4-BE49-F238E27FC236}">
                  <a16:creationId xmlns:a16="http://schemas.microsoft.com/office/drawing/2014/main" id="{0B9377DF-FE9C-4907-A795-92A89A268F26}"/>
                </a:ext>
              </a:extLst>
            </p:cNvPr>
            <p:cNvSpPr/>
            <p:nvPr/>
          </p:nvSpPr>
          <p:spPr>
            <a:xfrm>
              <a:off x="6905938" y="255859"/>
              <a:ext cx="3609662" cy="58234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Select person from Contact List</a:t>
              </a:r>
            </a:p>
          </p:txBody>
        </p:sp>
        <p:sp>
          <p:nvSpPr>
            <p:cNvPr id="32" name="Rectangle: Rounded Corners 31">
              <a:extLst>
                <a:ext uri="{FF2B5EF4-FFF2-40B4-BE49-F238E27FC236}">
                  <a16:creationId xmlns:a16="http://schemas.microsoft.com/office/drawing/2014/main" id="{050A97BD-67E5-4DF4-AFE7-101BDE18B571}"/>
                </a:ext>
              </a:extLst>
            </p:cNvPr>
            <p:cNvSpPr/>
            <p:nvPr/>
          </p:nvSpPr>
          <p:spPr>
            <a:xfrm>
              <a:off x="7258050" y="1151209"/>
              <a:ext cx="2933700" cy="90619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Select Payment Option From WhatsApp Chat </a:t>
              </a:r>
            </a:p>
          </p:txBody>
        </p:sp>
        <p:cxnSp>
          <p:nvCxnSpPr>
            <p:cNvPr id="34" name="Connector: Elbow 33">
              <a:extLst>
                <a:ext uri="{FF2B5EF4-FFF2-40B4-BE49-F238E27FC236}">
                  <a16:creationId xmlns:a16="http://schemas.microsoft.com/office/drawing/2014/main" id="{F904710B-EC79-4172-80B9-CB1C808151B3}"/>
                </a:ext>
              </a:extLst>
            </p:cNvPr>
            <p:cNvCxnSpPr>
              <a:cxnSpLocks/>
              <a:stCxn id="31" idx="3"/>
              <a:endCxn id="32" idx="3"/>
            </p:cNvCxnSpPr>
            <p:nvPr/>
          </p:nvCxnSpPr>
          <p:spPr>
            <a:xfrm flipH="1">
              <a:off x="10191750" y="547030"/>
              <a:ext cx="323850" cy="1057275"/>
            </a:xfrm>
            <a:prstGeom prst="bentConnector3">
              <a:avLst>
                <a:gd name="adj1" fmla="val -7058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42C6B14F-CA30-476D-A92A-567042343115}"/>
                </a:ext>
              </a:extLst>
            </p:cNvPr>
            <p:cNvSpPr/>
            <p:nvPr/>
          </p:nvSpPr>
          <p:spPr>
            <a:xfrm>
              <a:off x="3314700" y="2980009"/>
              <a:ext cx="2743200" cy="69664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Receiver Receive Payment Request </a:t>
              </a:r>
            </a:p>
          </p:txBody>
        </p:sp>
        <p:sp>
          <p:nvSpPr>
            <p:cNvPr id="36" name="Rectangle: Rounded Corners 35">
              <a:extLst>
                <a:ext uri="{FF2B5EF4-FFF2-40B4-BE49-F238E27FC236}">
                  <a16:creationId xmlns:a16="http://schemas.microsoft.com/office/drawing/2014/main" id="{985A44B9-6A48-4640-8A7D-86966BDE8FCA}"/>
                </a:ext>
              </a:extLst>
            </p:cNvPr>
            <p:cNvSpPr/>
            <p:nvPr/>
          </p:nvSpPr>
          <p:spPr>
            <a:xfrm>
              <a:off x="7353300" y="2275159"/>
              <a:ext cx="2933700" cy="73474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Enter Amount Wish to Transfer</a:t>
              </a:r>
            </a:p>
          </p:txBody>
        </p:sp>
        <p:cxnSp>
          <p:nvCxnSpPr>
            <p:cNvPr id="37" name="Connector: Elbow 36">
              <a:extLst>
                <a:ext uri="{FF2B5EF4-FFF2-40B4-BE49-F238E27FC236}">
                  <a16:creationId xmlns:a16="http://schemas.microsoft.com/office/drawing/2014/main" id="{D19E22CD-771F-4B34-B71F-46B2B3BDCBEF}"/>
                </a:ext>
              </a:extLst>
            </p:cNvPr>
            <p:cNvCxnSpPr>
              <a:cxnSpLocks/>
              <a:stCxn id="32" idx="3"/>
              <a:endCxn id="36" idx="3"/>
            </p:cNvCxnSpPr>
            <p:nvPr/>
          </p:nvCxnSpPr>
          <p:spPr>
            <a:xfrm>
              <a:off x="10191750" y="1604305"/>
              <a:ext cx="95250" cy="1038225"/>
            </a:xfrm>
            <a:prstGeom prst="bentConnector3">
              <a:avLst>
                <a:gd name="adj1" fmla="val 34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Flowchart: Decision 41">
              <a:extLst>
                <a:ext uri="{FF2B5EF4-FFF2-40B4-BE49-F238E27FC236}">
                  <a16:creationId xmlns:a16="http://schemas.microsoft.com/office/drawing/2014/main" id="{E6AB4DF3-C285-428F-86D9-32D5E813D06D}"/>
                </a:ext>
              </a:extLst>
            </p:cNvPr>
            <p:cNvSpPr/>
            <p:nvPr/>
          </p:nvSpPr>
          <p:spPr>
            <a:xfrm>
              <a:off x="3338733" y="4067614"/>
              <a:ext cx="2724150" cy="1390650"/>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Payment Has to done or Not?</a:t>
              </a:r>
            </a:p>
          </p:txBody>
        </p:sp>
        <p:sp>
          <p:nvSpPr>
            <p:cNvPr id="43" name="Rectangle: Rounded Corners 42">
              <a:extLst>
                <a:ext uri="{FF2B5EF4-FFF2-40B4-BE49-F238E27FC236}">
                  <a16:creationId xmlns:a16="http://schemas.microsoft.com/office/drawing/2014/main" id="{C028BA78-2A4D-48C4-AB79-A5A906BA9ADD}"/>
                </a:ext>
              </a:extLst>
            </p:cNvPr>
            <p:cNvSpPr/>
            <p:nvPr/>
          </p:nvSpPr>
          <p:spPr>
            <a:xfrm>
              <a:off x="7353300" y="3322909"/>
              <a:ext cx="3028950" cy="44899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Enter Secure Pin </a:t>
              </a:r>
            </a:p>
          </p:txBody>
        </p:sp>
        <p:sp>
          <p:nvSpPr>
            <p:cNvPr id="44" name="Rectangle: Rounded Corners 43">
              <a:extLst>
                <a:ext uri="{FF2B5EF4-FFF2-40B4-BE49-F238E27FC236}">
                  <a16:creationId xmlns:a16="http://schemas.microsoft.com/office/drawing/2014/main" id="{72A0845A-67E6-4E84-8219-F98A8F7B54C3}"/>
                </a:ext>
              </a:extLst>
            </p:cNvPr>
            <p:cNvSpPr/>
            <p:nvPr/>
          </p:nvSpPr>
          <p:spPr>
            <a:xfrm>
              <a:off x="7315200" y="4008709"/>
              <a:ext cx="3086100" cy="50614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Click On Transfer Button</a:t>
              </a:r>
            </a:p>
          </p:txBody>
        </p:sp>
        <p:sp>
          <p:nvSpPr>
            <p:cNvPr id="45" name="Rectangle: Rounded Corners 44">
              <a:extLst>
                <a:ext uri="{FF2B5EF4-FFF2-40B4-BE49-F238E27FC236}">
                  <a16:creationId xmlns:a16="http://schemas.microsoft.com/office/drawing/2014/main" id="{CDC6290E-8C37-4C02-9A9F-B93A6BBA4E97}"/>
                </a:ext>
              </a:extLst>
            </p:cNvPr>
            <p:cNvSpPr/>
            <p:nvPr/>
          </p:nvSpPr>
          <p:spPr>
            <a:xfrm>
              <a:off x="7200900" y="4846909"/>
              <a:ext cx="3238500" cy="56329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Payment Done</a:t>
              </a:r>
            </a:p>
          </p:txBody>
        </p:sp>
        <p:cxnSp>
          <p:nvCxnSpPr>
            <p:cNvPr id="46" name="Connector: Elbow 45">
              <a:extLst>
                <a:ext uri="{FF2B5EF4-FFF2-40B4-BE49-F238E27FC236}">
                  <a16:creationId xmlns:a16="http://schemas.microsoft.com/office/drawing/2014/main" id="{0117CE02-4998-4F89-89A4-F23DD73C1CC0}"/>
                </a:ext>
              </a:extLst>
            </p:cNvPr>
            <p:cNvCxnSpPr>
              <a:cxnSpLocks/>
              <a:stCxn id="36" idx="3"/>
              <a:endCxn id="43" idx="3"/>
            </p:cNvCxnSpPr>
            <p:nvPr/>
          </p:nvCxnSpPr>
          <p:spPr>
            <a:xfrm>
              <a:off x="10287000" y="2642530"/>
              <a:ext cx="95250" cy="904875"/>
            </a:xfrm>
            <a:prstGeom prst="bentConnector3">
              <a:avLst>
                <a:gd name="adj1" fmla="val 34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C144CCA4-F927-409C-9AE1-5E30BC22BFEF}"/>
                </a:ext>
              </a:extLst>
            </p:cNvPr>
            <p:cNvCxnSpPr>
              <a:cxnSpLocks/>
              <a:stCxn id="43" idx="3"/>
              <a:endCxn id="44" idx="3"/>
            </p:cNvCxnSpPr>
            <p:nvPr/>
          </p:nvCxnSpPr>
          <p:spPr>
            <a:xfrm>
              <a:off x="10382250" y="3547405"/>
              <a:ext cx="19050" cy="714375"/>
            </a:xfrm>
            <a:prstGeom prst="bentConnector3">
              <a:avLst>
                <a:gd name="adj1" fmla="val 13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A18D078D-2E28-45CF-A3EF-235EAAFFFF18}"/>
                </a:ext>
              </a:extLst>
            </p:cNvPr>
            <p:cNvCxnSpPr>
              <a:cxnSpLocks/>
              <a:stCxn id="44" idx="3"/>
              <a:endCxn id="45" idx="3"/>
            </p:cNvCxnSpPr>
            <p:nvPr/>
          </p:nvCxnSpPr>
          <p:spPr>
            <a:xfrm>
              <a:off x="10401300" y="4261780"/>
              <a:ext cx="38100" cy="866775"/>
            </a:xfrm>
            <a:prstGeom prst="bentConnector3">
              <a:avLst>
                <a:gd name="adj1" fmla="val 7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A8B8FD8F-6F88-4C81-9171-C3D003423DA9}"/>
                </a:ext>
              </a:extLst>
            </p:cNvPr>
            <p:cNvSpPr/>
            <p:nvPr/>
          </p:nvSpPr>
          <p:spPr>
            <a:xfrm>
              <a:off x="7200900" y="5761309"/>
              <a:ext cx="3238500" cy="56329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Payment Notifications will sent to both sender and receiver</a:t>
              </a:r>
            </a:p>
          </p:txBody>
        </p:sp>
        <p:cxnSp>
          <p:nvCxnSpPr>
            <p:cNvPr id="51" name="Connector: Elbow 50">
              <a:extLst>
                <a:ext uri="{FF2B5EF4-FFF2-40B4-BE49-F238E27FC236}">
                  <a16:creationId xmlns:a16="http://schemas.microsoft.com/office/drawing/2014/main" id="{DEA37811-B4A6-4022-8CB1-12E8B73A769D}"/>
                </a:ext>
              </a:extLst>
            </p:cNvPr>
            <p:cNvCxnSpPr>
              <a:cxnSpLocks/>
              <a:stCxn id="45" idx="3"/>
              <a:endCxn id="50" idx="3"/>
            </p:cNvCxnSpPr>
            <p:nvPr/>
          </p:nvCxnSpPr>
          <p:spPr>
            <a:xfrm>
              <a:off x="10439400" y="5128555"/>
              <a:ext cx="12700" cy="914400"/>
            </a:xfrm>
            <a:prstGeom prst="bent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021325-ED1E-439F-ADE8-74050F7D849A}"/>
                </a:ext>
              </a:extLst>
            </p:cNvPr>
            <p:cNvCxnSpPr>
              <a:cxnSpLocks/>
              <a:endCxn id="42" idx="0"/>
            </p:cNvCxnSpPr>
            <p:nvPr/>
          </p:nvCxnSpPr>
          <p:spPr>
            <a:xfrm>
              <a:off x="4700808" y="3686614"/>
              <a:ext cx="0" cy="38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Flowchart: Process 59">
              <a:extLst>
                <a:ext uri="{FF2B5EF4-FFF2-40B4-BE49-F238E27FC236}">
                  <a16:creationId xmlns:a16="http://schemas.microsoft.com/office/drawing/2014/main" id="{FCDB0F81-5DDB-4595-B53E-4925F0C5D7D6}"/>
                </a:ext>
              </a:extLst>
            </p:cNvPr>
            <p:cNvSpPr/>
            <p:nvPr/>
          </p:nvSpPr>
          <p:spPr>
            <a:xfrm>
              <a:off x="6419850" y="3486150"/>
              <a:ext cx="666750" cy="3048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Yes</a:t>
              </a:r>
            </a:p>
          </p:txBody>
        </p:sp>
        <p:cxnSp>
          <p:nvCxnSpPr>
            <p:cNvPr id="64" name="Connector: Elbow 63">
              <a:extLst>
                <a:ext uri="{FF2B5EF4-FFF2-40B4-BE49-F238E27FC236}">
                  <a16:creationId xmlns:a16="http://schemas.microsoft.com/office/drawing/2014/main" id="{DCE892F6-A8E3-400D-ABF1-5FE2E2059E98}"/>
                </a:ext>
              </a:extLst>
            </p:cNvPr>
            <p:cNvCxnSpPr>
              <a:stCxn id="42" idx="3"/>
              <a:endCxn id="60" idx="2"/>
            </p:cNvCxnSpPr>
            <p:nvPr/>
          </p:nvCxnSpPr>
          <p:spPr>
            <a:xfrm flipV="1">
              <a:off x="6062883" y="3790950"/>
              <a:ext cx="690342" cy="971989"/>
            </a:xfrm>
            <a:prstGeom prst="bentConnector2">
              <a:avLst/>
            </a:prstGeom>
          </p:spPr>
          <p:style>
            <a:lnRef idx="1">
              <a:schemeClr val="dk1"/>
            </a:lnRef>
            <a:fillRef idx="0">
              <a:schemeClr val="dk1"/>
            </a:fillRef>
            <a:effectRef idx="0">
              <a:schemeClr val="dk1"/>
            </a:effectRef>
            <a:fontRef idx="minor">
              <a:schemeClr val="tx1"/>
            </a:fontRef>
          </p:style>
        </p:cxnSp>
        <p:cxnSp>
          <p:nvCxnSpPr>
            <p:cNvPr id="66" name="Connector: Elbow 65">
              <a:extLst>
                <a:ext uri="{FF2B5EF4-FFF2-40B4-BE49-F238E27FC236}">
                  <a16:creationId xmlns:a16="http://schemas.microsoft.com/office/drawing/2014/main" id="{49BAFE13-2C52-4DF6-AACD-49F5F2CF0311}"/>
                </a:ext>
              </a:extLst>
            </p:cNvPr>
            <p:cNvCxnSpPr>
              <a:stCxn id="60" idx="0"/>
              <a:endCxn id="36" idx="1"/>
            </p:cNvCxnSpPr>
            <p:nvPr/>
          </p:nvCxnSpPr>
          <p:spPr>
            <a:xfrm rot="5400000" flipH="1" flipV="1">
              <a:off x="6631452" y="2764303"/>
              <a:ext cx="843620" cy="60007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67" name="Rectangle: Rounded Corners 66">
              <a:extLst>
                <a:ext uri="{FF2B5EF4-FFF2-40B4-BE49-F238E27FC236}">
                  <a16:creationId xmlns:a16="http://schemas.microsoft.com/office/drawing/2014/main" id="{56984407-FE2D-44F2-82B5-80F2101739F0}"/>
                </a:ext>
              </a:extLst>
            </p:cNvPr>
            <p:cNvSpPr/>
            <p:nvPr/>
          </p:nvSpPr>
          <p:spPr>
            <a:xfrm>
              <a:off x="271430" y="4419209"/>
              <a:ext cx="1629648" cy="60676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Decline </a:t>
              </a:r>
            </a:p>
          </p:txBody>
        </p:sp>
        <p:sp>
          <p:nvSpPr>
            <p:cNvPr id="69" name="Flowchart: Process 68">
              <a:extLst>
                <a:ext uri="{FF2B5EF4-FFF2-40B4-BE49-F238E27FC236}">
                  <a16:creationId xmlns:a16="http://schemas.microsoft.com/office/drawing/2014/main" id="{A9BB88D7-2D5D-4594-8AEB-8A04396B56C8}"/>
                </a:ext>
              </a:extLst>
            </p:cNvPr>
            <p:cNvSpPr/>
            <p:nvPr/>
          </p:nvSpPr>
          <p:spPr>
            <a:xfrm>
              <a:off x="2323807" y="4595153"/>
              <a:ext cx="666750" cy="304800"/>
            </a:xfrm>
            <a:prstGeom prst="flowChartProcess">
              <a:avLst/>
            </a:prstGeom>
            <a:noFill/>
            <a:ln>
              <a:solidFill>
                <a:srgbClr val="0A0A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a:t>
              </a:r>
            </a:p>
          </p:txBody>
        </p:sp>
        <p:cxnSp>
          <p:nvCxnSpPr>
            <p:cNvPr id="70" name="Straight Arrow Connector 69">
              <a:extLst>
                <a:ext uri="{FF2B5EF4-FFF2-40B4-BE49-F238E27FC236}">
                  <a16:creationId xmlns:a16="http://schemas.microsoft.com/office/drawing/2014/main" id="{CB6F1CEE-E8EB-4659-B90D-FC7CAEC9DA50}"/>
                </a:ext>
              </a:extLst>
            </p:cNvPr>
            <p:cNvCxnSpPr>
              <a:cxnSpLocks/>
              <a:endCxn id="67" idx="3"/>
            </p:cNvCxnSpPr>
            <p:nvPr/>
          </p:nvCxnSpPr>
          <p:spPr>
            <a:xfrm flipH="1">
              <a:off x="1901078" y="4722590"/>
              <a:ext cx="4200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B82B1600-E53C-4E34-BC90-53E2A9BF2A69}"/>
                </a:ext>
              </a:extLst>
            </p:cNvPr>
            <p:cNvCxnSpPr>
              <a:cxnSpLocks/>
              <a:stCxn id="42" idx="1"/>
            </p:cNvCxnSpPr>
            <p:nvPr/>
          </p:nvCxnSpPr>
          <p:spPr>
            <a:xfrm flipH="1" flipV="1">
              <a:off x="2967879" y="4762449"/>
              <a:ext cx="370854" cy="4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90" name="TextBox 89">
            <a:extLst>
              <a:ext uri="{FF2B5EF4-FFF2-40B4-BE49-F238E27FC236}">
                <a16:creationId xmlns:a16="http://schemas.microsoft.com/office/drawing/2014/main" id="{8FF14228-FC0A-4B47-B25C-A041CA905A03}"/>
              </a:ext>
            </a:extLst>
          </p:cNvPr>
          <p:cNvSpPr txBox="1"/>
          <p:nvPr/>
        </p:nvSpPr>
        <p:spPr>
          <a:xfrm>
            <a:off x="628650" y="1905000"/>
            <a:ext cx="3714750" cy="3785652"/>
          </a:xfrm>
          <a:prstGeom prst="rect">
            <a:avLst/>
          </a:prstGeom>
          <a:noFill/>
          <a:ln>
            <a:solidFill>
              <a:schemeClr val="tx1"/>
            </a:solidFill>
          </a:ln>
        </p:spPr>
        <p:txBody>
          <a:bodyPr wrap="square" rtlCol="0">
            <a:spAutoFit/>
          </a:bodyPr>
          <a:lstStyle/>
          <a:p>
            <a:r>
              <a:rPr lang="en-US" sz="8000" b="1" dirty="0"/>
              <a:t>Future Process Maps</a:t>
            </a:r>
          </a:p>
        </p:txBody>
      </p:sp>
    </p:spTree>
    <p:extLst>
      <p:ext uri="{BB962C8B-B14F-4D97-AF65-F5344CB8AC3E}">
        <p14:creationId xmlns:p14="http://schemas.microsoft.com/office/powerpoint/2010/main" val="150932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3.75E-6 -3.7037E-6 L 0.00234 -0.94259 " pathEditMode="relative" rAng="0" ptsTypes="AA">
                                      <p:cBhvr>
                                        <p:cTn id="6" dur="2000" fill="hold"/>
                                        <p:tgtEl>
                                          <p:spTgt spid="90"/>
                                        </p:tgtEl>
                                        <p:attrNameLst>
                                          <p:attrName>ppt_x</p:attrName>
                                          <p:attrName>ppt_y</p:attrName>
                                        </p:attrNameLst>
                                      </p:cBhvr>
                                      <p:rCtr x="117" y="-47130"/>
                                    </p:animMotion>
                                  </p:childTnLst>
                                </p:cTn>
                              </p:par>
                              <p:par>
                                <p:cTn id="7" presetID="64" presetClass="path" presetSubtype="0" accel="50000" decel="50000" fill="hold" nodeType="withEffect">
                                  <p:stCondLst>
                                    <p:cond delay="0"/>
                                  </p:stCondLst>
                                  <p:childTnLst>
                                    <p:animMotion origin="layout" path="M -3.54167E-6 3.7037E-6 L 0.00092 -1.0463 " pathEditMode="relative" rAng="0" ptsTypes="AA">
                                      <p:cBhvr>
                                        <p:cTn id="8" dur="2000" fill="hold"/>
                                        <p:tgtEl>
                                          <p:spTgt spid="89"/>
                                        </p:tgtEl>
                                        <p:attrNameLst>
                                          <p:attrName>ppt_x</p:attrName>
                                          <p:attrName>ppt_y</p:attrName>
                                        </p:attrNameLst>
                                      </p:cBhvr>
                                      <p:rCtr x="39" y="-5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4FE2CD8A-F53B-489D-ACFB-954A2D68DCC5}"/>
              </a:ext>
            </a:extLst>
          </p:cNvPr>
          <p:cNvGrpSpPr/>
          <p:nvPr/>
        </p:nvGrpSpPr>
        <p:grpSpPr>
          <a:xfrm>
            <a:off x="0" y="9884410"/>
            <a:ext cx="11306908" cy="6320790"/>
            <a:chOff x="351692" y="171450"/>
            <a:chExt cx="11306908" cy="6587490"/>
          </a:xfrm>
        </p:grpSpPr>
        <p:grpSp>
          <p:nvGrpSpPr>
            <p:cNvPr id="14" name="Group 13">
              <a:extLst>
                <a:ext uri="{FF2B5EF4-FFF2-40B4-BE49-F238E27FC236}">
                  <a16:creationId xmlns:a16="http://schemas.microsoft.com/office/drawing/2014/main" id="{D64B35E9-F427-4E9F-B0D9-0DF7508C53DA}"/>
                </a:ext>
              </a:extLst>
            </p:cNvPr>
            <p:cNvGrpSpPr/>
            <p:nvPr/>
          </p:nvGrpSpPr>
          <p:grpSpPr>
            <a:xfrm>
              <a:off x="455301" y="545960"/>
              <a:ext cx="1634755" cy="2763297"/>
              <a:chOff x="745588" y="633046"/>
              <a:chExt cx="1097280" cy="2602523"/>
            </a:xfrm>
          </p:grpSpPr>
          <p:sp>
            <p:nvSpPr>
              <p:cNvPr id="2" name="Flowchart: Connector 1">
                <a:extLst>
                  <a:ext uri="{FF2B5EF4-FFF2-40B4-BE49-F238E27FC236}">
                    <a16:creationId xmlns:a16="http://schemas.microsoft.com/office/drawing/2014/main" id="{0BD6174A-CA0D-4D9D-9860-74FB2AA2F05B}"/>
                  </a:ext>
                </a:extLst>
              </p:cNvPr>
              <p:cNvSpPr/>
              <p:nvPr/>
            </p:nvSpPr>
            <p:spPr>
              <a:xfrm>
                <a:off x="872197" y="633046"/>
                <a:ext cx="773723" cy="801859"/>
              </a:xfrm>
              <a:prstGeom prst="flowChartConnector">
                <a:avLst/>
              </a:prstGeom>
              <a:solidFill>
                <a:schemeClr val="bg1"/>
              </a:solidFill>
              <a:ln>
                <a:solidFill>
                  <a:srgbClr val="0A0A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Admin</a:t>
                </a:r>
              </a:p>
            </p:txBody>
          </p:sp>
          <p:cxnSp>
            <p:nvCxnSpPr>
              <p:cNvPr id="4" name="Straight Connector 3">
                <a:extLst>
                  <a:ext uri="{FF2B5EF4-FFF2-40B4-BE49-F238E27FC236}">
                    <a16:creationId xmlns:a16="http://schemas.microsoft.com/office/drawing/2014/main" id="{822F92B1-5991-4E0E-AB51-87BC57BEC0A9}"/>
                  </a:ext>
                </a:extLst>
              </p:cNvPr>
              <p:cNvCxnSpPr>
                <a:stCxn id="2" idx="4"/>
              </p:cNvCxnSpPr>
              <p:nvPr/>
            </p:nvCxnSpPr>
            <p:spPr>
              <a:xfrm>
                <a:off x="1259059" y="1434905"/>
                <a:ext cx="7033" cy="1350498"/>
              </a:xfrm>
              <a:prstGeom prst="line">
                <a:avLst/>
              </a:prstGeom>
              <a:ln>
                <a:solidFill>
                  <a:srgbClr val="0A0A0A"/>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205A7E5-7B67-48D5-B4C9-FA4E2AB4F227}"/>
                  </a:ext>
                </a:extLst>
              </p:cNvPr>
              <p:cNvCxnSpPr/>
              <p:nvPr/>
            </p:nvCxnSpPr>
            <p:spPr>
              <a:xfrm>
                <a:off x="1266092" y="1786597"/>
                <a:ext cx="576776" cy="295421"/>
              </a:xfrm>
              <a:prstGeom prst="line">
                <a:avLst/>
              </a:prstGeom>
              <a:ln>
                <a:solidFill>
                  <a:srgbClr val="0A0A0A"/>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BCE9CD9-440B-4682-9E50-E73997610C1F}"/>
                  </a:ext>
                </a:extLst>
              </p:cNvPr>
              <p:cNvCxnSpPr/>
              <p:nvPr/>
            </p:nvCxnSpPr>
            <p:spPr>
              <a:xfrm flipH="1">
                <a:off x="745588" y="1800665"/>
                <a:ext cx="506437" cy="295421"/>
              </a:xfrm>
              <a:prstGeom prst="line">
                <a:avLst/>
              </a:prstGeom>
              <a:ln>
                <a:solidFill>
                  <a:srgbClr val="0A0A0A"/>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07DC0F-3236-4D2B-9FCE-2D4AF757416C}"/>
                  </a:ext>
                </a:extLst>
              </p:cNvPr>
              <p:cNvCxnSpPr>
                <a:cxnSpLocks/>
              </p:cNvCxnSpPr>
              <p:nvPr/>
            </p:nvCxnSpPr>
            <p:spPr>
              <a:xfrm flipH="1">
                <a:off x="829995" y="2770795"/>
                <a:ext cx="418596" cy="464774"/>
              </a:xfrm>
              <a:prstGeom prst="line">
                <a:avLst/>
              </a:prstGeom>
              <a:ln>
                <a:solidFill>
                  <a:srgbClr val="0A0A0A"/>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F4A6E01-9969-4E7C-B458-62B2CB563C15}"/>
                  </a:ext>
                </a:extLst>
              </p:cNvPr>
              <p:cNvCxnSpPr>
                <a:cxnSpLocks/>
              </p:cNvCxnSpPr>
              <p:nvPr/>
            </p:nvCxnSpPr>
            <p:spPr>
              <a:xfrm>
                <a:off x="1268074" y="2757125"/>
                <a:ext cx="518523" cy="464376"/>
              </a:xfrm>
              <a:prstGeom prst="line">
                <a:avLst/>
              </a:prstGeom>
              <a:ln>
                <a:solidFill>
                  <a:srgbClr val="0A0A0A"/>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9D32FA67-BC30-4BF8-97B3-CBA0E8C15745}"/>
                </a:ext>
              </a:extLst>
            </p:cNvPr>
            <p:cNvGrpSpPr/>
            <p:nvPr/>
          </p:nvGrpSpPr>
          <p:grpSpPr>
            <a:xfrm>
              <a:off x="351692" y="3838137"/>
              <a:ext cx="1488831" cy="2703340"/>
              <a:chOff x="745588" y="633046"/>
              <a:chExt cx="1097280" cy="2602523"/>
            </a:xfrm>
          </p:grpSpPr>
          <p:sp>
            <p:nvSpPr>
              <p:cNvPr id="16" name="Flowchart: Connector 15">
                <a:extLst>
                  <a:ext uri="{FF2B5EF4-FFF2-40B4-BE49-F238E27FC236}">
                    <a16:creationId xmlns:a16="http://schemas.microsoft.com/office/drawing/2014/main" id="{688D2C93-9B05-4F6A-B18D-46E3FCC4F274}"/>
                  </a:ext>
                </a:extLst>
              </p:cNvPr>
              <p:cNvSpPr/>
              <p:nvPr/>
            </p:nvSpPr>
            <p:spPr>
              <a:xfrm>
                <a:off x="858819" y="633046"/>
                <a:ext cx="787102" cy="834490"/>
              </a:xfrm>
              <a:prstGeom prst="flowChartConnector">
                <a:avLst/>
              </a:prstGeom>
              <a:solidFill>
                <a:schemeClr val="bg1"/>
              </a:solidFill>
              <a:ln>
                <a:solidFill>
                  <a:srgbClr val="0A0A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Customer</a:t>
                </a:r>
              </a:p>
            </p:txBody>
          </p:sp>
          <p:cxnSp>
            <p:nvCxnSpPr>
              <p:cNvPr id="17" name="Straight Connector 16">
                <a:extLst>
                  <a:ext uri="{FF2B5EF4-FFF2-40B4-BE49-F238E27FC236}">
                    <a16:creationId xmlns:a16="http://schemas.microsoft.com/office/drawing/2014/main" id="{F443A7B8-92F0-4020-8BB7-D22E9B80CF10}"/>
                  </a:ext>
                </a:extLst>
              </p:cNvPr>
              <p:cNvCxnSpPr>
                <a:cxnSpLocks/>
                <a:stCxn id="16" idx="4"/>
              </p:cNvCxnSpPr>
              <p:nvPr/>
            </p:nvCxnSpPr>
            <p:spPr>
              <a:xfrm>
                <a:off x="1252370" y="1467536"/>
                <a:ext cx="13723" cy="1317867"/>
              </a:xfrm>
              <a:prstGeom prst="line">
                <a:avLst/>
              </a:prstGeom>
              <a:ln>
                <a:solidFill>
                  <a:srgbClr val="0A0A0A"/>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0ECB354-DCF5-4FF8-B5DF-1C688F57F3EC}"/>
                  </a:ext>
                </a:extLst>
              </p:cNvPr>
              <p:cNvCxnSpPr/>
              <p:nvPr/>
            </p:nvCxnSpPr>
            <p:spPr>
              <a:xfrm>
                <a:off x="1266092" y="1786597"/>
                <a:ext cx="576776" cy="295421"/>
              </a:xfrm>
              <a:prstGeom prst="line">
                <a:avLst/>
              </a:prstGeom>
              <a:ln>
                <a:solidFill>
                  <a:srgbClr val="0A0A0A"/>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4A12E4E-B0D4-432B-ABCC-8B3E4C954EF7}"/>
                  </a:ext>
                </a:extLst>
              </p:cNvPr>
              <p:cNvCxnSpPr/>
              <p:nvPr/>
            </p:nvCxnSpPr>
            <p:spPr>
              <a:xfrm flipH="1">
                <a:off x="745588" y="1800665"/>
                <a:ext cx="506437" cy="295421"/>
              </a:xfrm>
              <a:prstGeom prst="line">
                <a:avLst/>
              </a:prstGeom>
              <a:ln>
                <a:solidFill>
                  <a:srgbClr val="0A0A0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C9822EE-D010-4F98-BB5C-3CD28EC03243}"/>
                  </a:ext>
                </a:extLst>
              </p:cNvPr>
              <p:cNvCxnSpPr/>
              <p:nvPr/>
            </p:nvCxnSpPr>
            <p:spPr>
              <a:xfrm flipH="1">
                <a:off x="829994" y="2729132"/>
                <a:ext cx="464234" cy="506437"/>
              </a:xfrm>
              <a:prstGeom prst="line">
                <a:avLst/>
              </a:prstGeom>
              <a:ln>
                <a:solidFill>
                  <a:srgbClr val="0A0A0A"/>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17D604B-5555-4281-A0E0-1678BD68260E}"/>
                  </a:ext>
                </a:extLst>
              </p:cNvPr>
              <p:cNvCxnSpPr/>
              <p:nvPr/>
            </p:nvCxnSpPr>
            <p:spPr>
              <a:xfrm>
                <a:off x="1266093" y="2743200"/>
                <a:ext cx="520504" cy="478301"/>
              </a:xfrm>
              <a:prstGeom prst="line">
                <a:avLst/>
              </a:prstGeom>
              <a:ln>
                <a:solidFill>
                  <a:srgbClr val="0A0A0A"/>
                </a:solidFill>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a:extLst>
                <a:ext uri="{FF2B5EF4-FFF2-40B4-BE49-F238E27FC236}">
                  <a16:creationId xmlns:a16="http://schemas.microsoft.com/office/drawing/2014/main" id="{58B0D111-8B63-4DCA-82C9-C9DBB0994FF9}"/>
                </a:ext>
              </a:extLst>
            </p:cNvPr>
            <p:cNvCxnSpPr>
              <a:stCxn id="2" idx="6"/>
            </p:cNvCxnSpPr>
            <p:nvPr/>
          </p:nvCxnSpPr>
          <p:spPr>
            <a:xfrm>
              <a:off x="1796638" y="971658"/>
              <a:ext cx="909494" cy="5449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27D4F19D-93E0-40D7-92F2-D3CBFCFDCDCC}"/>
                </a:ext>
              </a:extLst>
            </p:cNvPr>
            <p:cNvSpPr/>
            <p:nvPr/>
          </p:nvSpPr>
          <p:spPr>
            <a:xfrm>
              <a:off x="3080824" y="1252024"/>
              <a:ext cx="2110154" cy="7033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System Maintenance</a:t>
              </a:r>
            </a:p>
          </p:txBody>
        </p:sp>
        <p:sp>
          <p:nvSpPr>
            <p:cNvPr id="25" name="Oval 24">
              <a:extLst>
                <a:ext uri="{FF2B5EF4-FFF2-40B4-BE49-F238E27FC236}">
                  <a16:creationId xmlns:a16="http://schemas.microsoft.com/office/drawing/2014/main" id="{57D1286A-6B15-4AB0-B196-74600DEF5DC0}"/>
                </a:ext>
              </a:extLst>
            </p:cNvPr>
            <p:cNvSpPr/>
            <p:nvPr/>
          </p:nvSpPr>
          <p:spPr>
            <a:xfrm>
              <a:off x="5950634" y="1921231"/>
              <a:ext cx="2459208" cy="11877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Send Message to Both Receiver and sender</a:t>
              </a:r>
            </a:p>
          </p:txBody>
        </p:sp>
        <p:sp>
          <p:nvSpPr>
            <p:cNvPr id="26" name="Oval 25">
              <a:extLst>
                <a:ext uri="{FF2B5EF4-FFF2-40B4-BE49-F238E27FC236}">
                  <a16:creationId xmlns:a16="http://schemas.microsoft.com/office/drawing/2014/main" id="{9BB3F28C-96F1-4DE8-B441-EDB0913E8712}"/>
                </a:ext>
              </a:extLst>
            </p:cNvPr>
            <p:cNvSpPr/>
            <p:nvPr/>
          </p:nvSpPr>
          <p:spPr>
            <a:xfrm>
              <a:off x="8665699" y="1106658"/>
              <a:ext cx="2124222" cy="10597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Send Money To Contact Person</a:t>
              </a:r>
            </a:p>
          </p:txBody>
        </p:sp>
        <p:sp>
          <p:nvSpPr>
            <p:cNvPr id="27" name="Oval 26">
              <a:extLst>
                <a:ext uri="{FF2B5EF4-FFF2-40B4-BE49-F238E27FC236}">
                  <a16:creationId xmlns:a16="http://schemas.microsoft.com/office/drawing/2014/main" id="{631EE259-1798-4D19-A821-76B2FB162949}"/>
                </a:ext>
              </a:extLst>
            </p:cNvPr>
            <p:cNvSpPr/>
            <p:nvPr/>
          </p:nvSpPr>
          <p:spPr>
            <a:xfrm>
              <a:off x="5866227" y="232116"/>
              <a:ext cx="2708030" cy="12309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Whatsapp</a:t>
              </a:r>
              <a:r>
                <a:rPr lang="en-US" dirty="0">
                  <a:solidFill>
                    <a:schemeClr val="tx1"/>
                  </a:solidFill>
                </a:rPr>
                <a:t> Login</a:t>
              </a:r>
            </a:p>
          </p:txBody>
        </p:sp>
        <p:sp>
          <p:nvSpPr>
            <p:cNvPr id="28" name="Oval 27">
              <a:extLst>
                <a:ext uri="{FF2B5EF4-FFF2-40B4-BE49-F238E27FC236}">
                  <a16:creationId xmlns:a16="http://schemas.microsoft.com/office/drawing/2014/main" id="{545F5489-4EFC-4CE9-9D2A-F20F5184FCFD}"/>
                </a:ext>
              </a:extLst>
            </p:cNvPr>
            <p:cNvSpPr/>
            <p:nvPr/>
          </p:nvSpPr>
          <p:spPr>
            <a:xfrm>
              <a:off x="2684584" y="4091353"/>
              <a:ext cx="1730326" cy="9003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Login</a:t>
              </a:r>
            </a:p>
          </p:txBody>
        </p:sp>
        <p:cxnSp>
          <p:nvCxnSpPr>
            <p:cNvPr id="29" name="Straight Arrow Connector 28">
              <a:extLst>
                <a:ext uri="{FF2B5EF4-FFF2-40B4-BE49-F238E27FC236}">
                  <a16:creationId xmlns:a16="http://schemas.microsoft.com/office/drawing/2014/main" id="{4EFAD34C-E3EE-4182-BCD6-2F7FA43866D8}"/>
                </a:ext>
              </a:extLst>
            </p:cNvPr>
            <p:cNvCxnSpPr>
              <a:cxnSpLocks/>
            </p:cNvCxnSpPr>
            <p:nvPr/>
          </p:nvCxnSpPr>
          <p:spPr>
            <a:xfrm>
              <a:off x="1657643" y="4281268"/>
              <a:ext cx="916745" cy="192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64ECC70E-A82F-4E41-86D9-9D0B560EFE6E}"/>
                </a:ext>
              </a:extLst>
            </p:cNvPr>
            <p:cNvSpPr/>
            <p:nvPr/>
          </p:nvSpPr>
          <p:spPr>
            <a:xfrm>
              <a:off x="2533650" y="5256628"/>
              <a:ext cx="1828800" cy="9917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Notification Receive</a:t>
              </a:r>
            </a:p>
          </p:txBody>
        </p:sp>
        <p:sp>
          <p:nvSpPr>
            <p:cNvPr id="32" name="Oval 31">
              <a:extLst>
                <a:ext uri="{FF2B5EF4-FFF2-40B4-BE49-F238E27FC236}">
                  <a16:creationId xmlns:a16="http://schemas.microsoft.com/office/drawing/2014/main" id="{C4A72CC3-4BD4-40E6-B374-33DAB2FBA6CA}"/>
                </a:ext>
              </a:extLst>
            </p:cNvPr>
            <p:cNvSpPr/>
            <p:nvPr/>
          </p:nvSpPr>
          <p:spPr>
            <a:xfrm>
              <a:off x="4574928" y="5816991"/>
              <a:ext cx="1768721" cy="8314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Money Receive</a:t>
              </a:r>
            </a:p>
          </p:txBody>
        </p:sp>
        <p:sp>
          <p:nvSpPr>
            <p:cNvPr id="33" name="Oval 32">
              <a:extLst>
                <a:ext uri="{FF2B5EF4-FFF2-40B4-BE49-F238E27FC236}">
                  <a16:creationId xmlns:a16="http://schemas.microsoft.com/office/drawing/2014/main" id="{98E5151C-CCA1-41B0-99BE-4209A4117C8A}"/>
                </a:ext>
              </a:extLst>
            </p:cNvPr>
            <p:cNvSpPr/>
            <p:nvPr/>
          </p:nvSpPr>
          <p:spPr>
            <a:xfrm>
              <a:off x="4724399" y="3385624"/>
              <a:ext cx="1803009" cy="10034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Whatsapp</a:t>
              </a:r>
              <a:r>
                <a:rPr lang="en-US" dirty="0">
                  <a:solidFill>
                    <a:schemeClr val="tx1"/>
                  </a:solidFill>
                </a:rPr>
                <a:t> Message</a:t>
              </a:r>
            </a:p>
          </p:txBody>
        </p:sp>
        <p:sp>
          <p:nvSpPr>
            <p:cNvPr id="34" name="Oval 33">
              <a:extLst>
                <a:ext uri="{FF2B5EF4-FFF2-40B4-BE49-F238E27FC236}">
                  <a16:creationId xmlns:a16="http://schemas.microsoft.com/office/drawing/2014/main" id="{BBCAF0F8-83DB-4CF2-BCB2-A1BDD1B4FC7B}"/>
                </a:ext>
              </a:extLst>
            </p:cNvPr>
            <p:cNvSpPr/>
            <p:nvPr/>
          </p:nvSpPr>
          <p:spPr>
            <a:xfrm>
              <a:off x="8027962" y="5690381"/>
              <a:ext cx="1763737" cy="9199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Money Send</a:t>
              </a:r>
            </a:p>
          </p:txBody>
        </p:sp>
        <p:sp>
          <p:nvSpPr>
            <p:cNvPr id="35" name="Oval 34">
              <a:extLst>
                <a:ext uri="{FF2B5EF4-FFF2-40B4-BE49-F238E27FC236}">
                  <a16:creationId xmlns:a16="http://schemas.microsoft.com/office/drawing/2014/main" id="{ADB01C17-54EE-4104-972F-0254EB264E11}"/>
                </a:ext>
              </a:extLst>
            </p:cNvPr>
            <p:cNvSpPr/>
            <p:nvPr/>
          </p:nvSpPr>
          <p:spPr>
            <a:xfrm>
              <a:off x="6126480" y="4661096"/>
              <a:ext cx="1779563" cy="1036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Transaction</a:t>
              </a:r>
            </a:p>
          </p:txBody>
        </p:sp>
        <p:sp>
          <p:nvSpPr>
            <p:cNvPr id="36" name="Oval 35">
              <a:extLst>
                <a:ext uri="{FF2B5EF4-FFF2-40B4-BE49-F238E27FC236}">
                  <a16:creationId xmlns:a16="http://schemas.microsoft.com/office/drawing/2014/main" id="{571F01A4-7B3F-4D3E-ABA3-AB52EAB02699}"/>
                </a:ext>
              </a:extLst>
            </p:cNvPr>
            <p:cNvSpPr/>
            <p:nvPr/>
          </p:nvSpPr>
          <p:spPr>
            <a:xfrm>
              <a:off x="9291711" y="4436012"/>
              <a:ext cx="1835834" cy="11347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Voice Call</a:t>
              </a:r>
            </a:p>
          </p:txBody>
        </p:sp>
        <p:sp>
          <p:nvSpPr>
            <p:cNvPr id="37" name="Oval 36">
              <a:extLst>
                <a:ext uri="{FF2B5EF4-FFF2-40B4-BE49-F238E27FC236}">
                  <a16:creationId xmlns:a16="http://schemas.microsoft.com/office/drawing/2014/main" id="{E3B53480-5DE4-46C5-895E-B491E5CAC075}"/>
                </a:ext>
              </a:extLst>
            </p:cNvPr>
            <p:cNvSpPr/>
            <p:nvPr/>
          </p:nvSpPr>
          <p:spPr>
            <a:xfrm>
              <a:off x="7390227" y="3322319"/>
              <a:ext cx="2006991" cy="11652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Video Call</a:t>
              </a:r>
            </a:p>
          </p:txBody>
        </p:sp>
        <p:cxnSp>
          <p:nvCxnSpPr>
            <p:cNvPr id="41" name="Straight Arrow Connector 40">
              <a:extLst>
                <a:ext uri="{FF2B5EF4-FFF2-40B4-BE49-F238E27FC236}">
                  <a16:creationId xmlns:a16="http://schemas.microsoft.com/office/drawing/2014/main" id="{B2BF281A-9338-4698-8D1F-A13A210BDF59}"/>
                </a:ext>
              </a:extLst>
            </p:cNvPr>
            <p:cNvCxnSpPr>
              <a:stCxn id="28" idx="6"/>
            </p:cNvCxnSpPr>
            <p:nvPr/>
          </p:nvCxnSpPr>
          <p:spPr>
            <a:xfrm>
              <a:off x="4414910" y="4541520"/>
              <a:ext cx="1579490" cy="509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6821D877-8EC1-4791-B326-3B20FDE14339}"/>
                </a:ext>
              </a:extLst>
            </p:cNvPr>
            <p:cNvCxnSpPr>
              <a:stCxn id="33" idx="5"/>
            </p:cNvCxnSpPr>
            <p:nvPr/>
          </p:nvCxnSpPr>
          <p:spPr>
            <a:xfrm>
              <a:off x="6263363" y="4242161"/>
              <a:ext cx="239037" cy="3443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4D85E6B8-3A17-4426-AE33-5CF999BFB527}"/>
                </a:ext>
              </a:extLst>
            </p:cNvPr>
            <p:cNvCxnSpPr>
              <a:cxnSpLocks/>
              <a:stCxn id="31" idx="6"/>
            </p:cNvCxnSpPr>
            <p:nvPr/>
          </p:nvCxnSpPr>
          <p:spPr>
            <a:xfrm flipV="1">
              <a:off x="4362450" y="5355772"/>
              <a:ext cx="1588407" cy="3967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F7CD6C53-0BE9-400B-ABDC-51EF49BC41A7}"/>
                </a:ext>
              </a:extLst>
            </p:cNvPr>
            <p:cNvCxnSpPr/>
            <p:nvPr/>
          </p:nvCxnSpPr>
          <p:spPr>
            <a:xfrm flipV="1">
              <a:off x="6183086" y="5791200"/>
              <a:ext cx="333828" cy="2467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A62E9BCD-92A9-42A6-ABB0-941D29D83FD0}"/>
                </a:ext>
              </a:extLst>
            </p:cNvPr>
            <p:cNvCxnSpPr>
              <a:stCxn id="37" idx="3"/>
            </p:cNvCxnSpPr>
            <p:nvPr/>
          </p:nvCxnSpPr>
          <p:spPr>
            <a:xfrm flipH="1">
              <a:off x="7489371" y="4316943"/>
              <a:ext cx="194773" cy="2260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694AD3C6-1EF0-49F6-968E-0A6E292FF38A}"/>
                </a:ext>
              </a:extLst>
            </p:cNvPr>
            <p:cNvCxnSpPr>
              <a:stCxn id="36" idx="2"/>
            </p:cNvCxnSpPr>
            <p:nvPr/>
          </p:nvCxnSpPr>
          <p:spPr>
            <a:xfrm flipH="1">
              <a:off x="8128000" y="5003409"/>
              <a:ext cx="1163711" cy="105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D4AF325E-5716-4D41-B1BF-822DF6D813AA}"/>
                </a:ext>
              </a:extLst>
            </p:cNvPr>
            <p:cNvCxnSpPr/>
            <p:nvPr/>
          </p:nvCxnSpPr>
          <p:spPr>
            <a:xfrm flipH="1" flipV="1">
              <a:off x="7721600" y="5660571"/>
              <a:ext cx="377371" cy="261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DFE4891A-0F40-474A-AEB0-7F0B488CBB81}"/>
                </a:ext>
              </a:extLst>
            </p:cNvPr>
            <p:cNvCxnSpPr>
              <a:stCxn id="27" idx="2"/>
            </p:cNvCxnSpPr>
            <p:nvPr/>
          </p:nvCxnSpPr>
          <p:spPr>
            <a:xfrm flipH="1">
              <a:off x="5123543" y="847578"/>
              <a:ext cx="742684" cy="3280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3E8F6B6A-985E-4E65-B6AE-313F3B26B3D8}"/>
                </a:ext>
              </a:extLst>
            </p:cNvPr>
            <p:cNvCxnSpPr>
              <a:stCxn id="26" idx="2"/>
            </p:cNvCxnSpPr>
            <p:nvPr/>
          </p:nvCxnSpPr>
          <p:spPr>
            <a:xfrm flipH="1" flipV="1">
              <a:off x="5384800" y="1538514"/>
              <a:ext cx="3280899" cy="980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9E2A5F6-183C-4C65-B225-5174AE3E666F}"/>
                </a:ext>
              </a:extLst>
            </p:cNvPr>
            <p:cNvCxnSpPr>
              <a:cxnSpLocks/>
              <a:stCxn id="25" idx="2"/>
            </p:cNvCxnSpPr>
            <p:nvPr/>
          </p:nvCxnSpPr>
          <p:spPr>
            <a:xfrm flipH="1" flipV="1">
              <a:off x="4978400" y="2061029"/>
              <a:ext cx="972234" cy="4540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Flowchart: Process 61">
              <a:extLst>
                <a:ext uri="{FF2B5EF4-FFF2-40B4-BE49-F238E27FC236}">
                  <a16:creationId xmlns:a16="http://schemas.microsoft.com/office/drawing/2014/main" id="{293F3856-0F8A-41CC-897D-D5144760C91B}"/>
                </a:ext>
              </a:extLst>
            </p:cNvPr>
            <p:cNvSpPr/>
            <p:nvPr/>
          </p:nvSpPr>
          <p:spPr>
            <a:xfrm>
              <a:off x="2400300" y="171450"/>
              <a:ext cx="9258300" cy="6587490"/>
            </a:xfrm>
            <a:prstGeom prst="flowChartProcess">
              <a:avLst/>
            </a:prstGeom>
            <a:noFill/>
            <a:ln>
              <a:solidFill>
                <a:srgbClr val="0A0A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TextBox 66">
            <a:extLst>
              <a:ext uri="{FF2B5EF4-FFF2-40B4-BE49-F238E27FC236}">
                <a16:creationId xmlns:a16="http://schemas.microsoft.com/office/drawing/2014/main" id="{82A45D35-391A-44FB-924F-188F02A2862B}"/>
              </a:ext>
            </a:extLst>
          </p:cNvPr>
          <p:cNvSpPr txBox="1"/>
          <p:nvPr/>
        </p:nvSpPr>
        <p:spPr>
          <a:xfrm>
            <a:off x="1364566" y="821787"/>
            <a:ext cx="9017389" cy="3785652"/>
          </a:xfrm>
          <a:prstGeom prst="rect">
            <a:avLst/>
          </a:prstGeom>
          <a:noFill/>
          <a:ln>
            <a:solidFill>
              <a:schemeClr val="tx1"/>
            </a:solidFill>
          </a:ln>
        </p:spPr>
        <p:txBody>
          <a:bodyPr wrap="square" rtlCol="0">
            <a:spAutoFit/>
          </a:bodyPr>
          <a:lstStyle/>
          <a:p>
            <a:r>
              <a:rPr lang="en-US" sz="8000" b="1" dirty="0"/>
              <a:t>Scope of the system Using USE Case Diagram (UML)</a:t>
            </a:r>
          </a:p>
        </p:txBody>
      </p:sp>
    </p:spTree>
    <p:extLst>
      <p:ext uri="{BB962C8B-B14F-4D97-AF65-F5344CB8AC3E}">
        <p14:creationId xmlns:p14="http://schemas.microsoft.com/office/powerpoint/2010/main" val="94499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8.33333E-7 -3.33333E-6 L 0.00234 -0.94259 " pathEditMode="relative" rAng="0" ptsTypes="AA">
                                      <p:cBhvr>
                                        <p:cTn id="6" dur="2000" fill="hold"/>
                                        <p:tgtEl>
                                          <p:spTgt spid="67"/>
                                        </p:tgtEl>
                                        <p:attrNameLst>
                                          <p:attrName>ppt_x</p:attrName>
                                          <p:attrName>ppt_y</p:attrName>
                                        </p:attrNameLst>
                                      </p:cBhvr>
                                      <p:rCtr x="117" y="-47130"/>
                                    </p:animMotion>
                                  </p:childTnLst>
                                </p:cTn>
                              </p:par>
                              <p:par>
                                <p:cTn id="7" presetID="64" presetClass="path" presetSubtype="0" accel="50000" decel="50000" fill="hold" nodeType="withEffect">
                                  <p:stCondLst>
                                    <p:cond delay="0"/>
                                  </p:stCondLst>
                                  <p:childTnLst>
                                    <p:animMotion origin="layout" path="M -1.875E-6 -3.33333E-6 L 0.02904 -1.38935 " pathEditMode="relative" rAng="0" ptsTypes="AA">
                                      <p:cBhvr>
                                        <p:cTn id="8" dur="2000" fill="hold"/>
                                        <p:tgtEl>
                                          <p:spTgt spid="65"/>
                                        </p:tgtEl>
                                        <p:attrNameLst>
                                          <p:attrName>ppt_x</p:attrName>
                                          <p:attrName>ppt_y</p:attrName>
                                        </p:attrNameLst>
                                      </p:cBhvr>
                                      <p:rCtr x="1445" y="-694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689E7E74-C27C-48A5-94A3-22F7379E82B9}"/>
              </a:ext>
            </a:extLst>
          </p:cNvPr>
          <p:cNvGrpSpPr/>
          <p:nvPr/>
        </p:nvGrpSpPr>
        <p:grpSpPr>
          <a:xfrm>
            <a:off x="0" y="6858000"/>
            <a:ext cx="12192000" cy="6858000"/>
            <a:chOff x="12192000" y="-6858000"/>
            <a:chExt cx="12192000" cy="6858000"/>
          </a:xfrm>
          <a:solidFill>
            <a:schemeClr val="bg2"/>
          </a:solidFill>
        </p:grpSpPr>
        <p:grpSp>
          <p:nvGrpSpPr>
            <p:cNvPr id="9" name="Group 8">
              <a:extLst>
                <a:ext uri="{FF2B5EF4-FFF2-40B4-BE49-F238E27FC236}">
                  <a16:creationId xmlns:a16="http://schemas.microsoft.com/office/drawing/2014/main" id="{9DD33EE8-262B-42FE-B902-9285D3FDA7E8}"/>
                </a:ext>
              </a:extLst>
            </p:cNvPr>
            <p:cNvGrpSpPr/>
            <p:nvPr/>
          </p:nvGrpSpPr>
          <p:grpSpPr>
            <a:xfrm>
              <a:off x="12192000" y="-6858000"/>
              <a:ext cx="12192000" cy="6858000"/>
              <a:chOff x="0" y="0"/>
              <a:chExt cx="12192000" cy="6858000"/>
            </a:xfrm>
            <a:grpFill/>
          </p:grpSpPr>
          <p:sp>
            <p:nvSpPr>
              <p:cNvPr id="10" name="Rectangle 9">
                <a:extLst>
                  <a:ext uri="{FF2B5EF4-FFF2-40B4-BE49-F238E27FC236}">
                    <a16:creationId xmlns:a16="http://schemas.microsoft.com/office/drawing/2014/main" id="{7F5C25E0-1A6F-4A65-8797-1FAB35126CA7}"/>
                  </a:ext>
                </a:extLst>
              </p:cNvPr>
              <p:cNvSpPr/>
              <p:nvPr/>
            </p:nvSpPr>
            <p:spPr>
              <a:xfrm>
                <a:off x="0" y="0"/>
                <a:ext cx="12192000" cy="68580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54CD867-BE19-4313-872B-2C31338F718A}"/>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5000"/>
                        </a14:imgEffect>
                      </a14:imgLayer>
                    </a14:imgProps>
                  </a:ext>
                  <a:ext uri="{28A0092B-C50C-407E-A947-70E740481C1C}">
                    <a14:useLocalDpi xmlns:a14="http://schemas.microsoft.com/office/drawing/2010/main" val="0"/>
                  </a:ext>
                </a:extLst>
              </a:blip>
              <a:stretch>
                <a:fillRect/>
              </a:stretch>
            </p:blipFill>
            <p:spPr>
              <a:xfrm>
                <a:off x="0" y="0"/>
                <a:ext cx="12186577" cy="6858000"/>
              </a:xfrm>
              <a:prstGeom prst="rect">
                <a:avLst/>
              </a:prstGeom>
              <a:grpFill/>
            </p:spPr>
          </p:pic>
        </p:grpSp>
        <p:sp>
          <p:nvSpPr>
            <p:cNvPr id="20" name="TextBox 19">
              <a:extLst>
                <a:ext uri="{FF2B5EF4-FFF2-40B4-BE49-F238E27FC236}">
                  <a16:creationId xmlns:a16="http://schemas.microsoft.com/office/drawing/2014/main" id="{599FBC64-F976-4114-863A-A58BAEADC2ED}"/>
                </a:ext>
              </a:extLst>
            </p:cNvPr>
            <p:cNvSpPr txBox="1"/>
            <p:nvPr/>
          </p:nvSpPr>
          <p:spPr>
            <a:xfrm>
              <a:off x="12801600" y="-6096000"/>
              <a:ext cx="11144250" cy="5632311"/>
            </a:xfrm>
            <a:prstGeom prst="rect">
              <a:avLst/>
            </a:prstGeom>
            <a:grpFill/>
            <a:ln>
              <a:solidFill>
                <a:schemeClr val="tx1"/>
              </a:solidFill>
            </a:ln>
          </p:spPr>
          <p:txBody>
            <a:bodyPr wrap="square" rtlCol="0">
              <a:spAutoFit/>
            </a:bodyPr>
            <a:lstStyle/>
            <a:p>
              <a:pPr algn="just"/>
              <a:r>
                <a:rPr lang="en-US" sz="3600" dirty="0"/>
                <a:t>	WhatsApp is a messaging and Voice over IP (VoIP) service owned by Facebook. It allows users to send text and voice messages, makes voice and video calls, and share images, documents, and other media. WhatsApp runs on mobile devices but is also accessible from desktop computers. WhatsApp has over 2 billion users worldwide as of today. It has become the primary means of electronic communication in multiple countries across multiple continents, including Latin America, the Indian subcontinent, and large parts of Europe and Africa. </a:t>
              </a:r>
            </a:p>
          </p:txBody>
        </p:sp>
        <p:cxnSp>
          <p:nvCxnSpPr>
            <p:cNvPr id="30" name="Straight Connector 29">
              <a:extLst>
                <a:ext uri="{FF2B5EF4-FFF2-40B4-BE49-F238E27FC236}">
                  <a16:creationId xmlns:a16="http://schemas.microsoft.com/office/drawing/2014/main" id="{E6A79418-B098-429F-8C60-3CDFB48A5A6A}"/>
                </a:ext>
              </a:extLst>
            </p:cNvPr>
            <p:cNvCxnSpPr/>
            <p:nvPr/>
          </p:nvCxnSpPr>
          <p:spPr>
            <a:xfrm>
              <a:off x="12520246" y="-6386732"/>
              <a:ext cx="0" cy="5894363"/>
            </a:xfrm>
            <a:prstGeom prst="line">
              <a:avLst/>
            </a:prstGeom>
            <a:grpFill/>
            <a:ln w="44450">
              <a:prstDash val="lgDashDotDot"/>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BCF11498-4190-4635-9517-4873D87745B8}"/>
                </a:ext>
              </a:extLst>
            </p:cNvPr>
            <p:cNvCxnSpPr>
              <a:cxnSpLocks/>
            </p:cNvCxnSpPr>
            <p:nvPr/>
          </p:nvCxnSpPr>
          <p:spPr>
            <a:xfrm>
              <a:off x="12644511" y="-6586024"/>
              <a:ext cx="10004474" cy="0"/>
            </a:xfrm>
            <a:prstGeom prst="line">
              <a:avLst/>
            </a:prstGeom>
            <a:grpFill/>
            <a:ln w="44450">
              <a:prstDash val="lgDashDotDot"/>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D8ED511C-2A71-4726-AE3C-E4750E79553C}"/>
                </a:ext>
              </a:extLst>
            </p:cNvPr>
            <p:cNvCxnSpPr>
              <a:cxnSpLocks/>
            </p:cNvCxnSpPr>
            <p:nvPr/>
          </p:nvCxnSpPr>
          <p:spPr>
            <a:xfrm>
              <a:off x="12684370" y="-412652"/>
              <a:ext cx="10004474" cy="0"/>
            </a:xfrm>
            <a:prstGeom prst="line">
              <a:avLst/>
            </a:prstGeom>
            <a:grpFill/>
            <a:ln w="44450">
              <a:prstDash val="lgDashDotDot"/>
            </a:ln>
          </p:spPr>
          <p:style>
            <a:lnRef idx="3">
              <a:schemeClr val="dk1"/>
            </a:lnRef>
            <a:fillRef idx="0">
              <a:schemeClr val="dk1"/>
            </a:fillRef>
            <a:effectRef idx="2">
              <a:schemeClr val="dk1"/>
            </a:effectRef>
            <a:fontRef idx="minor">
              <a:schemeClr val="tx1"/>
            </a:fontRef>
          </p:style>
        </p:cxnSp>
      </p:grpSp>
      <p:grpSp>
        <p:nvGrpSpPr>
          <p:cNvPr id="2" name="Group 1">
            <a:extLst>
              <a:ext uri="{FF2B5EF4-FFF2-40B4-BE49-F238E27FC236}">
                <a16:creationId xmlns:a16="http://schemas.microsoft.com/office/drawing/2014/main" id="{F5951461-A5C7-44C4-ABD9-FEBE29CE4980}"/>
              </a:ext>
            </a:extLst>
          </p:cNvPr>
          <p:cNvGrpSpPr/>
          <p:nvPr/>
        </p:nvGrpSpPr>
        <p:grpSpPr>
          <a:xfrm>
            <a:off x="0" y="0"/>
            <a:ext cx="12192000" cy="6858000"/>
            <a:chOff x="0" y="0"/>
            <a:chExt cx="12192000" cy="6858000"/>
          </a:xfrm>
        </p:grpSpPr>
        <p:grpSp>
          <p:nvGrpSpPr>
            <p:cNvPr id="8" name="Group 7">
              <a:extLst>
                <a:ext uri="{FF2B5EF4-FFF2-40B4-BE49-F238E27FC236}">
                  <a16:creationId xmlns:a16="http://schemas.microsoft.com/office/drawing/2014/main" id="{FDD7E9C3-B2B7-4F36-B6BD-8B8D3AB0F25C}"/>
                </a:ext>
              </a:extLst>
            </p:cNvPr>
            <p:cNvGrpSpPr/>
            <p:nvPr/>
          </p:nvGrpSpPr>
          <p:grpSpPr>
            <a:xfrm>
              <a:off x="0" y="0"/>
              <a:ext cx="12192000" cy="6858000"/>
              <a:chOff x="0" y="0"/>
              <a:chExt cx="12192000" cy="6858000"/>
            </a:xfrm>
          </p:grpSpPr>
          <p:sp>
            <p:nvSpPr>
              <p:cNvPr id="5" name="Rectangle 4">
                <a:extLst>
                  <a:ext uri="{FF2B5EF4-FFF2-40B4-BE49-F238E27FC236}">
                    <a16:creationId xmlns:a16="http://schemas.microsoft.com/office/drawing/2014/main" id="{8F3DC897-1554-4139-9975-9811DF25DD0B}"/>
                  </a:ext>
                </a:extLst>
              </p:cNvPr>
              <p:cNvSpPr/>
              <p:nvPr/>
            </p:nvSpPr>
            <p:spPr>
              <a:xfrm>
                <a:off x="0" y="0"/>
                <a:ext cx="12192000" cy="6858000"/>
              </a:xfrm>
              <a:prstGeom prst="rect">
                <a:avLst/>
              </a:prstGeom>
              <a:gradFill>
                <a:gsLst>
                  <a:gs pos="100000">
                    <a:srgbClr val="000000">
                      <a:alpha val="0"/>
                    </a:srgbClr>
                  </a:gs>
                  <a:gs pos="10000">
                    <a:schemeClr val="tx1">
                      <a:alpha val="64000"/>
                    </a:schemeClr>
                  </a:gs>
                  <a:gs pos="100000">
                    <a:schemeClr val="tx1">
                      <a:alpha val="76000"/>
                    </a:schemeClr>
                  </a:gs>
                  <a:gs pos="39000">
                    <a:schemeClr val="tx1">
                      <a:alpha val="57000"/>
                    </a:schemeClr>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1B6DE80-3FA5-4EDE-85E0-3AFBFAA258C6}"/>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a:off x="0" y="0"/>
                <a:ext cx="12186577" cy="6858000"/>
              </a:xfrm>
              <a:prstGeom prst="rect">
                <a:avLst/>
              </a:prstGeom>
            </p:spPr>
          </p:pic>
        </p:grpSp>
        <p:sp>
          <p:nvSpPr>
            <p:cNvPr id="18" name="TextBox 17">
              <a:extLst>
                <a:ext uri="{FF2B5EF4-FFF2-40B4-BE49-F238E27FC236}">
                  <a16:creationId xmlns:a16="http://schemas.microsoft.com/office/drawing/2014/main" id="{180F00A3-6E7F-4B05-AB67-4BA58D1151D4}"/>
                </a:ext>
              </a:extLst>
            </p:cNvPr>
            <p:cNvSpPr txBox="1"/>
            <p:nvPr/>
          </p:nvSpPr>
          <p:spPr>
            <a:xfrm>
              <a:off x="366401" y="696882"/>
              <a:ext cx="11382998" cy="923330"/>
            </a:xfrm>
            <a:prstGeom prst="rect">
              <a:avLst/>
            </a:prstGeom>
            <a:noFill/>
          </p:spPr>
          <p:txBody>
            <a:bodyPr wrap="square" rtlCol="0">
              <a:spAutoFit/>
            </a:bodyPr>
            <a:lstStyle/>
            <a:p>
              <a:pPr algn="dist"/>
              <a:r>
                <a:rPr lang="en-US" altLang="ko-KR" sz="5400" b="1" dirty="0"/>
                <a:t> Introduction</a:t>
              </a:r>
            </a:p>
          </p:txBody>
        </p:sp>
        <p:sp>
          <p:nvSpPr>
            <p:cNvPr id="21" name="TextBox 20">
              <a:extLst>
                <a:ext uri="{FF2B5EF4-FFF2-40B4-BE49-F238E27FC236}">
                  <a16:creationId xmlns:a16="http://schemas.microsoft.com/office/drawing/2014/main" id="{F0A21159-92AC-42BC-808B-B0868B12223D}"/>
                </a:ext>
              </a:extLst>
            </p:cNvPr>
            <p:cNvSpPr txBox="1"/>
            <p:nvPr/>
          </p:nvSpPr>
          <p:spPr>
            <a:xfrm>
              <a:off x="556901" y="5021232"/>
              <a:ext cx="11382998" cy="830997"/>
            </a:xfrm>
            <a:prstGeom prst="rect">
              <a:avLst/>
            </a:prstGeom>
            <a:noFill/>
          </p:spPr>
          <p:txBody>
            <a:bodyPr wrap="square" rtlCol="0">
              <a:spAutoFit/>
            </a:bodyPr>
            <a:lstStyle/>
            <a:p>
              <a:pPr algn="dist"/>
              <a:r>
                <a:rPr lang="en-US" altLang="ko-KR" sz="4800" b="1" dirty="0"/>
                <a:t>WhatsApp-pay</a:t>
              </a:r>
            </a:p>
          </p:txBody>
        </p:sp>
      </p:grpSp>
      <p:sp>
        <p:nvSpPr>
          <p:cNvPr id="3" name="TextBox 2">
            <a:extLst>
              <a:ext uri="{FF2B5EF4-FFF2-40B4-BE49-F238E27FC236}">
                <a16:creationId xmlns:a16="http://schemas.microsoft.com/office/drawing/2014/main" id="{20DDB8FE-58AD-400E-8F2D-81DF90B4CF2B}"/>
              </a:ext>
            </a:extLst>
          </p:cNvPr>
          <p:cNvSpPr txBox="1"/>
          <p:nvPr/>
        </p:nvSpPr>
        <p:spPr>
          <a:xfrm>
            <a:off x="5725551" y="1941342"/>
            <a:ext cx="872197" cy="584775"/>
          </a:xfrm>
          <a:prstGeom prst="rect">
            <a:avLst/>
          </a:prstGeom>
          <a:noFill/>
        </p:spPr>
        <p:txBody>
          <a:bodyPr wrap="square" rtlCol="0">
            <a:spAutoFit/>
          </a:bodyPr>
          <a:lstStyle/>
          <a:p>
            <a:endParaRPr lang="en-US" sz="3200" b="1" dirty="0"/>
          </a:p>
        </p:txBody>
      </p:sp>
    </p:spTree>
    <p:extLst>
      <p:ext uri="{BB962C8B-B14F-4D97-AF65-F5344CB8AC3E}">
        <p14:creationId xmlns:p14="http://schemas.microsoft.com/office/powerpoint/2010/main" val="13719319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0 L 0 -1 " pathEditMode="relative" rAng="0" ptsTypes="AA">
                                      <p:cBhvr>
                                        <p:cTn id="6" dur="2000" fill="hold"/>
                                        <p:tgtEl>
                                          <p:spTgt spid="2"/>
                                        </p:tgtEl>
                                        <p:attrNameLst>
                                          <p:attrName>ppt_x</p:attrName>
                                          <p:attrName>ppt_y</p:attrName>
                                        </p:attrNameLst>
                                      </p:cBhvr>
                                      <p:rCtr x="0" y="-50000"/>
                                    </p:animMotion>
                                  </p:childTnLst>
                                </p:cTn>
                              </p:par>
                              <p:par>
                                <p:cTn id="7" presetID="64" presetClass="path" presetSubtype="0" accel="50000" decel="50000" fill="hold" nodeType="withEffect">
                                  <p:stCondLst>
                                    <p:cond delay="0"/>
                                  </p:stCondLst>
                                  <p:childTnLst>
                                    <p:animMotion origin="layout" path="M 0 0 L 0 -1 " pathEditMode="relative" rAng="0" ptsTypes="AA">
                                      <p:cBhvr>
                                        <p:cTn id="8" dur="2000" fill="hold"/>
                                        <p:tgtEl>
                                          <p:spTgt spid="34"/>
                                        </p:tgtEl>
                                        <p:attrNameLst>
                                          <p:attrName>ppt_x</p:attrName>
                                          <p:attrName>ppt_y</p:attrName>
                                        </p:attrNameLst>
                                      </p:cBhvr>
                                      <p:rCtr x="0" y="-50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689E7E74-C27C-48A5-94A3-22F7379E82B9}"/>
              </a:ext>
            </a:extLst>
          </p:cNvPr>
          <p:cNvGrpSpPr/>
          <p:nvPr/>
        </p:nvGrpSpPr>
        <p:grpSpPr>
          <a:xfrm>
            <a:off x="0" y="0"/>
            <a:ext cx="12192000" cy="6858000"/>
            <a:chOff x="12192000" y="-6858000"/>
            <a:chExt cx="12192000" cy="6858000"/>
          </a:xfrm>
          <a:solidFill>
            <a:schemeClr val="bg2"/>
          </a:solidFill>
        </p:grpSpPr>
        <p:grpSp>
          <p:nvGrpSpPr>
            <p:cNvPr id="9" name="Group 8">
              <a:extLst>
                <a:ext uri="{FF2B5EF4-FFF2-40B4-BE49-F238E27FC236}">
                  <a16:creationId xmlns:a16="http://schemas.microsoft.com/office/drawing/2014/main" id="{9DD33EE8-262B-42FE-B902-9285D3FDA7E8}"/>
                </a:ext>
              </a:extLst>
            </p:cNvPr>
            <p:cNvGrpSpPr/>
            <p:nvPr/>
          </p:nvGrpSpPr>
          <p:grpSpPr>
            <a:xfrm>
              <a:off x="12192000" y="-6858000"/>
              <a:ext cx="12192000" cy="6858000"/>
              <a:chOff x="0" y="0"/>
              <a:chExt cx="12192000" cy="6858000"/>
            </a:xfrm>
            <a:grpFill/>
          </p:grpSpPr>
          <p:sp>
            <p:nvSpPr>
              <p:cNvPr id="10" name="Rectangle 9">
                <a:extLst>
                  <a:ext uri="{FF2B5EF4-FFF2-40B4-BE49-F238E27FC236}">
                    <a16:creationId xmlns:a16="http://schemas.microsoft.com/office/drawing/2014/main" id="{7F5C25E0-1A6F-4A65-8797-1FAB35126CA7}"/>
                  </a:ext>
                </a:extLst>
              </p:cNvPr>
              <p:cNvSpPr/>
              <p:nvPr/>
            </p:nvSpPr>
            <p:spPr>
              <a:xfrm>
                <a:off x="0" y="0"/>
                <a:ext cx="12192000" cy="68580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54CD867-BE19-4313-872B-2C31338F718A}"/>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5000"/>
                        </a14:imgEffect>
                      </a14:imgLayer>
                    </a14:imgProps>
                  </a:ext>
                  <a:ext uri="{28A0092B-C50C-407E-A947-70E740481C1C}">
                    <a14:useLocalDpi xmlns:a14="http://schemas.microsoft.com/office/drawing/2010/main" val="0"/>
                  </a:ext>
                </a:extLst>
              </a:blip>
              <a:stretch>
                <a:fillRect/>
              </a:stretch>
            </p:blipFill>
            <p:spPr>
              <a:xfrm>
                <a:off x="0" y="0"/>
                <a:ext cx="12186577" cy="6858000"/>
              </a:xfrm>
              <a:prstGeom prst="rect">
                <a:avLst/>
              </a:prstGeom>
              <a:grpFill/>
            </p:spPr>
          </p:pic>
        </p:grpSp>
        <p:sp>
          <p:nvSpPr>
            <p:cNvPr id="20" name="TextBox 19">
              <a:extLst>
                <a:ext uri="{FF2B5EF4-FFF2-40B4-BE49-F238E27FC236}">
                  <a16:creationId xmlns:a16="http://schemas.microsoft.com/office/drawing/2014/main" id="{599FBC64-F976-4114-863A-A58BAEADC2ED}"/>
                </a:ext>
              </a:extLst>
            </p:cNvPr>
            <p:cNvSpPr txBox="1"/>
            <p:nvPr/>
          </p:nvSpPr>
          <p:spPr>
            <a:xfrm>
              <a:off x="12801600" y="-5861178"/>
              <a:ext cx="10972800" cy="5016758"/>
            </a:xfrm>
            <a:prstGeom prst="rect">
              <a:avLst/>
            </a:prstGeom>
            <a:grpFill/>
          </p:spPr>
          <p:txBody>
            <a:bodyPr wrap="square" rtlCol="0" anchor="ctr">
              <a:spAutoFit/>
            </a:bodyPr>
            <a:lstStyle/>
            <a:p>
              <a:pPr marL="571500" indent="-571500">
                <a:buFont typeface="Arial" panose="020B0604020202020204" pitchFamily="34" charset="0"/>
                <a:buChar char="•"/>
              </a:pPr>
              <a:r>
                <a:rPr lang="en-US" sz="3200" dirty="0"/>
                <a:t>The global mobile payments market is rapidly growing and expected to reach USD 12,407.5 billion by 2025, with a CAGR of 23.8%. WhatsApp, a leading mobile messaging app, aims to enter this market by offering mobile payment services through its platform.</a:t>
              </a:r>
            </a:p>
            <a:p>
              <a:pPr marL="571500" indent="-571500">
                <a:buFont typeface="Arial" panose="020B0604020202020204" pitchFamily="34" charset="0"/>
                <a:buChar char="•"/>
              </a:pPr>
              <a:r>
                <a:rPr lang="en-US" sz="3200" dirty="0"/>
                <a:t>"WhatsApp has launched a new feature called WhatsApp Pay in Brazil in June 2020.</a:t>
              </a:r>
              <a:br>
                <a:rPr lang="en-US" sz="3200" dirty="0"/>
              </a:br>
              <a:endParaRPr lang="en-US" sz="3200" dirty="0"/>
            </a:p>
            <a:p>
              <a:pPr marL="571500" indent="-571500">
                <a:buFont typeface="Arial" panose="020B0604020202020204" pitchFamily="34" charset="0"/>
                <a:buChar char="•"/>
              </a:pPr>
              <a:r>
                <a:rPr lang="en-US" sz="3200" dirty="0"/>
                <a:t>The feature allows users to integrate their debit or credit cards and transfer money to their peers while chatting.</a:t>
              </a:r>
            </a:p>
          </p:txBody>
        </p:sp>
        <p:cxnSp>
          <p:nvCxnSpPr>
            <p:cNvPr id="30" name="Straight Connector 29">
              <a:extLst>
                <a:ext uri="{FF2B5EF4-FFF2-40B4-BE49-F238E27FC236}">
                  <a16:creationId xmlns:a16="http://schemas.microsoft.com/office/drawing/2014/main" id="{E6A79418-B098-429F-8C60-3CDFB48A5A6A}"/>
                </a:ext>
              </a:extLst>
            </p:cNvPr>
            <p:cNvCxnSpPr/>
            <p:nvPr/>
          </p:nvCxnSpPr>
          <p:spPr>
            <a:xfrm>
              <a:off x="12520246" y="-6386732"/>
              <a:ext cx="0" cy="5894363"/>
            </a:xfrm>
            <a:prstGeom prst="line">
              <a:avLst/>
            </a:prstGeom>
            <a:grpFill/>
            <a:ln w="44450">
              <a:prstDash val="lgDashDotDot"/>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BCF11498-4190-4635-9517-4873D87745B8}"/>
                </a:ext>
              </a:extLst>
            </p:cNvPr>
            <p:cNvCxnSpPr>
              <a:cxnSpLocks/>
            </p:cNvCxnSpPr>
            <p:nvPr/>
          </p:nvCxnSpPr>
          <p:spPr>
            <a:xfrm>
              <a:off x="12909982" y="-6527030"/>
              <a:ext cx="10004474" cy="0"/>
            </a:xfrm>
            <a:prstGeom prst="line">
              <a:avLst/>
            </a:prstGeom>
            <a:grpFill/>
            <a:ln w="44450">
              <a:prstDash val="lgDashDotDot"/>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D8ED511C-2A71-4726-AE3C-E4750E79553C}"/>
                </a:ext>
              </a:extLst>
            </p:cNvPr>
            <p:cNvCxnSpPr>
              <a:cxnSpLocks/>
            </p:cNvCxnSpPr>
            <p:nvPr/>
          </p:nvCxnSpPr>
          <p:spPr>
            <a:xfrm>
              <a:off x="12684370" y="-412652"/>
              <a:ext cx="10004474" cy="0"/>
            </a:xfrm>
            <a:prstGeom prst="line">
              <a:avLst/>
            </a:prstGeom>
            <a:grpFill/>
            <a:ln w="44450">
              <a:prstDash val="lgDashDotDot"/>
            </a:ln>
          </p:spPr>
          <p:style>
            <a:lnRef idx="3">
              <a:schemeClr val="dk1"/>
            </a:lnRef>
            <a:fillRef idx="0">
              <a:schemeClr val="dk1"/>
            </a:fillRef>
            <a:effectRef idx="2">
              <a:schemeClr val="dk1"/>
            </a:effectRef>
            <a:fontRef idx="minor">
              <a:schemeClr val="tx1"/>
            </a:fontRef>
          </p:style>
        </p:cxnSp>
      </p:grpSp>
      <p:grpSp>
        <p:nvGrpSpPr>
          <p:cNvPr id="28" name="Group 27">
            <a:extLst>
              <a:ext uri="{FF2B5EF4-FFF2-40B4-BE49-F238E27FC236}">
                <a16:creationId xmlns:a16="http://schemas.microsoft.com/office/drawing/2014/main" id="{B05C63D8-054F-4E34-84FD-8AE2969EDDAF}"/>
              </a:ext>
            </a:extLst>
          </p:cNvPr>
          <p:cNvGrpSpPr/>
          <p:nvPr/>
        </p:nvGrpSpPr>
        <p:grpSpPr>
          <a:xfrm>
            <a:off x="-12192000" y="0"/>
            <a:ext cx="12192000" cy="6858000"/>
            <a:chOff x="12192000" y="6858000"/>
            <a:chExt cx="12192000" cy="6858000"/>
          </a:xfrm>
        </p:grpSpPr>
        <p:grpSp>
          <p:nvGrpSpPr>
            <p:cNvPr id="12" name="Group 11">
              <a:extLst>
                <a:ext uri="{FF2B5EF4-FFF2-40B4-BE49-F238E27FC236}">
                  <a16:creationId xmlns:a16="http://schemas.microsoft.com/office/drawing/2014/main" id="{F0F9425E-FD3E-4534-887E-6E831BC05521}"/>
                </a:ext>
              </a:extLst>
            </p:cNvPr>
            <p:cNvGrpSpPr/>
            <p:nvPr/>
          </p:nvGrpSpPr>
          <p:grpSpPr>
            <a:xfrm>
              <a:off x="12192000" y="6858000"/>
              <a:ext cx="12192000" cy="6858000"/>
              <a:chOff x="0" y="0"/>
              <a:chExt cx="12192000" cy="6858000"/>
            </a:xfrm>
          </p:grpSpPr>
          <p:sp>
            <p:nvSpPr>
              <p:cNvPr id="13" name="Rectangle 12">
                <a:extLst>
                  <a:ext uri="{FF2B5EF4-FFF2-40B4-BE49-F238E27FC236}">
                    <a16:creationId xmlns:a16="http://schemas.microsoft.com/office/drawing/2014/main" id="{661DA2E2-53FC-4E14-9A98-996B8B4989CF}"/>
                  </a:ext>
                </a:extLst>
              </p:cNvPr>
              <p:cNvSpPr/>
              <p:nvPr/>
            </p:nvSpPr>
            <p:spPr>
              <a:xfrm>
                <a:off x="0" y="0"/>
                <a:ext cx="12192000" cy="6858000"/>
              </a:xfrm>
              <a:prstGeom prst="rect">
                <a:avLst/>
              </a:prstGeom>
              <a:gradFill>
                <a:gsLst>
                  <a:gs pos="100000">
                    <a:srgbClr val="000000">
                      <a:alpha val="0"/>
                    </a:srgbClr>
                  </a:gs>
                  <a:gs pos="10000">
                    <a:schemeClr val="tx1">
                      <a:alpha val="64000"/>
                    </a:schemeClr>
                  </a:gs>
                  <a:gs pos="100000">
                    <a:schemeClr val="tx1">
                      <a:alpha val="76000"/>
                    </a:schemeClr>
                  </a:gs>
                  <a:gs pos="39000">
                    <a:schemeClr val="tx1">
                      <a:alpha val="57000"/>
                    </a:schemeClr>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F4DE477-6BF3-4B35-8F08-2D9E301507EC}"/>
                  </a:ext>
                </a:extLst>
              </p:cNvPr>
              <p:cNvPicPr>
                <a:picLocks noChangeAspect="1"/>
              </p:cNvPicPr>
              <p:nvPr/>
            </p:nvPicPr>
            <p:blipFill>
              <a:blip r:embed="rId4">
                <a:alphaModFix/>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86577" cy="6858000"/>
              </a:xfrm>
              <a:prstGeom prst="rect">
                <a:avLst/>
              </a:prstGeom>
              <a:solidFill>
                <a:schemeClr val="bg2"/>
              </a:solidFill>
            </p:spPr>
          </p:pic>
        </p:grpSp>
        <p:sp>
          <p:nvSpPr>
            <p:cNvPr id="21" name="TextBox 20">
              <a:extLst>
                <a:ext uri="{FF2B5EF4-FFF2-40B4-BE49-F238E27FC236}">
                  <a16:creationId xmlns:a16="http://schemas.microsoft.com/office/drawing/2014/main" id="{99E82814-8D99-40C2-AB90-680A0EFEC2A5}"/>
                </a:ext>
              </a:extLst>
            </p:cNvPr>
            <p:cNvSpPr txBox="1"/>
            <p:nvPr/>
          </p:nvSpPr>
          <p:spPr>
            <a:xfrm>
              <a:off x="13168540" y="7847987"/>
              <a:ext cx="10962821" cy="5016758"/>
            </a:xfrm>
            <a:prstGeom prst="rect">
              <a:avLst/>
            </a:prstGeom>
            <a:solidFill>
              <a:schemeClr val="bg2"/>
            </a:solidFill>
          </p:spPr>
          <p:txBody>
            <a:bodyPr wrap="square" rtlCol="0">
              <a:spAutoFit/>
            </a:bodyPr>
            <a:lstStyle/>
            <a:p>
              <a:pPr marL="571500" indent="-571500">
                <a:buFont typeface="Arial" panose="020B0604020202020204" pitchFamily="34" charset="0"/>
                <a:buChar char="•"/>
              </a:pPr>
              <a:r>
                <a:rPr lang="en-US" sz="3200" dirty="0">
                  <a:solidFill>
                    <a:srgbClr val="222222"/>
                  </a:solidFill>
                </a:rPr>
                <a:t>Users do not need to download a separate app to access the payment feature.</a:t>
              </a:r>
            </a:p>
            <a:p>
              <a:pPr marL="571500" indent="-571500">
                <a:buFont typeface="Arial" panose="020B0604020202020204" pitchFamily="34" charset="0"/>
                <a:buChar char="•"/>
              </a:pPr>
              <a:r>
                <a:rPr lang="en-US" sz="3200" dirty="0">
                  <a:solidFill>
                    <a:srgbClr val="222222"/>
                  </a:solidFill>
                </a:rPr>
                <a:t>WhatsApp Pay will be provided as an update to the existing WhatsApp messaging app.</a:t>
              </a:r>
              <a:endParaRPr lang="en-US" sz="3200" dirty="0"/>
            </a:p>
            <a:p>
              <a:pPr marL="571500" indent="-571500">
                <a:buFont typeface="Arial" panose="020B0604020202020204" pitchFamily="34" charset="0"/>
                <a:buChar char="•"/>
              </a:pPr>
              <a:r>
                <a:rPr lang="en-US" sz="3200" dirty="0">
                  <a:solidFill>
                    <a:srgbClr val="222222"/>
                  </a:solidFill>
                </a:rPr>
                <a:t>The feature is expected to be launched in India and then globally after its launch in Brazil.</a:t>
              </a:r>
              <a:endParaRPr lang="en-US" sz="3200" dirty="0"/>
            </a:p>
            <a:p>
              <a:pPr marL="571500" indent="-571500">
                <a:buFont typeface="Arial" panose="020B0604020202020204" pitchFamily="34" charset="0"/>
                <a:buChar char="•"/>
              </a:pPr>
              <a:r>
                <a:rPr lang="en-US" sz="3200" dirty="0">
                  <a:solidFill>
                    <a:srgbClr val="222222"/>
                  </a:solidFill>
                </a:rPr>
                <a:t>WhatsApp is banking on its popularity and large user base (2 billion users) to gain an advantage over other payment apps.</a:t>
              </a:r>
              <a:endParaRPr lang="en-US" sz="3200" dirty="0"/>
            </a:p>
            <a:p>
              <a:pPr marL="571500" indent="-571500">
                <a:buFont typeface="Arial" panose="020B0604020202020204" pitchFamily="34" charset="0"/>
                <a:buChar char="•"/>
              </a:pPr>
              <a:r>
                <a:rPr lang="en-US" sz="3200" dirty="0">
                  <a:solidFill>
                    <a:srgbClr val="222222"/>
                  </a:solidFill>
                </a:rPr>
                <a:t>The company aims to disrupt the global digital payments ecosystem with this new feature."</a:t>
              </a:r>
              <a:endParaRPr lang="en-US" sz="3200" dirty="0"/>
            </a:p>
          </p:txBody>
        </p:sp>
        <p:cxnSp>
          <p:nvCxnSpPr>
            <p:cNvPr id="24" name="Straight Connector 23">
              <a:extLst>
                <a:ext uri="{FF2B5EF4-FFF2-40B4-BE49-F238E27FC236}">
                  <a16:creationId xmlns:a16="http://schemas.microsoft.com/office/drawing/2014/main" id="{B510398D-6058-4A1A-9A16-C7E381052AD4}"/>
                </a:ext>
              </a:extLst>
            </p:cNvPr>
            <p:cNvCxnSpPr/>
            <p:nvPr/>
          </p:nvCxnSpPr>
          <p:spPr>
            <a:xfrm>
              <a:off x="12734471" y="7258957"/>
              <a:ext cx="0" cy="6052457"/>
            </a:xfrm>
            <a:prstGeom prst="line">
              <a:avLst/>
            </a:prstGeom>
            <a:ln w="44450">
              <a:prstDash val="lgDashDotDot"/>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F2EB881C-75E5-449F-8692-47D4012BC72C}"/>
                </a:ext>
              </a:extLst>
            </p:cNvPr>
            <p:cNvCxnSpPr>
              <a:cxnSpLocks/>
            </p:cNvCxnSpPr>
            <p:nvPr/>
          </p:nvCxnSpPr>
          <p:spPr>
            <a:xfrm>
              <a:off x="12988471" y="7224485"/>
              <a:ext cx="9330755" cy="0"/>
            </a:xfrm>
            <a:prstGeom prst="line">
              <a:avLst/>
            </a:prstGeom>
            <a:ln w="44450">
              <a:solidFill>
                <a:schemeClr val="dk1"/>
              </a:solidFill>
              <a:prstDash val="lgDashDotDot"/>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924AC196-ADD7-4B60-8B95-FD124CFF9AA4}"/>
                </a:ext>
              </a:extLst>
            </p:cNvPr>
            <p:cNvCxnSpPr>
              <a:cxnSpLocks/>
            </p:cNvCxnSpPr>
            <p:nvPr/>
          </p:nvCxnSpPr>
          <p:spPr>
            <a:xfrm>
              <a:off x="13088256" y="13393056"/>
              <a:ext cx="9289963" cy="0"/>
            </a:xfrm>
            <a:prstGeom prst="line">
              <a:avLst/>
            </a:prstGeom>
            <a:ln w="44450">
              <a:prstDash val="lgDashDotDot"/>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5810403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500"/>
                                  </p:stCondLst>
                                  <p:childTnLst>
                                    <p:animMotion origin="layout" path="M 0 0 L 0.51211 0 C 0.70898 0 0.975 0.00185 0.975 0.00324 L 0.975 0.00671 " pathEditMode="relative" rAng="0" ptsTypes="AAAA">
                                      <p:cBhvr>
                                        <p:cTn id="6" dur="2000" fill="hold"/>
                                        <p:tgtEl>
                                          <p:spTgt spid="34"/>
                                        </p:tgtEl>
                                        <p:attrNameLst>
                                          <p:attrName>ppt_x</p:attrName>
                                          <p:attrName>ppt_y</p:attrName>
                                        </p:attrNameLst>
                                      </p:cBhvr>
                                      <p:rCtr x="48750" y="324"/>
                                    </p:animMotion>
                                  </p:childTnLst>
                                </p:cTn>
                              </p:par>
                              <p:par>
                                <p:cTn id="7" presetID="64" presetClass="path" presetSubtype="0" accel="50000" decel="50000" fill="hold" nodeType="withEffect">
                                  <p:stCondLst>
                                    <p:cond delay="350"/>
                                  </p:stCondLst>
                                  <p:childTnLst>
                                    <p:animMotion origin="layout" path="M 0 0 L 1 0 " pathEditMode="relative" rAng="0" ptsTypes="AA">
                                      <p:cBhvr>
                                        <p:cTn id="8" dur="2000" fill="hold"/>
                                        <p:tgtEl>
                                          <p:spTgt spid="28"/>
                                        </p:tgtEl>
                                        <p:attrNameLst>
                                          <p:attrName>ppt_x</p:attrName>
                                          <p:attrName>ppt_y</p:attrName>
                                        </p:attrNameLst>
                                      </p:cBhvr>
                                      <p:rCtr x="500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B0C79392-B25D-4BF0-8082-EC08CD6577BD}"/>
              </a:ext>
            </a:extLst>
          </p:cNvPr>
          <p:cNvSpPr txBox="1">
            <a:spLocks/>
          </p:cNvSpPr>
          <p:nvPr/>
        </p:nvSpPr>
        <p:spPr>
          <a:xfrm>
            <a:off x="3" y="3601064"/>
            <a:ext cx="12191999" cy="857250"/>
          </a:xfrm>
          <a:prstGeom prst="rect">
            <a:avLst/>
          </a:prstGeom>
          <a:solidFill>
            <a:schemeClr val="bg1">
              <a:alpha val="2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800" dirty="0">
                <a:ln w="0">
                  <a:solidFill>
                    <a:schemeClr val="bg1"/>
                  </a:solidFill>
                </a:ln>
                <a:solidFill>
                  <a:schemeClr val="bg1"/>
                </a:solidFill>
                <a:effectLst>
                  <a:outerShdw blurRad="38100" dist="19050" dir="2700000" algn="tl" rotWithShape="0">
                    <a:schemeClr val="dk1">
                      <a:alpha val="40000"/>
                    </a:schemeClr>
                  </a:outerShdw>
                </a:effectLst>
                <a:latin typeface="+mj-lt"/>
              </a:rPr>
              <a:t>STAKEHOLDERS</a:t>
            </a:r>
          </a:p>
        </p:txBody>
      </p:sp>
      <p:sp>
        <p:nvSpPr>
          <p:cNvPr id="6" name="Rectangle 5">
            <a:extLst>
              <a:ext uri="{FF2B5EF4-FFF2-40B4-BE49-F238E27FC236}">
                <a16:creationId xmlns:a16="http://schemas.microsoft.com/office/drawing/2014/main" id="{C5C2F03E-C580-43B9-B5FC-A1918FF6BE3F}"/>
              </a:ext>
            </a:extLst>
          </p:cNvPr>
          <p:cNvSpPr/>
          <p:nvPr/>
        </p:nvSpPr>
        <p:spPr>
          <a:xfrm>
            <a:off x="0" y="685800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40D6E54-E42C-4806-A98D-8FE10C3498D9}"/>
              </a:ext>
            </a:extLst>
          </p:cNvPr>
          <p:cNvSpPr txBox="1"/>
          <p:nvPr/>
        </p:nvSpPr>
        <p:spPr>
          <a:xfrm>
            <a:off x="277911" y="8572520"/>
            <a:ext cx="11382998" cy="2123658"/>
          </a:xfrm>
          <a:prstGeom prst="rect">
            <a:avLst/>
          </a:prstGeom>
          <a:solidFill>
            <a:schemeClr val="bg2">
              <a:lumMod val="25000"/>
              <a:alpha val="74000"/>
            </a:schemeClr>
          </a:solidFill>
        </p:spPr>
        <p:txBody>
          <a:bodyPr wrap="square" rtlCol="0">
            <a:spAutoFit/>
          </a:bodyPr>
          <a:lstStyle/>
          <a:p>
            <a:pPr algn="dist"/>
            <a:r>
              <a:rPr lang="en-US" altLang="ko-KR" sz="4400" b="1" dirty="0">
                <a:solidFill>
                  <a:schemeClr val="bg1"/>
                </a:solidFill>
              </a:rPr>
              <a:t>Stakeholders are Essential Parties Whose needs and expectations must be Managed to ensure project success in Business Analysis</a:t>
            </a:r>
          </a:p>
        </p:txBody>
      </p:sp>
    </p:spTree>
    <p:extLst>
      <p:ext uri="{BB962C8B-B14F-4D97-AF65-F5344CB8AC3E}">
        <p14:creationId xmlns:p14="http://schemas.microsoft.com/office/powerpoint/2010/main" val="1102521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 0 L -0.00156 -0.45417 " pathEditMode="relative" rAng="0" ptsTypes="AA">
                                      <p:cBhvr>
                                        <p:cTn id="6" dur="2000" fill="hold"/>
                                        <p:tgtEl>
                                          <p:spTgt spid="5"/>
                                        </p:tgtEl>
                                        <p:attrNameLst>
                                          <p:attrName>ppt_x</p:attrName>
                                          <p:attrName>ppt_y</p:attrName>
                                        </p:attrNameLst>
                                      </p:cBhvr>
                                      <p:rCtr x="-78" y="-22708"/>
                                    </p:animMotion>
                                  </p:childTnLst>
                                </p:cTn>
                              </p:par>
                              <p:par>
                                <p:cTn id="7" presetID="64" presetClass="path" presetSubtype="0" accel="50000" decel="50000" fill="hold" grpId="0" nodeType="withEffect">
                                  <p:stCondLst>
                                    <p:cond delay="0"/>
                                  </p:stCondLst>
                                  <p:childTnLst>
                                    <p:animMotion origin="layout" path="M -3.33333E-6 -1.11111E-6 L 0.01042 -0.81736 " pathEditMode="relative" rAng="0" ptsTypes="AA">
                                      <p:cBhvr>
                                        <p:cTn id="8" dur="2000" fill="hold"/>
                                        <p:tgtEl>
                                          <p:spTgt spid="8"/>
                                        </p:tgtEl>
                                        <p:attrNameLst>
                                          <p:attrName>ppt_x</p:attrName>
                                          <p:attrName>ppt_y</p:attrName>
                                        </p:attrNameLst>
                                      </p:cBhvr>
                                      <p:rCtr x="521" y="-40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496A4A73-1214-4003-A13F-330ADB449C70}"/>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22" b="22"/>
          <a:stretch/>
        </p:blipFill>
        <p:spPr>
          <a:xfrm>
            <a:off x="-338667" y="0"/>
            <a:ext cx="12530667" cy="7048500"/>
          </a:xfrm>
          <a:noFill/>
          <a:ln w="1905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42" name="Flowchart: Terminator 41">
            <a:extLst>
              <a:ext uri="{FF2B5EF4-FFF2-40B4-BE49-F238E27FC236}">
                <a16:creationId xmlns:a16="http://schemas.microsoft.com/office/drawing/2014/main" id="{6A719993-F25C-44A5-80D8-2613E42ED52C}"/>
              </a:ext>
            </a:extLst>
          </p:cNvPr>
          <p:cNvSpPr/>
          <p:nvPr/>
        </p:nvSpPr>
        <p:spPr>
          <a:xfrm rot="16200000">
            <a:off x="1688048" y="2185684"/>
            <a:ext cx="5963202" cy="2637570"/>
          </a:xfrm>
          <a:prstGeom prst="flowChartTerminator">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lowchart: Terminator 42">
            <a:extLst>
              <a:ext uri="{FF2B5EF4-FFF2-40B4-BE49-F238E27FC236}">
                <a16:creationId xmlns:a16="http://schemas.microsoft.com/office/drawing/2014/main" id="{40E5EC25-9F93-45A0-9AD7-D603502D4170}"/>
              </a:ext>
            </a:extLst>
          </p:cNvPr>
          <p:cNvSpPr/>
          <p:nvPr/>
        </p:nvSpPr>
        <p:spPr>
          <a:xfrm rot="16200000">
            <a:off x="-1418356" y="2310944"/>
            <a:ext cx="6062026" cy="2565818"/>
          </a:xfrm>
          <a:prstGeom prst="flowChartTerminator">
            <a:avLst/>
          </a:prstGeom>
          <a:noFill/>
          <a:ln>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lowchart: Terminator 43">
            <a:extLst>
              <a:ext uri="{FF2B5EF4-FFF2-40B4-BE49-F238E27FC236}">
                <a16:creationId xmlns:a16="http://schemas.microsoft.com/office/drawing/2014/main" id="{1167693A-A341-4B4D-8415-5F0DF110E6BF}"/>
              </a:ext>
            </a:extLst>
          </p:cNvPr>
          <p:cNvSpPr/>
          <p:nvPr/>
        </p:nvSpPr>
        <p:spPr>
          <a:xfrm rot="16200000">
            <a:off x="7692671" y="2250719"/>
            <a:ext cx="5951885" cy="2551483"/>
          </a:xfrm>
          <a:prstGeom prst="flowChartTerminator">
            <a:avLst/>
          </a:prstGeom>
          <a:noFill/>
          <a:ln w="1905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95" name="Flowchart: Connector 194">
            <a:extLst>
              <a:ext uri="{FF2B5EF4-FFF2-40B4-BE49-F238E27FC236}">
                <a16:creationId xmlns:a16="http://schemas.microsoft.com/office/drawing/2014/main" id="{0A5D1561-E482-4E7C-94D2-D7DD719A20B9}"/>
              </a:ext>
            </a:extLst>
          </p:cNvPr>
          <p:cNvSpPr/>
          <p:nvPr/>
        </p:nvSpPr>
        <p:spPr>
          <a:xfrm>
            <a:off x="6730099" y="1276355"/>
            <a:ext cx="2071005" cy="2133599"/>
          </a:xfrm>
          <a:prstGeom prst="flowChartConnector">
            <a:avLst/>
          </a:prstGeom>
          <a:noFill/>
          <a:ln>
            <a:solidFill>
              <a:schemeClr val="bg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 Placeholder 22">
            <a:extLst>
              <a:ext uri="{FF2B5EF4-FFF2-40B4-BE49-F238E27FC236}">
                <a16:creationId xmlns:a16="http://schemas.microsoft.com/office/drawing/2014/main" id="{D7D3ED03-B7DB-48CF-8ABB-1A5ECB1DD187}"/>
              </a:ext>
            </a:extLst>
          </p:cNvPr>
          <p:cNvSpPr txBox="1">
            <a:spLocks/>
          </p:cNvSpPr>
          <p:nvPr/>
        </p:nvSpPr>
        <p:spPr>
          <a:xfrm>
            <a:off x="581524" y="3399096"/>
            <a:ext cx="2059200" cy="246087"/>
          </a:xfrm>
          <a:prstGeom prst="rect">
            <a:avLst/>
          </a:prstGeom>
          <a:solidFill>
            <a:schemeClr val="bg2">
              <a:lumMod val="25000"/>
              <a:alpha val="50000"/>
            </a:schemeClr>
          </a:solid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400" b="1" dirty="0">
                <a:solidFill>
                  <a:schemeClr val="bg1"/>
                </a:solidFill>
                <a:cs typeface="Arial" pitchFamily="34" charset="0"/>
              </a:rPr>
              <a:t>USER</a:t>
            </a:r>
          </a:p>
        </p:txBody>
      </p:sp>
      <p:sp>
        <p:nvSpPr>
          <p:cNvPr id="50" name="TextBox 49">
            <a:extLst>
              <a:ext uri="{FF2B5EF4-FFF2-40B4-BE49-F238E27FC236}">
                <a16:creationId xmlns:a16="http://schemas.microsoft.com/office/drawing/2014/main" id="{41824AAF-D86C-4733-99E0-C348BC71E730}"/>
              </a:ext>
            </a:extLst>
          </p:cNvPr>
          <p:cNvSpPr txBox="1"/>
          <p:nvPr/>
        </p:nvSpPr>
        <p:spPr>
          <a:xfrm>
            <a:off x="510871" y="4587076"/>
            <a:ext cx="2059657" cy="276999"/>
          </a:xfrm>
          <a:prstGeom prst="rect">
            <a:avLst/>
          </a:prstGeom>
          <a:noFill/>
        </p:spPr>
        <p:txBody>
          <a:bodyPr wrap="square" rtlCol="0">
            <a:spAutoFit/>
          </a:bodyPr>
          <a:lstStyle/>
          <a:p>
            <a:pPr algn="ctr"/>
            <a:endParaRPr lang="ko-KR" altLang="en-US" sz="1200" dirty="0">
              <a:solidFill>
                <a:schemeClr val="bg1"/>
              </a:solidFill>
              <a:cs typeface="Arial" pitchFamily="34" charset="0"/>
            </a:endParaRPr>
          </a:p>
        </p:txBody>
      </p:sp>
      <p:sp>
        <p:nvSpPr>
          <p:cNvPr id="52" name="Rounded Rectangle 3">
            <a:extLst>
              <a:ext uri="{FF2B5EF4-FFF2-40B4-BE49-F238E27FC236}">
                <a16:creationId xmlns:a16="http://schemas.microsoft.com/office/drawing/2014/main" id="{08420A6E-C7C6-408D-A69F-289DDD19B446}"/>
              </a:ext>
            </a:extLst>
          </p:cNvPr>
          <p:cNvSpPr/>
          <p:nvPr/>
        </p:nvSpPr>
        <p:spPr>
          <a:xfrm>
            <a:off x="1807044" y="5712437"/>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53" name="Rounded Rectangle 39">
            <a:extLst>
              <a:ext uri="{FF2B5EF4-FFF2-40B4-BE49-F238E27FC236}">
                <a16:creationId xmlns:a16="http://schemas.microsoft.com/office/drawing/2014/main" id="{3CA42E29-6D0E-4CAA-BB97-8AF5E1BE295E}"/>
              </a:ext>
            </a:extLst>
          </p:cNvPr>
          <p:cNvSpPr/>
          <p:nvPr/>
        </p:nvSpPr>
        <p:spPr>
          <a:xfrm>
            <a:off x="913281" y="5712437"/>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54" name="Rounded Rectangle 2">
            <a:extLst>
              <a:ext uri="{FF2B5EF4-FFF2-40B4-BE49-F238E27FC236}">
                <a16:creationId xmlns:a16="http://schemas.microsoft.com/office/drawing/2014/main" id="{5E858BB8-F43E-4FF1-B54B-6C0052C559D0}"/>
              </a:ext>
            </a:extLst>
          </p:cNvPr>
          <p:cNvSpPr/>
          <p:nvPr/>
        </p:nvSpPr>
        <p:spPr>
          <a:xfrm>
            <a:off x="1360162" y="5712437"/>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58" name="Text Placeholder 22">
            <a:extLst>
              <a:ext uri="{FF2B5EF4-FFF2-40B4-BE49-F238E27FC236}">
                <a16:creationId xmlns:a16="http://schemas.microsoft.com/office/drawing/2014/main" id="{D92666C1-2AA5-45E0-8876-F475B76005A8}"/>
              </a:ext>
            </a:extLst>
          </p:cNvPr>
          <p:cNvSpPr txBox="1">
            <a:spLocks/>
          </p:cNvSpPr>
          <p:nvPr/>
        </p:nvSpPr>
        <p:spPr>
          <a:xfrm>
            <a:off x="3730171" y="1045033"/>
            <a:ext cx="1857830" cy="362857"/>
          </a:xfrm>
          <a:prstGeom prst="rect">
            <a:avLst/>
          </a:prstGeom>
          <a:noFill/>
          <a:ln>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400" b="1" dirty="0">
                <a:solidFill>
                  <a:schemeClr val="bg1"/>
                </a:solidFill>
                <a:cs typeface="Arial" pitchFamily="34" charset="0"/>
              </a:rPr>
              <a:t>BANKS</a:t>
            </a:r>
          </a:p>
        </p:txBody>
      </p:sp>
      <p:sp>
        <p:nvSpPr>
          <p:cNvPr id="60" name="TextBox 59">
            <a:extLst>
              <a:ext uri="{FF2B5EF4-FFF2-40B4-BE49-F238E27FC236}">
                <a16:creationId xmlns:a16="http://schemas.microsoft.com/office/drawing/2014/main" id="{BE945A16-0ACF-4B77-94F4-5F02AC44921B}"/>
              </a:ext>
            </a:extLst>
          </p:cNvPr>
          <p:cNvSpPr txBox="1"/>
          <p:nvPr/>
        </p:nvSpPr>
        <p:spPr>
          <a:xfrm>
            <a:off x="3621215" y="2344770"/>
            <a:ext cx="2059657" cy="276999"/>
          </a:xfrm>
          <a:prstGeom prst="rect">
            <a:avLst/>
          </a:prstGeom>
          <a:noFill/>
        </p:spPr>
        <p:txBody>
          <a:bodyPr wrap="square" rtlCol="0">
            <a:spAutoFit/>
          </a:bodyPr>
          <a:lstStyle/>
          <a:p>
            <a:pPr algn="ctr"/>
            <a:endParaRPr lang="ko-KR" altLang="en-US" sz="1200" dirty="0">
              <a:solidFill>
                <a:schemeClr val="bg1"/>
              </a:solidFill>
              <a:cs typeface="Arial" pitchFamily="34" charset="0"/>
            </a:endParaRPr>
          </a:p>
        </p:txBody>
      </p:sp>
      <p:sp>
        <p:nvSpPr>
          <p:cNvPr id="62" name="Rounded Rectangle 3">
            <a:extLst>
              <a:ext uri="{FF2B5EF4-FFF2-40B4-BE49-F238E27FC236}">
                <a16:creationId xmlns:a16="http://schemas.microsoft.com/office/drawing/2014/main" id="{2882E0D0-7F75-4D0B-8157-7588AB3E366F}"/>
              </a:ext>
            </a:extLst>
          </p:cNvPr>
          <p:cNvSpPr/>
          <p:nvPr/>
        </p:nvSpPr>
        <p:spPr>
          <a:xfrm>
            <a:off x="5004470" y="3506097"/>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63" name="Rounded Rectangle 39">
            <a:extLst>
              <a:ext uri="{FF2B5EF4-FFF2-40B4-BE49-F238E27FC236}">
                <a16:creationId xmlns:a16="http://schemas.microsoft.com/office/drawing/2014/main" id="{5F43F459-C873-4688-A11E-7A7EB263043C}"/>
              </a:ext>
            </a:extLst>
          </p:cNvPr>
          <p:cNvSpPr/>
          <p:nvPr/>
        </p:nvSpPr>
        <p:spPr>
          <a:xfrm>
            <a:off x="4074059" y="3514443"/>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64" name="Rounded Rectangle 2">
            <a:extLst>
              <a:ext uri="{FF2B5EF4-FFF2-40B4-BE49-F238E27FC236}">
                <a16:creationId xmlns:a16="http://schemas.microsoft.com/office/drawing/2014/main" id="{24E5E6F9-9E43-4F8D-92DA-446234F4819B}"/>
              </a:ext>
            </a:extLst>
          </p:cNvPr>
          <p:cNvSpPr/>
          <p:nvPr/>
        </p:nvSpPr>
        <p:spPr>
          <a:xfrm>
            <a:off x="4543077" y="3506101"/>
            <a:ext cx="348241" cy="369217"/>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66" name="Text Placeholder 22">
            <a:extLst>
              <a:ext uri="{FF2B5EF4-FFF2-40B4-BE49-F238E27FC236}">
                <a16:creationId xmlns:a16="http://schemas.microsoft.com/office/drawing/2014/main" id="{6358AF8B-4E0C-48E6-B2C2-B0082D116CF1}"/>
              </a:ext>
            </a:extLst>
          </p:cNvPr>
          <p:cNvSpPr txBox="1">
            <a:spLocks/>
          </p:cNvSpPr>
          <p:nvPr/>
        </p:nvSpPr>
        <p:spPr>
          <a:xfrm>
            <a:off x="6497918" y="3731404"/>
            <a:ext cx="2059200"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altLang="ko-KR" sz="1400" b="1" dirty="0">
              <a:solidFill>
                <a:schemeClr val="bg1"/>
              </a:solidFill>
              <a:cs typeface="Arial" pitchFamily="34" charset="0"/>
            </a:endParaRPr>
          </a:p>
        </p:txBody>
      </p:sp>
      <p:sp>
        <p:nvSpPr>
          <p:cNvPr id="68" name="TextBox 67">
            <a:extLst>
              <a:ext uri="{FF2B5EF4-FFF2-40B4-BE49-F238E27FC236}">
                <a16:creationId xmlns:a16="http://schemas.microsoft.com/office/drawing/2014/main" id="{FB198820-1C97-416C-990D-2E7D4FEC3484}"/>
              </a:ext>
            </a:extLst>
          </p:cNvPr>
          <p:cNvSpPr txBox="1"/>
          <p:nvPr/>
        </p:nvSpPr>
        <p:spPr>
          <a:xfrm>
            <a:off x="6609646" y="3854209"/>
            <a:ext cx="2221934" cy="1567673"/>
          </a:xfrm>
          <a:prstGeom prst="rect">
            <a:avLst/>
          </a:prstGeom>
          <a:solidFill>
            <a:schemeClr val="bg2">
              <a:lumMod val="25000"/>
              <a:alpha val="76000"/>
            </a:schemeClr>
          </a:solidFill>
        </p:spPr>
        <p:txBody>
          <a:bodyPr wrap="square" rtlCol="0">
            <a:spAutoFit/>
          </a:bodyPr>
          <a:lstStyle/>
          <a:p>
            <a:pPr marL="342900" indent="-342900">
              <a:lnSpc>
                <a:spcPct val="106000"/>
              </a:lnSpc>
              <a:buFont typeface="Wingdings" panose="05000000000000000000" pitchFamily="2" charset="2"/>
              <a:buChar char=""/>
            </a:pPr>
            <a:r>
              <a:rPr lang="en-IN" sz="1300" i="1" dirty="0">
                <a:solidFill>
                  <a:schemeClr val="bg1"/>
                </a:solidFill>
                <a:ea typeface="Times New Roman" panose="02020603050405020304" pitchFamily="18" charset="0"/>
                <a:cs typeface="Times New Roman" panose="02020603050405020304" pitchFamily="18" charset="0"/>
              </a:rPr>
              <a:t>Allow their credit cards to be linked to the WhatsApp Pay system</a:t>
            </a:r>
            <a:endParaRPr lang="en-US" sz="1300" dirty="0">
              <a:solidFill>
                <a:schemeClr val="bg1"/>
              </a:solidFill>
              <a:ea typeface="Times New Roman" panose="02020603050405020304" pitchFamily="18" charset="0"/>
              <a:cs typeface="Times New Roman" panose="02020603050405020304" pitchFamily="18" charset="0"/>
            </a:endParaRPr>
          </a:p>
          <a:p>
            <a:pPr marL="342900" indent="-342900">
              <a:lnSpc>
                <a:spcPct val="106000"/>
              </a:lnSpc>
              <a:spcAft>
                <a:spcPts val="800"/>
              </a:spcAft>
              <a:buFont typeface="Wingdings" panose="05000000000000000000" pitchFamily="2" charset="2"/>
              <a:buChar char=""/>
            </a:pPr>
            <a:r>
              <a:rPr lang="en-IN" sz="1300" i="1" dirty="0">
                <a:solidFill>
                  <a:schemeClr val="bg1"/>
                </a:solidFill>
                <a:ea typeface="Times New Roman" panose="02020603050405020304" pitchFamily="18" charset="0"/>
                <a:cs typeface="Times New Roman" panose="02020603050405020304" pitchFamily="18" charset="0"/>
              </a:rPr>
              <a:t>Process and approve credit card transactions made through the WhatsApp Pay system.</a:t>
            </a:r>
            <a:endParaRPr lang="en-US" sz="1300" dirty="0">
              <a:solidFill>
                <a:schemeClr val="bg1"/>
              </a:solidFill>
              <a:ea typeface="Times New Roman" panose="02020603050405020304" pitchFamily="18" charset="0"/>
              <a:cs typeface="Times New Roman" panose="02020603050405020304" pitchFamily="18" charset="0"/>
            </a:endParaRPr>
          </a:p>
        </p:txBody>
      </p:sp>
      <p:sp>
        <p:nvSpPr>
          <p:cNvPr id="70" name="Rounded Rectangle 3">
            <a:extLst>
              <a:ext uri="{FF2B5EF4-FFF2-40B4-BE49-F238E27FC236}">
                <a16:creationId xmlns:a16="http://schemas.microsoft.com/office/drawing/2014/main" id="{EA4996BF-90FE-4B1F-A8C0-71CBA1B80D91}"/>
              </a:ext>
            </a:extLst>
          </p:cNvPr>
          <p:cNvSpPr/>
          <p:nvPr/>
        </p:nvSpPr>
        <p:spPr>
          <a:xfrm>
            <a:off x="8031841" y="5567275"/>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71" name="Rounded Rectangle 39">
            <a:extLst>
              <a:ext uri="{FF2B5EF4-FFF2-40B4-BE49-F238E27FC236}">
                <a16:creationId xmlns:a16="http://schemas.microsoft.com/office/drawing/2014/main" id="{CC6BF415-A325-4A81-BA2F-83C6C52E2D39}"/>
              </a:ext>
            </a:extLst>
          </p:cNvPr>
          <p:cNvSpPr/>
          <p:nvPr/>
        </p:nvSpPr>
        <p:spPr>
          <a:xfrm>
            <a:off x="7138078" y="5567275"/>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72" name="Rounded Rectangle 2">
            <a:extLst>
              <a:ext uri="{FF2B5EF4-FFF2-40B4-BE49-F238E27FC236}">
                <a16:creationId xmlns:a16="http://schemas.microsoft.com/office/drawing/2014/main" id="{C84BF24F-F557-474E-8FE7-D63A138D5A5F}"/>
              </a:ext>
            </a:extLst>
          </p:cNvPr>
          <p:cNvSpPr/>
          <p:nvPr/>
        </p:nvSpPr>
        <p:spPr>
          <a:xfrm>
            <a:off x="7584959" y="5567275"/>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74" name="Text Placeholder 22">
            <a:extLst>
              <a:ext uri="{FF2B5EF4-FFF2-40B4-BE49-F238E27FC236}">
                <a16:creationId xmlns:a16="http://schemas.microsoft.com/office/drawing/2014/main" id="{37BA827D-8DE5-4EDE-8106-2A1DB852479E}"/>
              </a:ext>
            </a:extLst>
          </p:cNvPr>
          <p:cNvSpPr txBox="1">
            <a:spLocks/>
          </p:cNvSpPr>
          <p:nvPr/>
        </p:nvSpPr>
        <p:spPr>
          <a:xfrm>
            <a:off x="9639376" y="942539"/>
            <a:ext cx="2059200" cy="406545"/>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400" b="1" dirty="0">
                <a:solidFill>
                  <a:schemeClr val="bg1"/>
                </a:solidFill>
                <a:cs typeface="Arial" pitchFamily="34" charset="0"/>
              </a:rPr>
              <a:t>Debit card</a:t>
            </a:r>
          </a:p>
          <a:p>
            <a:pPr marL="0" indent="0" algn="ctr">
              <a:buNone/>
            </a:pPr>
            <a:r>
              <a:rPr lang="en-US" altLang="ko-KR" sz="1400" b="1" dirty="0">
                <a:solidFill>
                  <a:schemeClr val="bg1"/>
                </a:solidFill>
                <a:cs typeface="Arial" pitchFamily="34" charset="0"/>
              </a:rPr>
              <a:t>Provider (Bank)</a:t>
            </a:r>
          </a:p>
        </p:txBody>
      </p:sp>
      <p:sp>
        <p:nvSpPr>
          <p:cNvPr id="76" name="TextBox 75">
            <a:extLst>
              <a:ext uri="{FF2B5EF4-FFF2-40B4-BE49-F238E27FC236}">
                <a16:creationId xmlns:a16="http://schemas.microsoft.com/office/drawing/2014/main" id="{E89F3C00-A18D-40BF-B290-DAD7BECF8086}"/>
              </a:ext>
            </a:extLst>
          </p:cNvPr>
          <p:cNvSpPr txBox="1"/>
          <p:nvPr/>
        </p:nvSpPr>
        <p:spPr>
          <a:xfrm>
            <a:off x="9513000" y="1538324"/>
            <a:ext cx="2286000" cy="1879297"/>
          </a:xfrm>
          <a:prstGeom prst="rect">
            <a:avLst/>
          </a:prstGeom>
          <a:solidFill>
            <a:schemeClr val="bg2">
              <a:lumMod val="25000"/>
              <a:alpha val="70000"/>
            </a:schemeClr>
          </a:solidFill>
        </p:spPr>
        <p:txBody>
          <a:bodyPr wrap="square" rtlCol="0">
            <a:spAutoFit/>
          </a:bodyPr>
          <a:lstStyle/>
          <a:p>
            <a:pPr marL="342900" indent="-342900">
              <a:lnSpc>
                <a:spcPct val="106000"/>
              </a:lnSpc>
              <a:buFont typeface="Wingdings" panose="05000000000000000000" pitchFamily="2" charset="2"/>
              <a:buChar char=""/>
            </a:pPr>
            <a:r>
              <a:rPr lang="en-IN" sz="1300" i="1" dirty="0">
                <a:solidFill>
                  <a:schemeClr val="bg1"/>
                </a:solidFill>
                <a:ea typeface="Times New Roman" panose="02020603050405020304" pitchFamily="18" charset="0"/>
                <a:cs typeface="Times New Roman" panose="02020603050405020304" pitchFamily="18" charset="0"/>
              </a:rPr>
              <a:t>Allow their debit cards to be linked to the WhatsApp Pay system</a:t>
            </a:r>
            <a:endParaRPr lang="en-US" sz="1300" dirty="0">
              <a:solidFill>
                <a:schemeClr val="bg1"/>
              </a:solidFill>
              <a:ea typeface="Times New Roman" panose="02020603050405020304" pitchFamily="18" charset="0"/>
              <a:cs typeface="Times New Roman" panose="02020603050405020304" pitchFamily="18" charset="0"/>
            </a:endParaRPr>
          </a:p>
          <a:p>
            <a:pPr marL="342900" indent="-342900">
              <a:lnSpc>
                <a:spcPct val="106000"/>
              </a:lnSpc>
              <a:spcAft>
                <a:spcPts val="800"/>
              </a:spcAft>
              <a:buFont typeface="Wingdings" panose="05000000000000000000" pitchFamily="2" charset="2"/>
              <a:buChar char=""/>
            </a:pPr>
            <a:r>
              <a:rPr lang="en-IN" sz="1300" i="1" dirty="0">
                <a:solidFill>
                  <a:schemeClr val="bg1"/>
                </a:solidFill>
                <a:ea typeface="Times New Roman" panose="02020603050405020304" pitchFamily="18" charset="0"/>
                <a:cs typeface="Times New Roman" panose="02020603050405020304" pitchFamily="18" charset="0"/>
              </a:rPr>
              <a:t>Process and approve debit card transactions made through the WhatsApp Pay system.</a:t>
            </a:r>
            <a:endParaRPr lang="en-US" sz="1300" dirty="0">
              <a:solidFill>
                <a:schemeClr val="bg1"/>
              </a:solidFill>
              <a:ea typeface="Times New Roman" panose="02020603050405020304" pitchFamily="18" charset="0"/>
              <a:cs typeface="Times New Roman" panose="02020603050405020304" pitchFamily="18" charset="0"/>
            </a:endParaRPr>
          </a:p>
          <a:p>
            <a:pPr algn="ctr"/>
            <a:endParaRPr lang="ko-KR" altLang="en-US" sz="1300" dirty="0">
              <a:solidFill>
                <a:schemeClr val="bg1"/>
              </a:solidFill>
              <a:cs typeface="Arial" pitchFamily="34" charset="0"/>
            </a:endParaRPr>
          </a:p>
        </p:txBody>
      </p:sp>
      <p:sp>
        <p:nvSpPr>
          <p:cNvPr id="78" name="Rounded Rectangle 3">
            <a:extLst>
              <a:ext uri="{FF2B5EF4-FFF2-40B4-BE49-F238E27FC236}">
                <a16:creationId xmlns:a16="http://schemas.microsoft.com/office/drawing/2014/main" id="{2E2F7570-157C-4A5A-8893-89BBBA8B5EE6}"/>
              </a:ext>
            </a:extLst>
          </p:cNvPr>
          <p:cNvSpPr/>
          <p:nvPr/>
        </p:nvSpPr>
        <p:spPr>
          <a:xfrm>
            <a:off x="10866037" y="3235462"/>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79" name="Rounded Rectangle 39">
            <a:extLst>
              <a:ext uri="{FF2B5EF4-FFF2-40B4-BE49-F238E27FC236}">
                <a16:creationId xmlns:a16="http://schemas.microsoft.com/office/drawing/2014/main" id="{6E78EADD-CD28-41CE-AD69-E8466235A35D}"/>
              </a:ext>
            </a:extLst>
          </p:cNvPr>
          <p:cNvSpPr/>
          <p:nvPr/>
        </p:nvSpPr>
        <p:spPr>
          <a:xfrm>
            <a:off x="9959574" y="3222762"/>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80" name="Rounded Rectangle 2">
            <a:extLst>
              <a:ext uri="{FF2B5EF4-FFF2-40B4-BE49-F238E27FC236}">
                <a16:creationId xmlns:a16="http://schemas.microsoft.com/office/drawing/2014/main" id="{E08A4A84-DD98-4C81-B116-AAD24AAC45C5}"/>
              </a:ext>
            </a:extLst>
          </p:cNvPr>
          <p:cNvSpPr/>
          <p:nvPr/>
        </p:nvSpPr>
        <p:spPr>
          <a:xfrm>
            <a:off x="10419155" y="3235462"/>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31" name="Round Same Side Corner Rectangle 8">
            <a:extLst>
              <a:ext uri="{FF2B5EF4-FFF2-40B4-BE49-F238E27FC236}">
                <a16:creationId xmlns:a16="http://schemas.microsoft.com/office/drawing/2014/main" id="{A4D7F00D-2D9A-4D5D-AC1E-985B77E55D22}"/>
              </a:ext>
            </a:extLst>
          </p:cNvPr>
          <p:cNvSpPr/>
          <p:nvPr/>
        </p:nvSpPr>
        <p:spPr>
          <a:xfrm>
            <a:off x="1035555" y="1602998"/>
            <a:ext cx="1170898" cy="1304961"/>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Graphic 2" descr="Bank with solid fill">
            <a:extLst>
              <a:ext uri="{FF2B5EF4-FFF2-40B4-BE49-F238E27FC236}">
                <a16:creationId xmlns:a16="http://schemas.microsoft.com/office/drawing/2014/main" id="{54C09448-9480-424B-9F64-86251EEE907F}"/>
              </a:ext>
            </a:extLst>
          </p:cNvPr>
          <p:cNvSpPr/>
          <p:nvPr/>
        </p:nvSpPr>
        <p:spPr>
          <a:xfrm>
            <a:off x="4084560" y="4591166"/>
            <a:ext cx="1303799" cy="1235178"/>
          </a:xfrm>
          <a:custGeom>
            <a:avLst/>
            <a:gdLst>
              <a:gd name="connsiteX0" fmla="*/ 1183712 w 1303799"/>
              <a:gd name="connsiteY0" fmla="*/ 1080781 h 1235178"/>
              <a:gd name="connsiteX1" fmla="*/ 1183712 w 1303799"/>
              <a:gd name="connsiteY1" fmla="*/ 1046470 h 1235178"/>
              <a:gd name="connsiteX2" fmla="*/ 1115091 w 1303799"/>
              <a:gd name="connsiteY2" fmla="*/ 1046470 h 1235178"/>
              <a:gd name="connsiteX3" fmla="*/ 1115091 w 1303799"/>
              <a:gd name="connsiteY3" fmla="*/ 463192 h 1235178"/>
              <a:gd name="connsiteX4" fmla="*/ 1183712 w 1303799"/>
              <a:gd name="connsiteY4" fmla="*/ 463192 h 1235178"/>
              <a:gd name="connsiteX5" fmla="*/ 1183712 w 1303799"/>
              <a:gd name="connsiteY5" fmla="*/ 428881 h 1235178"/>
              <a:gd name="connsiteX6" fmla="*/ 1235178 w 1303799"/>
              <a:gd name="connsiteY6" fmla="*/ 428881 h 1235178"/>
              <a:gd name="connsiteX7" fmla="*/ 1235178 w 1303799"/>
              <a:gd name="connsiteY7" fmla="*/ 325950 h 1235178"/>
              <a:gd name="connsiteX8" fmla="*/ 1183712 w 1303799"/>
              <a:gd name="connsiteY8" fmla="*/ 325950 h 1235178"/>
              <a:gd name="connsiteX9" fmla="*/ 651900 w 1303799"/>
              <a:gd name="connsiteY9" fmla="*/ 0 h 1235178"/>
              <a:gd name="connsiteX10" fmla="*/ 120087 w 1303799"/>
              <a:gd name="connsiteY10" fmla="*/ 325950 h 1235178"/>
              <a:gd name="connsiteX11" fmla="*/ 68621 w 1303799"/>
              <a:gd name="connsiteY11" fmla="*/ 325950 h 1235178"/>
              <a:gd name="connsiteX12" fmla="*/ 68621 w 1303799"/>
              <a:gd name="connsiteY12" fmla="*/ 428881 h 1235178"/>
              <a:gd name="connsiteX13" fmla="*/ 120087 w 1303799"/>
              <a:gd name="connsiteY13" fmla="*/ 428881 h 1235178"/>
              <a:gd name="connsiteX14" fmla="*/ 120087 w 1303799"/>
              <a:gd name="connsiteY14" fmla="*/ 463192 h 1235178"/>
              <a:gd name="connsiteX15" fmla="*/ 188708 w 1303799"/>
              <a:gd name="connsiteY15" fmla="*/ 463192 h 1235178"/>
              <a:gd name="connsiteX16" fmla="*/ 188708 w 1303799"/>
              <a:gd name="connsiteY16" fmla="*/ 1046470 h 1235178"/>
              <a:gd name="connsiteX17" fmla="*/ 120087 w 1303799"/>
              <a:gd name="connsiteY17" fmla="*/ 1046470 h 1235178"/>
              <a:gd name="connsiteX18" fmla="*/ 120087 w 1303799"/>
              <a:gd name="connsiteY18" fmla="*/ 1080781 h 1235178"/>
              <a:gd name="connsiteX19" fmla="*/ 0 w 1303799"/>
              <a:gd name="connsiteY19" fmla="*/ 1166557 h 1235178"/>
              <a:gd name="connsiteX20" fmla="*/ 0 w 1303799"/>
              <a:gd name="connsiteY20" fmla="*/ 1235178 h 1235178"/>
              <a:gd name="connsiteX21" fmla="*/ 651900 w 1303799"/>
              <a:gd name="connsiteY21" fmla="*/ 1235178 h 1235178"/>
              <a:gd name="connsiteX22" fmla="*/ 1303799 w 1303799"/>
              <a:gd name="connsiteY22" fmla="*/ 1235178 h 1235178"/>
              <a:gd name="connsiteX23" fmla="*/ 1303799 w 1303799"/>
              <a:gd name="connsiteY23" fmla="*/ 1166557 h 1235178"/>
              <a:gd name="connsiteX24" fmla="*/ 1183712 w 1303799"/>
              <a:gd name="connsiteY24" fmla="*/ 1080781 h 1235178"/>
              <a:gd name="connsiteX25" fmla="*/ 394571 w 1303799"/>
              <a:gd name="connsiteY25" fmla="*/ 1046470 h 1235178"/>
              <a:gd name="connsiteX26" fmla="*/ 291639 w 1303799"/>
              <a:gd name="connsiteY26" fmla="*/ 1046470 h 1235178"/>
              <a:gd name="connsiteX27" fmla="*/ 291639 w 1303799"/>
              <a:gd name="connsiteY27" fmla="*/ 463192 h 1235178"/>
              <a:gd name="connsiteX28" fmla="*/ 394571 w 1303799"/>
              <a:gd name="connsiteY28" fmla="*/ 463192 h 1235178"/>
              <a:gd name="connsiteX29" fmla="*/ 394571 w 1303799"/>
              <a:gd name="connsiteY29" fmla="*/ 1046470 h 1235178"/>
              <a:gd name="connsiteX30" fmla="*/ 600434 w 1303799"/>
              <a:gd name="connsiteY30" fmla="*/ 1046470 h 1235178"/>
              <a:gd name="connsiteX31" fmla="*/ 497502 w 1303799"/>
              <a:gd name="connsiteY31" fmla="*/ 1046470 h 1235178"/>
              <a:gd name="connsiteX32" fmla="*/ 497502 w 1303799"/>
              <a:gd name="connsiteY32" fmla="*/ 463192 h 1235178"/>
              <a:gd name="connsiteX33" fmla="*/ 600434 w 1303799"/>
              <a:gd name="connsiteY33" fmla="*/ 463192 h 1235178"/>
              <a:gd name="connsiteX34" fmla="*/ 600434 w 1303799"/>
              <a:gd name="connsiteY34" fmla="*/ 1046470 h 1235178"/>
              <a:gd name="connsiteX35" fmla="*/ 634744 w 1303799"/>
              <a:gd name="connsiteY35" fmla="*/ 291639 h 1235178"/>
              <a:gd name="connsiteX36" fmla="*/ 566123 w 1303799"/>
              <a:gd name="connsiteY36" fmla="*/ 223018 h 1235178"/>
              <a:gd name="connsiteX37" fmla="*/ 634744 w 1303799"/>
              <a:gd name="connsiteY37" fmla="*/ 154397 h 1235178"/>
              <a:gd name="connsiteX38" fmla="*/ 703365 w 1303799"/>
              <a:gd name="connsiteY38" fmla="*/ 223018 h 1235178"/>
              <a:gd name="connsiteX39" fmla="*/ 634744 w 1303799"/>
              <a:gd name="connsiteY39" fmla="*/ 291639 h 1235178"/>
              <a:gd name="connsiteX40" fmla="*/ 806297 w 1303799"/>
              <a:gd name="connsiteY40" fmla="*/ 1046470 h 1235178"/>
              <a:gd name="connsiteX41" fmla="*/ 703365 w 1303799"/>
              <a:gd name="connsiteY41" fmla="*/ 1046470 h 1235178"/>
              <a:gd name="connsiteX42" fmla="*/ 703365 w 1303799"/>
              <a:gd name="connsiteY42" fmla="*/ 463192 h 1235178"/>
              <a:gd name="connsiteX43" fmla="*/ 806297 w 1303799"/>
              <a:gd name="connsiteY43" fmla="*/ 463192 h 1235178"/>
              <a:gd name="connsiteX44" fmla="*/ 806297 w 1303799"/>
              <a:gd name="connsiteY44" fmla="*/ 1046470 h 1235178"/>
              <a:gd name="connsiteX45" fmla="*/ 1012160 w 1303799"/>
              <a:gd name="connsiteY45" fmla="*/ 1046470 h 1235178"/>
              <a:gd name="connsiteX46" fmla="*/ 909228 w 1303799"/>
              <a:gd name="connsiteY46" fmla="*/ 1046470 h 1235178"/>
              <a:gd name="connsiteX47" fmla="*/ 909228 w 1303799"/>
              <a:gd name="connsiteY47" fmla="*/ 463192 h 1235178"/>
              <a:gd name="connsiteX48" fmla="*/ 1012160 w 1303799"/>
              <a:gd name="connsiteY48" fmla="*/ 463192 h 1235178"/>
              <a:gd name="connsiteX49" fmla="*/ 1012160 w 1303799"/>
              <a:gd name="connsiteY49" fmla="*/ 1046470 h 123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303799" h="1235178">
                <a:moveTo>
                  <a:pt x="1183712" y="1080781"/>
                </a:moveTo>
                <a:lnTo>
                  <a:pt x="1183712" y="1046470"/>
                </a:lnTo>
                <a:lnTo>
                  <a:pt x="1115091" y="1046470"/>
                </a:lnTo>
                <a:lnTo>
                  <a:pt x="1115091" y="463192"/>
                </a:lnTo>
                <a:lnTo>
                  <a:pt x="1183712" y="463192"/>
                </a:lnTo>
                <a:lnTo>
                  <a:pt x="1183712" y="428881"/>
                </a:lnTo>
                <a:lnTo>
                  <a:pt x="1235178" y="428881"/>
                </a:lnTo>
                <a:lnTo>
                  <a:pt x="1235178" y="325950"/>
                </a:lnTo>
                <a:lnTo>
                  <a:pt x="1183712" y="325950"/>
                </a:lnTo>
                <a:lnTo>
                  <a:pt x="651900" y="0"/>
                </a:lnTo>
                <a:lnTo>
                  <a:pt x="120087" y="325950"/>
                </a:lnTo>
                <a:lnTo>
                  <a:pt x="68621" y="325950"/>
                </a:lnTo>
                <a:lnTo>
                  <a:pt x="68621" y="428881"/>
                </a:lnTo>
                <a:lnTo>
                  <a:pt x="120087" y="428881"/>
                </a:lnTo>
                <a:lnTo>
                  <a:pt x="120087" y="463192"/>
                </a:lnTo>
                <a:lnTo>
                  <a:pt x="188708" y="463192"/>
                </a:lnTo>
                <a:lnTo>
                  <a:pt x="188708" y="1046470"/>
                </a:lnTo>
                <a:lnTo>
                  <a:pt x="120087" y="1046470"/>
                </a:lnTo>
                <a:lnTo>
                  <a:pt x="120087" y="1080781"/>
                </a:lnTo>
                <a:lnTo>
                  <a:pt x="0" y="1166557"/>
                </a:lnTo>
                <a:lnTo>
                  <a:pt x="0" y="1235178"/>
                </a:lnTo>
                <a:lnTo>
                  <a:pt x="651900" y="1235178"/>
                </a:lnTo>
                <a:lnTo>
                  <a:pt x="1303799" y="1235178"/>
                </a:lnTo>
                <a:lnTo>
                  <a:pt x="1303799" y="1166557"/>
                </a:lnTo>
                <a:lnTo>
                  <a:pt x="1183712" y="1080781"/>
                </a:lnTo>
                <a:close/>
                <a:moveTo>
                  <a:pt x="394571" y="1046470"/>
                </a:moveTo>
                <a:lnTo>
                  <a:pt x="291639" y="1046470"/>
                </a:lnTo>
                <a:lnTo>
                  <a:pt x="291639" y="463192"/>
                </a:lnTo>
                <a:lnTo>
                  <a:pt x="394571" y="463192"/>
                </a:lnTo>
                <a:lnTo>
                  <a:pt x="394571" y="1046470"/>
                </a:lnTo>
                <a:close/>
                <a:moveTo>
                  <a:pt x="600434" y="1046470"/>
                </a:moveTo>
                <a:lnTo>
                  <a:pt x="497502" y="1046470"/>
                </a:lnTo>
                <a:lnTo>
                  <a:pt x="497502" y="463192"/>
                </a:lnTo>
                <a:lnTo>
                  <a:pt x="600434" y="463192"/>
                </a:lnTo>
                <a:lnTo>
                  <a:pt x="600434" y="1046470"/>
                </a:lnTo>
                <a:close/>
                <a:moveTo>
                  <a:pt x="634744" y="291639"/>
                </a:moveTo>
                <a:cubicBezTo>
                  <a:pt x="597003" y="291639"/>
                  <a:pt x="566123" y="260760"/>
                  <a:pt x="566123" y="223018"/>
                </a:cubicBezTo>
                <a:cubicBezTo>
                  <a:pt x="566123" y="185277"/>
                  <a:pt x="597003" y="154397"/>
                  <a:pt x="634744" y="154397"/>
                </a:cubicBezTo>
                <a:cubicBezTo>
                  <a:pt x="672486" y="154397"/>
                  <a:pt x="703365" y="185277"/>
                  <a:pt x="703365" y="223018"/>
                </a:cubicBezTo>
                <a:cubicBezTo>
                  <a:pt x="703365" y="260760"/>
                  <a:pt x="672486" y="291639"/>
                  <a:pt x="634744" y="291639"/>
                </a:cubicBezTo>
                <a:close/>
                <a:moveTo>
                  <a:pt x="806297" y="1046470"/>
                </a:moveTo>
                <a:lnTo>
                  <a:pt x="703365" y="1046470"/>
                </a:lnTo>
                <a:lnTo>
                  <a:pt x="703365" y="463192"/>
                </a:lnTo>
                <a:lnTo>
                  <a:pt x="806297" y="463192"/>
                </a:lnTo>
                <a:lnTo>
                  <a:pt x="806297" y="1046470"/>
                </a:lnTo>
                <a:close/>
                <a:moveTo>
                  <a:pt x="1012160" y="1046470"/>
                </a:moveTo>
                <a:lnTo>
                  <a:pt x="909228" y="1046470"/>
                </a:lnTo>
                <a:lnTo>
                  <a:pt x="909228" y="463192"/>
                </a:lnTo>
                <a:lnTo>
                  <a:pt x="1012160" y="463192"/>
                </a:lnTo>
                <a:lnTo>
                  <a:pt x="1012160" y="1046470"/>
                </a:lnTo>
                <a:close/>
              </a:path>
            </a:pathLst>
          </a:custGeom>
          <a:solidFill>
            <a:schemeClr val="bg1"/>
          </a:solidFill>
          <a:ln w="17066" cap="flat">
            <a:solidFill>
              <a:schemeClr val="tx1"/>
            </a:solidFill>
            <a:prstDash val="solid"/>
            <a:miter/>
          </a:ln>
        </p:spPr>
        <p:txBody>
          <a:bodyPr rtlCol="0" anchor="ctr"/>
          <a:lstStyle/>
          <a:p>
            <a:endParaRPr lang="en-US"/>
          </a:p>
        </p:txBody>
      </p:sp>
      <p:sp>
        <p:nvSpPr>
          <p:cNvPr id="191" name="Text Placeholder 22">
            <a:extLst>
              <a:ext uri="{FF2B5EF4-FFF2-40B4-BE49-F238E27FC236}">
                <a16:creationId xmlns:a16="http://schemas.microsoft.com/office/drawing/2014/main" id="{B124ADC6-4AED-4A84-9F8E-E2F6A27736F0}"/>
              </a:ext>
            </a:extLst>
          </p:cNvPr>
          <p:cNvSpPr txBox="1">
            <a:spLocks/>
          </p:cNvSpPr>
          <p:nvPr/>
        </p:nvSpPr>
        <p:spPr>
          <a:xfrm>
            <a:off x="6768166" y="3562344"/>
            <a:ext cx="2059200" cy="246087"/>
          </a:xfrm>
          <a:prstGeom prst="rect">
            <a:avLst/>
          </a:prstGeom>
          <a:solidFill>
            <a:schemeClr val="bg2">
              <a:lumMod val="25000"/>
              <a:alpha val="50000"/>
            </a:schemeClr>
          </a:solid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400" b="1" dirty="0">
                <a:solidFill>
                  <a:schemeClr val="bg1"/>
                </a:solidFill>
                <a:cs typeface="Arial" pitchFamily="34" charset="0"/>
              </a:rPr>
              <a:t>Credit card Provider </a:t>
            </a:r>
          </a:p>
        </p:txBody>
      </p:sp>
      <p:sp>
        <p:nvSpPr>
          <p:cNvPr id="192" name="TextBox 191">
            <a:extLst>
              <a:ext uri="{FF2B5EF4-FFF2-40B4-BE49-F238E27FC236}">
                <a16:creationId xmlns:a16="http://schemas.microsoft.com/office/drawing/2014/main" id="{725A7AA9-9146-4987-8A98-B52E257AF6F9}"/>
              </a:ext>
            </a:extLst>
          </p:cNvPr>
          <p:cNvSpPr txBox="1"/>
          <p:nvPr/>
        </p:nvSpPr>
        <p:spPr>
          <a:xfrm>
            <a:off x="480390" y="3724432"/>
            <a:ext cx="2262810" cy="1779718"/>
          </a:xfrm>
          <a:prstGeom prst="rect">
            <a:avLst/>
          </a:prstGeom>
          <a:solidFill>
            <a:schemeClr val="bg2">
              <a:lumMod val="25000"/>
              <a:alpha val="70000"/>
            </a:schemeClr>
          </a:solidFill>
        </p:spPr>
        <p:txBody>
          <a:bodyPr wrap="square">
            <a:spAutoFit/>
          </a:bodyPr>
          <a:lstStyle/>
          <a:p>
            <a:pPr marL="342900" indent="-342900">
              <a:lnSpc>
                <a:spcPct val="106000"/>
              </a:lnSpc>
              <a:buFont typeface="Wingdings" panose="05000000000000000000" pitchFamily="2" charset="2"/>
              <a:buChar char=""/>
            </a:pPr>
            <a:r>
              <a:rPr lang="en-IN" sz="1300" i="1" dirty="0">
                <a:solidFill>
                  <a:schemeClr val="bg1"/>
                </a:solidFill>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Send and receive money to/from contacts on WhatsApp.</a:t>
            </a:r>
            <a:endParaRPr lang="en-US" sz="1300" dirty="0">
              <a:solidFill>
                <a:schemeClr val="bg1"/>
              </a:solidFill>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endParaRPr>
          </a:p>
          <a:p>
            <a:pPr marL="342900" indent="-342900">
              <a:lnSpc>
                <a:spcPct val="106000"/>
              </a:lnSpc>
              <a:buFont typeface="Wingdings" panose="05000000000000000000" pitchFamily="2" charset="2"/>
              <a:buChar char=""/>
            </a:pPr>
            <a:r>
              <a:rPr lang="en-IN" sz="1300" i="1" dirty="0">
                <a:solidFill>
                  <a:schemeClr val="bg1"/>
                </a:solidFill>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Link their bank account or credit/debit card to the WhatsApp Pay system.</a:t>
            </a:r>
            <a:endParaRPr lang="en-US" sz="1300" dirty="0">
              <a:solidFill>
                <a:schemeClr val="bg1"/>
              </a:solidFill>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endParaRPr>
          </a:p>
          <a:p>
            <a:pPr marL="342900" indent="-342900">
              <a:lnSpc>
                <a:spcPct val="106000"/>
              </a:lnSpc>
              <a:spcAft>
                <a:spcPts val="800"/>
              </a:spcAft>
              <a:buFont typeface="Wingdings" panose="05000000000000000000" pitchFamily="2" charset="2"/>
              <a:buChar char=""/>
            </a:pPr>
            <a:r>
              <a:rPr lang="en-IN" sz="1300" i="1" dirty="0">
                <a:solidFill>
                  <a:schemeClr val="bg1"/>
                </a:solidFill>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View their transaction history on the app.</a:t>
            </a:r>
            <a:endParaRPr lang="en-US" sz="1300" dirty="0">
              <a:solidFill>
                <a:schemeClr val="bg1"/>
              </a:solidFill>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endParaRPr>
          </a:p>
        </p:txBody>
      </p:sp>
      <p:sp>
        <p:nvSpPr>
          <p:cNvPr id="193" name="TextBox 192">
            <a:extLst>
              <a:ext uri="{FF2B5EF4-FFF2-40B4-BE49-F238E27FC236}">
                <a16:creationId xmlns:a16="http://schemas.microsoft.com/office/drawing/2014/main" id="{C25AC32A-6B6F-4AB3-BBA6-F83B1122CBB0}"/>
              </a:ext>
            </a:extLst>
          </p:cNvPr>
          <p:cNvSpPr txBox="1"/>
          <p:nvPr/>
        </p:nvSpPr>
        <p:spPr>
          <a:xfrm>
            <a:off x="3585730" y="1576473"/>
            <a:ext cx="2350612" cy="1681422"/>
          </a:xfrm>
          <a:prstGeom prst="rect">
            <a:avLst/>
          </a:prstGeom>
          <a:solidFill>
            <a:schemeClr val="bg2">
              <a:lumMod val="25000"/>
              <a:alpha val="70000"/>
            </a:schemeClr>
          </a:solidFill>
        </p:spPr>
        <p:txBody>
          <a:bodyPr wrap="square">
            <a:spAutoFit/>
          </a:bodyPr>
          <a:lstStyle/>
          <a:p>
            <a:pPr marL="342900" indent="-342900">
              <a:lnSpc>
                <a:spcPct val="106000"/>
              </a:lnSpc>
              <a:buFont typeface="Wingdings" panose="05000000000000000000" pitchFamily="2" charset="2"/>
              <a:buChar char=""/>
            </a:pPr>
            <a:r>
              <a:rPr lang="en-IN" sz="1400" i="1" dirty="0">
                <a:solidFill>
                  <a:schemeClr val="bg1"/>
                </a:solidFill>
                <a:ea typeface="Times New Roman" panose="02020603050405020304" pitchFamily="18" charset="0"/>
                <a:cs typeface="Times New Roman" panose="02020603050405020304" pitchFamily="18" charset="0"/>
              </a:rPr>
              <a:t>Integrate their banking system with the WhatsApp Pay system.</a:t>
            </a:r>
            <a:endParaRPr lang="en-US" sz="1400" dirty="0">
              <a:solidFill>
                <a:schemeClr val="bg1"/>
              </a:solidFill>
              <a:ea typeface="Times New Roman" panose="02020603050405020304" pitchFamily="18" charset="0"/>
              <a:cs typeface="Times New Roman" panose="02020603050405020304" pitchFamily="18" charset="0"/>
            </a:endParaRPr>
          </a:p>
          <a:p>
            <a:pPr marL="342900" indent="-342900">
              <a:lnSpc>
                <a:spcPct val="106000"/>
              </a:lnSpc>
              <a:spcAft>
                <a:spcPts val="800"/>
              </a:spcAft>
              <a:buFont typeface="Wingdings" panose="05000000000000000000" pitchFamily="2" charset="2"/>
              <a:buChar char=""/>
            </a:pPr>
            <a:r>
              <a:rPr lang="en-IN" sz="1400" i="1" dirty="0">
                <a:solidFill>
                  <a:schemeClr val="bg1"/>
                </a:solidFill>
                <a:ea typeface="Times New Roman" panose="02020603050405020304" pitchFamily="18" charset="0"/>
                <a:cs typeface="Times New Roman" panose="02020603050405020304" pitchFamily="18" charset="0"/>
              </a:rPr>
              <a:t>Process and approve transactions made through the WhatsApp Pay system.</a:t>
            </a:r>
            <a:endParaRPr lang="en-US" sz="1400" dirty="0">
              <a:solidFill>
                <a:schemeClr val="bg1"/>
              </a:solidFill>
              <a:ea typeface="Times New Roman" panose="02020603050405020304" pitchFamily="18" charset="0"/>
              <a:cs typeface="Times New Roman" panose="02020603050405020304" pitchFamily="18" charset="0"/>
            </a:endParaRPr>
          </a:p>
        </p:txBody>
      </p:sp>
      <p:sp>
        <p:nvSpPr>
          <p:cNvPr id="7" name="Flowchart: Connector 6">
            <a:extLst>
              <a:ext uri="{FF2B5EF4-FFF2-40B4-BE49-F238E27FC236}">
                <a16:creationId xmlns:a16="http://schemas.microsoft.com/office/drawing/2014/main" id="{D38100A9-48F6-43DD-91C0-E6B54C518B4E}"/>
              </a:ext>
            </a:extLst>
          </p:cNvPr>
          <p:cNvSpPr/>
          <p:nvPr/>
        </p:nvSpPr>
        <p:spPr>
          <a:xfrm>
            <a:off x="635950" y="1251160"/>
            <a:ext cx="1948088" cy="2015671"/>
          </a:xfrm>
          <a:prstGeom prst="flowChartConnector">
            <a:avLst/>
          </a:prstGeom>
          <a:noFill/>
          <a:ln>
            <a:solidFill>
              <a:schemeClr val="bg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Flowchart: Connector 193">
            <a:extLst>
              <a:ext uri="{FF2B5EF4-FFF2-40B4-BE49-F238E27FC236}">
                <a16:creationId xmlns:a16="http://schemas.microsoft.com/office/drawing/2014/main" id="{2E60E157-5B31-4EA6-923D-C3A8E6AF653E}"/>
              </a:ext>
            </a:extLst>
          </p:cNvPr>
          <p:cNvSpPr/>
          <p:nvPr/>
        </p:nvSpPr>
        <p:spPr>
          <a:xfrm>
            <a:off x="9600309" y="4128873"/>
            <a:ext cx="2075544" cy="2133599"/>
          </a:xfrm>
          <a:prstGeom prst="flowChartConnector">
            <a:avLst/>
          </a:prstGeom>
          <a:noFill/>
          <a:ln>
            <a:solidFill>
              <a:schemeClr val="bg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Flowchart: Connector 195">
            <a:extLst>
              <a:ext uri="{FF2B5EF4-FFF2-40B4-BE49-F238E27FC236}">
                <a16:creationId xmlns:a16="http://schemas.microsoft.com/office/drawing/2014/main" id="{EF7270F1-BDB2-4933-80D2-12E1703707BA}"/>
              </a:ext>
            </a:extLst>
          </p:cNvPr>
          <p:cNvSpPr/>
          <p:nvPr/>
        </p:nvSpPr>
        <p:spPr>
          <a:xfrm>
            <a:off x="3766462" y="4332515"/>
            <a:ext cx="1995713" cy="1966686"/>
          </a:xfrm>
          <a:prstGeom prst="flowChartConnector">
            <a:avLst/>
          </a:prstGeom>
          <a:noFill/>
          <a:ln>
            <a:solidFill>
              <a:schemeClr val="bg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ound Same Side Corner Rectangle 8">
            <a:extLst>
              <a:ext uri="{FF2B5EF4-FFF2-40B4-BE49-F238E27FC236}">
                <a16:creationId xmlns:a16="http://schemas.microsoft.com/office/drawing/2014/main" id="{6B142A62-FA19-431D-8A9E-728D73721D27}"/>
              </a:ext>
            </a:extLst>
          </p:cNvPr>
          <p:cNvSpPr/>
          <p:nvPr/>
        </p:nvSpPr>
        <p:spPr>
          <a:xfrm>
            <a:off x="10071646" y="4519369"/>
            <a:ext cx="1170898" cy="1304961"/>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1" name="Round Same Side Corner Rectangle 8">
            <a:extLst>
              <a:ext uri="{FF2B5EF4-FFF2-40B4-BE49-F238E27FC236}">
                <a16:creationId xmlns:a16="http://schemas.microsoft.com/office/drawing/2014/main" id="{85BF87E5-7024-44A4-AB05-9CAA3F089B0D}"/>
              </a:ext>
            </a:extLst>
          </p:cNvPr>
          <p:cNvSpPr/>
          <p:nvPr/>
        </p:nvSpPr>
        <p:spPr>
          <a:xfrm>
            <a:off x="7156117" y="1537019"/>
            <a:ext cx="1170898" cy="1304961"/>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Flowchart: Terminator 44">
            <a:extLst>
              <a:ext uri="{FF2B5EF4-FFF2-40B4-BE49-F238E27FC236}">
                <a16:creationId xmlns:a16="http://schemas.microsoft.com/office/drawing/2014/main" id="{3A4FC611-D5A4-46CE-8E37-277E12EA4410}"/>
              </a:ext>
            </a:extLst>
          </p:cNvPr>
          <p:cNvSpPr/>
          <p:nvPr/>
        </p:nvSpPr>
        <p:spPr>
          <a:xfrm rot="16200000">
            <a:off x="4783304" y="2184340"/>
            <a:ext cx="5899357" cy="2533568"/>
          </a:xfrm>
          <a:prstGeom prst="flowChartTerminator">
            <a:avLst/>
          </a:prstGeom>
          <a:noFill/>
          <a:ln>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47" name="Flowchart: Terminator 46">
            <a:extLst>
              <a:ext uri="{FF2B5EF4-FFF2-40B4-BE49-F238E27FC236}">
                <a16:creationId xmlns:a16="http://schemas.microsoft.com/office/drawing/2014/main" id="{39EB6636-4872-411A-AA11-A203B236989E}"/>
              </a:ext>
            </a:extLst>
          </p:cNvPr>
          <p:cNvSpPr/>
          <p:nvPr/>
        </p:nvSpPr>
        <p:spPr>
          <a:xfrm rot="16200000">
            <a:off x="1717078" y="2214713"/>
            <a:ext cx="5963202" cy="2637570"/>
          </a:xfrm>
          <a:prstGeom prst="flowChartTerminator">
            <a:avLst/>
          </a:prstGeom>
          <a:noFill/>
          <a:ln>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687153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2E83821-511E-4FF7-9B73-C0F8EF5386D7}"/>
              </a:ext>
            </a:extLst>
          </p:cNvPr>
          <p:cNvPicPr>
            <a:picLocks noGrp="1" noChangeAspect="1"/>
          </p:cNvPicPr>
          <p:nvPr>
            <p:ph type="pic" sz="quarter" idx="4294967295"/>
          </p:nvPr>
        </p:nvPicPr>
        <p:blipFill rotWithShape="1">
          <a:blip r:embed="rId2">
            <a:alphaModFix/>
            <a:extLst>
              <a:ext uri="{28A0092B-C50C-407E-A947-70E740481C1C}">
                <a14:useLocalDpi xmlns:a14="http://schemas.microsoft.com/office/drawing/2010/main" val="0"/>
              </a:ext>
            </a:extLst>
          </a:blip>
          <a:srcRect l="38284" t="13560" b="25435"/>
          <a:stretch/>
        </p:blipFill>
        <p:spPr>
          <a:xfrm>
            <a:off x="-1" y="0"/>
            <a:ext cx="12328989" cy="6858000"/>
          </a:xfrm>
          <a:solidFill>
            <a:schemeClr val="bg2">
              <a:lumMod val="10000"/>
            </a:schemeClr>
          </a:solidFill>
        </p:spPr>
      </p:pic>
      <p:graphicFrame>
        <p:nvGraphicFramePr>
          <p:cNvPr id="7" name="Table 7">
            <a:extLst>
              <a:ext uri="{FF2B5EF4-FFF2-40B4-BE49-F238E27FC236}">
                <a16:creationId xmlns:a16="http://schemas.microsoft.com/office/drawing/2014/main" id="{4528EB6C-60E6-49D9-9D06-B72BA10D9CD2}"/>
              </a:ext>
            </a:extLst>
          </p:cNvPr>
          <p:cNvGraphicFramePr>
            <a:graphicFrameLocks noGrp="1"/>
          </p:cNvGraphicFramePr>
          <p:nvPr>
            <p:extLst>
              <p:ext uri="{D42A27DB-BD31-4B8C-83A1-F6EECF244321}">
                <p14:modId xmlns:p14="http://schemas.microsoft.com/office/powerpoint/2010/main" val="1071103266"/>
              </p:ext>
            </p:extLst>
          </p:nvPr>
        </p:nvGraphicFramePr>
        <p:xfrm>
          <a:off x="14986000" y="0"/>
          <a:ext cx="11525250" cy="6224687"/>
        </p:xfrm>
        <a:graphic>
          <a:graphicData uri="http://schemas.openxmlformats.org/drawingml/2006/table">
            <a:tbl>
              <a:tblPr firstRow="1" bandRow="1">
                <a:tableStyleId>{073A0DAA-6AF3-43AB-8588-CEC1D06C72B9}</a:tableStyleId>
              </a:tblPr>
              <a:tblGrid>
                <a:gridCol w="722109">
                  <a:extLst>
                    <a:ext uri="{9D8B030D-6E8A-4147-A177-3AD203B41FA5}">
                      <a16:colId xmlns:a16="http://schemas.microsoft.com/office/drawing/2014/main" val="157198157"/>
                    </a:ext>
                  </a:extLst>
                </a:gridCol>
                <a:gridCol w="2381078">
                  <a:extLst>
                    <a:ext uri="{9D8B030D-6E8A-4147-A177-3AD203B41FA5}">
                      <a16:colId xmlns:a16="http://schemas.microsoft.com/office/drawing/2014/main" val="3064730904"/>
                    </a:ext>
                  </a:extLst>
                </a:gridCol>
                <a:gridCol w="2352562">
                  <a:extLst>
                    <a:ext uri="{9D8B030D-6E8A-4147-A177-3AD203B41FA5}">
                      <a16:colId xmlns:a16="http://schemas.microsoft.com/office/drawing/2014/main" val="556826696"/>
                    </a:ext>
                  </a:extLst>
                </a:gridCol>
                <a:gridCol w="1141560">
                  <a:extLst>
                    <a:ext uri="{9D8B030D-6E8A-4147-A177-3AD203B41FA5}">
                      <a16:colId xmlns:a16="http://schemas.microsoft.com/office/drawing/2014/main" val="389259881"/>
                    </a:ext>
                  </a:extLst>
                </a:gridCol>
                <a:gridCol w="1665187">
                  <a:extLst>
                    <a:ext uri="{9D8B030D-6E8A-4147-A177-3AD203B41FA5}">
                      <a16:colId xmlns:a16="http://schemas.microsoft.com/office/drawing/2014/main" val="4038511766"/>
                    </a:ext>
                  </a:extLst>
                </a:gridCol>
                <a:gridCol w="1054619">
                  <a:extLst>
                    <a:ext uri="{9D8B030D-6E8A-4147-A177-3AD203B41FA5}">
                      <a16:colId xmlns:a16="http://schemas.microsoft.com/office/drawing/2014/main" val="2988068562"/>
                    </a:ext>
                  </a:extLst>
                </a:gridCol>
                <a:gridCol w="985236">
                  <a:extLst>
                    <a:ext uri="{9D8B030D-6E8A-4147-A177-3AD203B41FA5}">
                      <a16:colId xmlns:a16="http://schemas.microsoft.com/office/drawing/2014/main" val="3461013379"/>
                    </a:ext>
                  </a:extLst>
                </a:gridCol>
                <a:gridCol w="1222899">
                  <a:extLst>
                    <a:ext uri="{9D8B030D-6E8A-4147-A177-3AD203B41FA5}">
                      <a16:colId xmlns:a16="http://schemas.microsoft.com/office/drawing/2014/main" val="1228024772"/>
                    </a:ext>
                  </a:extLst>
                </a:gridCol>
              </a:tblGrid>
              <a:tr h="836716">
                <a:tc>
                  <a:txBody>
                    <a:bodyPr/>
                    <a:lstStyle/>
                    <a:p>
                      <a:r>
                        <a:rPr lang="en-US" sz="4000" dirty="0">
                          <a:solidFill>
                            <a:schemeClr val="bg1"/>
                          </a:solidFill>
                        </a:rPr>
                        <a:t>ID</a:t>
                      </a:r>
                    </a:p>
                  </a:txBody>
                  <a:tcPr>
                    <a:solidFill>
                      <a:srgbClr val="0A0A0A">
                        <a:alpha val="70000"/>
                      </a:srgbClr>
                    </a:solidFill>
                  </a:tcPr>
                </a:tc>
                <a:tc>
                  <a:txBody>
                    <a:bodyPr/>
                    <a:lstStyle/>
                    <a:p>
                      <a:r>
                        <a:rPr lang="en-US" sz="2600" dirty="0">
                          <a:solidFill>
                            <a:schemeClr val="bg1"/>
                          </a:solidFill>
                        </a:rPr>
                        <a:t>Risk Description</a:t>
                      </a:r>
                    </a:p>
                  </a:txBody>
                  <a:tcPr>
                    <a:solidFill>
                      <a:srgbClr val="0A0A0A">
                        <a:alpha val="70000"/>
                      </a:srgbClr>
                    </a:solidFill>
                  </a:tcPr>
                </a:tc>
                <a:tc>
                  <a:txBody>
                    <a:bodyPr/>
                    <a:lstStyle/>
                    <a:p>
                      <a:r>
                        <a:rPr lang="en-US" sz="2600" dirty="0">
                          <a:solidFill>
                            <a:schemeClr val="bg1"/>
                          </a:solidFill>
                        </a:rPr>
                        <a:t>Consequence</a:t>
                      </a:r>
                    </a:p>
                  </a:txBody>
                  <a:tcPr>
                    <a:solidFill>
                      <a:srgbClr val="0A0A0A">
                        <a:alpha val="70000"/>
                      </a:srgbClr>
                    </a:solidFill>
                  </a:tcPr>
                </a:tc>
                <a:tc>
                  <a:txBody>
                    <a:bodyPr/>
                    <a:lstStyle/>
                    <a:p>
                      <a:r>
                        <a:rPr lang="en-US" sz="2600" dirty="0">
                          <a:solidFill>
                            <a:schemeClr val="bg1"/>
                          </a:solidFill>
                        </a:rPr>
                        <a:t>Trigger</a:t>
                      </a:r>
                    </a:p>
                  </a:txBody>
                  <a:tcPr>
                    <a:solidFill>
                      <a:srgbClr val="0A0A0A">
                        <a:alpha val="70000"/>
                      </a:srgbClr>
                    </a:solidFill>
                  </a:tcPr>
                </a:tc>
                <a:tc>
                  <a:txBody>
                    <a:bodyPr/>
                    <a:lstStyle/>
                    <a:p>
                      <a:r>
                        <a:rPr lang="en-US" sz="2600" dirty="0">
                          <a:solidFill>
                            <a:schemeClr val="bg1"/>
                          </a:solidFill>
                        </a:rPr>
                        <a:t>Probability</a:t>
                      </a:r>
                    </a:p>
                  </a:txBody>
                  <a:tcPr>
                    <a:solidFill>
                      <a:srgbClr val="0A0A0A">
                        <a:alpha val="70000"/>
                      </a:srgbClr>
                    </a:solidFill>
                  </a:tcPr>
                </a:tc>
                <a:tc>
                  <a:txBody>
                    <a:bodyPr/>
                    <a:lstStyle/>
                    <a:p>
                      <a:r>
                        <a:rPr lang="en-US" sz="2400" dirty="0">
                          <a:solidFill>
                            <a:schemeClr val="bg1"/>
                          </a:solidFill>
                        </a:rPr>
                        <a:t>Impact</a:t>
                      </a:r>
                    </a:p>
                  </a:txBody>
                  <a:tcPr>
                    <a:solidFill>
                      <a:srgbClr val="0A0A0A">
                        <a:alpha val="70000"/>
                      </a:srgbClr>
                    </a:solidFill>
                  </a:tcPr>
                </a:tc>
                <a:tc>
                  <a:txBody>
                    <a:bodyPr/>
                    <a:lstStyle/>
                    <a:p>
                      <a:r>
                        <a:rPr lang="en-US" sz="2400" dirty="0">
                          <a:solidFill>
                            <a:schemeClr val="bg1"/>
                          </a:solidFill>
                        </a:rPr>
                        <a:t>Risk Level</a:t>
                      </a:r>
                    </a:p>
                  </a:txBody>
                  <a:tcPr>
                    <a:solidFill>
                      <a:srgbClr val="0A0A0A">
                        <a:alpha val="70000"/>
                      </a:srgbClr>
                    </a:solidFill>
                  </a:tcPr>
                </a:tc>
                <a:tc>
                  <a:txBody>
                    <a:bodyPr/>
                    <a:lstStyle/>
                    <a:p>
                      <a:r>
                        <a:rPr lang="en-US" sz="2400" dirty="0">
                          <a:solidFill>
                            <a:schemeClr val="bg1"/>
                          </a:solidFill>
                        </a:rPr>
                        <a:t>Risk Owner</a:t>
                      </a:r>
                    </a:p>
                  </a:txBody>
                  <a:tcPr>
                    <a:solidFill>
                      <a:srgbClr val="0A0A0A">
                        <a:alpha val="70000"/>
                      </a:srgbClr>
                    </a:solidFill>
                  </a:tcPr>
                </a:tc>
                <a:extLst>
                  <a:ext uri="{0D108BD9-81ED-4DB2-BD59-A6C34878D82A}">
                    <a16:rowId xmlns:a16="http://schemas.microsoft.com/office/drawing/2014/main" val="3039215941"/>
                  </a:ext>
                </a:extLst>
              </a:tr>
              <a:tr h="779011">
                <a:tc>
                  <a:txBody>
                    <a:bodyPr/>
                    <a:lstStyle/>
                    <a:p>
                      <a:pPr algn="ctr"/>
                      <a:r>
                        <a:rPr lang="en-US" sz="4000" dirty="0">
                          <a:solidFill>
                            <a:schemeClr val="bg1"/>
                          </a:solidFill>
                        </a:rPr>
                        <a:t>1</a:t>
                      </a:r>
                    </a:p>
                  </a:txBody>
                  <a:tcPr>
                    <a:solidFill>
                      <a:srgbClr val="0A0A0A">
                        <a:alpha val="70000"/>
                      </a:srgbClr>
                    </a:solidFill>
                  </a:tcPr>
                </a:tc>
                <a:tc>
                  <a:txBody>
                    <a:bodyPr/>
                    <a:lstStyle/>
                    <a:p>
                      <a:r>
                        <a:rPr lang="en-US" sz="1600" dirty="0">
                          <a:solidFill>
                            <a:schemeClr val="bg1"/>
                          </a:solidFill>
                        </a:rPr>
                        <a:t>Subject Matter Experts are not available during elicitation activities </a:t>
                      </a:r>
                    </a:p>
                  </a:txBody>
                  <a:tcPr>
                    <a:solidFill>
                      <a:srgbClr val="0A0A0A">
                        <a:alpha val="70000"/>
                      </a:srgbClr>
                    </a:solidFill>
                  </a:tcPr>
                </a:tc>
                <a:tc>
                  <a:txBody>
                    <a:bodyPr/>
                    <a:lstStyle/>
                    <a:p>
                      <a:r>
                        <a:rPr lang="en-US" sz="1600" dirty="0">
                          <a:solidFill>
                            <a:schemeClr val="bg1"/>
                          </a:solidFill>
                        </a:rPr>
                        <a:t>Scope and quality shall be reduced, and delivery date may be pushed back</a:t>
                      </a:r>
                    </a:p>
                  </a:txBody>
                  <a:tcPr>
                    <a:solidFill>
                      <a:srgbClr val="0A0A0A">
                        <a:alpha val="70000"/>
                      </a:srgbClr>
                    </a:solidFill>
                  </a:tcPr>
                </a:tc>
                <a:tc>
                  <a:txBody>
                    <a:bodyPr/>
                    <a:lstStyle/>
                    <a:p>
                      <a:r>
                        <a:rPr lang="en-US" dirty="0">
                          <a:solidFill>
                            <a:schemeClr val="bg1"/>
                          </a:solidFill>
                        </a:rPr>
                        <a:t>Elicitation</a:t>
                      </a:r>
                      <a:endParaRPr lang="en-US" sz="1800" dirty="0">
                        <a:solidFill>
                          <a:schemeClr val="bg1"/>
                        </a:solidFill>
                      </a:endParaRPr>
                    </a:p>
                  </a:txBody>
                  <a:tcPr>
                    <a:solidFill>
                      <a:srgbClr val="0A0A0A">
                        <a:alpha val="70000"/>
                      </a:srgbClr>
                    </a:solidFill>
                  </a:tcPr>
                </a:tc>
                <a:tc>
                  <a:txBody>
                    <a:bodyPr/>
                    <a:lstStyle/>
                    <a:p>
                      <a:pPr algn="ctr">
                        <a:lnSpc>
                          <a:spcPct val="200000"/>
                        </a:lnSpc>
                      </a:pPr>
                      <a:r>
                        <a:rPr lang="en-US" sz="1800" dirty="0">
                          <a:solidFill>
                            <a:schemeClr val="bg1"/>
                          </a:solidFill>
                        </a:rPr>
                        <a:t>40%</a:t>
                      </a:r>
                    </a:p>
                  </a:txBody>
                  <a:tcPr>
                    <a:solidFill>
                      <a:srgbClr val="0A0A0A">
                        <a:alpha val="70000"/>
                      </a:srgbClr>
                    </a:solidFill>
                  </a:tcPr>
                </a:tc>
                <a:tc>
                  <a:txBody>
                    <a:bodyPr/>
                    <a:lstStyle/>
                    <a:p>
                      <a:pPr algn="ctr">
                        <a:lnSpc>
                          <a:spcPct val="200000"/>
                        </a:lnSpc>
                      </a:pPr>
                      <a:r>
                        <a:rPr lang="en-US" sz="1800" dirty="0">
                          <a:solidFill>
                            <a:schemeClr val="bg1"/>
                          </a:solidFill>
                        </a:rPr>
                        <a:t>5</a:t>
                      </a:r>
                    </a:p>
                  </a:txBody>
                  <a:tcPr>
                    <a:solidFill>
                      <a:srgbClr val="0A0A0A">
                        <a:alpha val="70000"/>
                      </a:srgbClr>
                    </a:solidFill>
                  </a:tcPr>
                </a:tc>
                <a:tc>
                  <a:txBody>
                    <a:bodyPr/>
                    <a:lstStyle/>
                    <a:p>
                      <a:pPr algn="ctr">
                        <a:lnSpc>
                          <a:spcPct val="200000"/>
                        </a:lnSpc>
                      </a:pPr>
                      <a:r>
                        <a:rPr lang="en-US" sz="1800" dirty="0">
                          <a:solidFill>
                            <a:schemeClr val="bg1"/>
                          </a:solidFill>
                        </a:rPr>
                        <a:t>2.0</a:t>
                      </a:r>
                    </a:p>
                  </a:txBody>
                  <a:tcPr>
                    <a:solidFill>
                      <a:srgbClr val="0A0A0A">
                        <a:alpha val="70000"/>
                      </a:srgbClr>
                    </a:solidFill>
                  </a:tcPr>
                </a:tc>
                <a:tc>
                  <a:txBody>
                    <a:bodyPr/>
                    <a:lstStyle/>
                    <a:p>
                      <a:pPr algn="ctr">
                        <a:lnSpc>
                          <a:spcPct val="200000"/>
                        </a:lnSpc>
                      </a:pPr>
                      <a:r>
                        <a:rPr lang="en-US" sz="1800" dirty="0">
                          <a:solidFill>
                            <a:schemeClr val="bg1"/>
                          </a:solidFill>
                        </a:rPr>
                        <a:t>Bhalla</a:t>
                      </a:r>
                    </a:p>
                  </a:txBody>
                  <a:tcPr>
                    <a:solidFill>
                      <a:srgbClr val="0A0A0A">
                        <a:alpha val="70000"/>
                      </a:srgbClr>
                    </a:solidFill>
                  </a:tcPr>
                </a:tc>
                <a:extLst>
                  <a:ext uri="{0D108BD9-81ED-4DB2-BD59-A6C34878D82A}">
                    <a16:rowId xmlns:a16="http://schemas.microsoft.com/office/drawing/2014/main" val="3748519563"/>
                  </a:ext>
                </a:extLst>
              </a:tr>
              <a:tr h="1385246">
                <a:tc>
                  <a:txBody>
                    <a:bodyPr/>
                    <a:lstStyle/>
                    <a:p>
                      <a:r>
                        <a:rPr lang="en-US" sz="4000" dirty="0">
                          <a:solidFill>
                            <a:schemeClr val="bg1"/>
                          </a:solidFill>
                        </a:rPr>
                        <a:t> 2</a:t>
                      </a:r>
                    </a:p>
                  </a:txBody>
                  <a:tcPr>
                    <a:solidFill>
                      <a:srgbClr val="0A0A0A">
                        <a:alpha val="70000"/>
                      </a:srgbClr>
                    </a:solidFill>
                  </a:tcPr>
                </a:tc>
                <a:tc>
                  <a:txBody>
                    <a:bodyPr/>
                    <a:lstStyle/>
                    <a:p>
                      <a:r>
                        <a:rPr lang="en-US" sz="1600" dirty="0">
                          <a:solidFill>
                            <a:schemeClr val="bg1"/>
                          </a:solidFill>
                        </a:rPr>
                        <a:t>Payment Option And Method Description </a:t>
                      </a:r>
                    </a:p>
                  </a:txBody>
                  <a:tcPr>
                    <a:solidFill>
                      <a:srgbClr val="0A0A0A">
                        <a:alpha val="70000"/>
                      </a:srgbClr>
                    </a:solidFill>
                  </a:tcPr>
                </a:tc>
                <a:tc>
                  <a:txBody>
                    <a:bodyPr/>
                    <a:lstStyle/>
                    <a:p>
                      <a:r>
                        <a:rPr lang="en-US" sz="1600" dirty="0">
                          <a:solidFill>
                            <a:schemeClr val="bg1"/>
                          </a:solidFill>
                        </a:rPr>
                        <a:t>Two Method Has Shared by stakeholder (2 Method Have QR CODE )Which Has to Be user specific and it will take time </a:t>
                      </a:r>
                    </a:p>
                  </a:txBody>
                  <a:tcPr>
                    <a:solidFill>
                      <a:srgbClr val="0A0A0A">
                        <a:alpha val="70000"/>
                      </a:srgbClr>
                    </a:solidFill>
                  </a:tcPr>
                </a:tc>
                <a:tc>
                  <a:txBody>
                    <a:bodyPr/>
                    <a:lstStyle/>
                    <a:p>
                      <a:r>
                        <a:rPr lang="en-US" sz="1800" dirty="0">
                          <a:solidFill>
                            <a:schemeClr val="bg1"/>
                          </a:solidFill>
                        </a:rPr>
                        <a:t>Development</a:t>
                      </a:r>
                    </a:p>
                  </a:txBody>
                  <a:tcPr>
                    <a:solidFill>
                      <a:srgbClr val="0A0A0A">
                        <a:alpha val="70000"/>
                      </a:srgbClr>
                    </a:solidFill>
                  </a:tcPr>
                </a:tc>
                <a:tc>
                  <a:txBody>
                    <a:bodyPr/>
                    <a:lstStyle/>
                    <a:p>
                      <a:pPr algn="ctr">
                        <a:lnSpc>
                          <a:spcPct val="200000"/>
                        </a:lnSpc>
                      </a:pPr>
                      <a:r>
                        <a:rPr lang="en-US" sz="1800" dirty="0">
                          <a:solidFill>
                            <a:schemeClr val="bg1"/>
                          </a:solidFill>
                        </a:rPr>
                        <a:t>30%</a:t>
                      </a:r>
                    </a:p>
                  </a:txBody>
                  <a:tcPr>
                    <a:solidFill>
                      <a:srgbClr val="0A0A0A">
                        <a:alpha val="70000"/>
                      </a:srgbClr>
                    </a:solidFill>
                  </a:tcPr>
                </a:tc>
                <a:tc>
                  <a:txBody>
                    <a:bodyPr/>
                    <a:lstStyle/>
                    <a:p>
                      <a:pPr algn="ctr">
                        <a:lnSpc>
                          <a:spcPct val="200000"/>
                        </a:lnSpc>
                      </a:pPr>
                      <a:r>
                        <a:rPr lang="en-US" sz="1800" dirty="0">
                          <a:solidFill>
                            <a:schemeClr val="bg1"/>
                          </a:solidFill>
                        </a:rPr>
                        <a:t>4</a:t>
                      </a:r>
                    </a:p>
                  </a:txBody>
                  <a:tcPr>
                    <a:solidFill>
                      <a:srgbClr val="0A0A0A">
                        <a:alpha val="70000"/>
                      </a:srgbClr>
                    </a:solidFill>
                  </a:tcPr>
                </a:tc>
                <a:tc>
                  <a:txBody>
                    <a:bodyPr/>
                    <a:lstStyle/>
                    <a:p>
                      <a:pPr algn="ctr">
                        <a:lnSpc>
                          <a:spcPct val="200000"/>
                        </a:lnSpc>
                      </a:pPr>
                      <a:r>
                        <a:rPr lang="en-US" sz="1800" dirty="0">
                          <a:solidFill>
                            <a:schemeClr val="bg1"/>
                          </a:solidFill>
                        </a:rPr>
                        <a:t>2.0</a:t>
                      </a:r>
                    </a:p>
                  </a:txBody>
                  <a:tcPr>
                    <a:solidFill>
                      <a:srgbClr val="0A0A0A">
                        <a:alpha val="70000"/>
                      </a:srgbClr>
                    </a:solidFill>
                  </a:tcPr>
                </a:tc>
                <a:tc>
                  <a:txBody>
                    <a:bodyPr/>
                    <a:lstStyle/>
                    <a:p>
                      <a:pPr algn="ctr">
                        <a:lnSpc>
                          <a:spcPct val="200000"/>
                        </a:lnSpc>
                      </a:pPr>
                      <a:r>
                        <a:rPr lang="en-US" sz="1800" dirty="0">
                          <a:solidFill>
                            <a:schemeClr val="bg1"/>
                          </a:solidFill>
                        </a:rPr>
                        <a:t>Prasad</a:t>
                      </a:r>
                    </a:p>
                  </a:txBody>
                  <a:tcPr>
                    <a:solidFill>
                      <a:srgbClr val="0A0A0A">
                        <a:alpha val="70000"/>
                      </a:srgbClr>
                    </a:solidFill>
                  </a:tcPr>
                </a:tc>
                <a:extLst>
                  <a:ext uri="{0D108BD9-81ED-4DB2-BD59-A6C34878D82A}">
                    <a16:rowId xmlns:a16="http://schemas.microsoft.com/office/drawing/2014/main" val="2289234118"/>
                  </a:ext>
                </a:extLst>
              </a:tr>
              <a:tr h="865568">
                <a:tc>
                  <a:txBody>
                    <a:bodyPr/>
                    <a:lstStyle/>
                    <a:p>
                      <a:pPr algn="ctr"/>
                      <a:r>
                        <a:rPr lang="en-US" sz="4000" dirty="0">
                          <a:solidFill>
                            <a:schemeClr val="bg1"/>
                          </a:solidFill>
                        </a:rPr>
                        <a:t>3</a:t>
                      </a:r>
                    </a:p>
                  </a:txBody>
                  <a:tcPr>
                    <a:solidFill>
                      <a:srgbClr val="0A0A0A">
                        <a:alpha val="70000"/>
                      </a:srgbClr>
                    </a:solidFill>
                  </a:tcPr>
                </a:tc>
                <a:tc>
                  <a:txBody>
                    <a:bodyPr/>
                    <a:lstStyle/>
                    <a:p>
                      <a:r>
                        <a:rPr lang="en-US" sz="1800" dirty="0">
                          <a:solidFill>
                            <a:schemeClr val="bg1"/>
                          </a:solidFill>
                        </a:rPr>
                        <a:t>Changes in Applications </a:t>
                      </a:r>
                    </a:p>
                  </a:txBody>
                  <a:tcPr>
                    <a:solidFill>
                      <a:srgbClr val="0A0A0A">
                        <a:alpha val="70000"/>
                      </a:srgbClr>
                    </a:solidFill>
                  </a:tcPr>
                </a:tc>
                <a:tc>
                  <a:txBody>
                    <a:bodyPr/>
                    <a:lstStyle/>
                    <a:p>
                      <a:r>
                        <a:rPr lang="en-US" sz="1800" dirty="0">
                          <a:solidFill>
                            <a:schemeClr val="bg1"/>
                          </a:solidFill>
                        </a:rPr>
                        <a:t>Staff Availability is issue </a:t>
                      </a:r>
                    </a:p>
                  </a:txBody>
                  <a:tcPr>
                    <a:solidFill>
                      <a:srgbClr val="0A0A0A">
                        <a:alpha val="70000"/>
                      </a:srgbClr>
                    </a:solidFill>
                  </a:tcPr>
                </a:tc>
                <a:tc>
                  <a:txBody>
                    <a:bodyPr/>
                    <a:lstStyle/>
                    <a:p>
                      <a:r>
                        <a:rPr lang="en-US" sz="1800" dirty="0">
                          <a:solidFill>
                            <a:schemeClr val="bg1"/>
                          </a:solidFill>
                        </a:rPr>
                        <a:t>Change implementation</a:t>
                      </a:r>
                    </a:p>
                  </a:txBody>
                  <a:tcPr>
                    <a:solidFill>
                      <a:srgbClr val="0A0A0A">
                        <a:alpha val="70000"/>
                      </a:srgbClr>
                    </a:solidFill>
                  </a:tcPr>
                </a:tc>
                <a:tc>
                  <a:txBody>
                    <a:bodyPr/>
                    <a:lstStyle/>
                    <a:p>
                      <a:pPr algn="ctr">
                        <a:lnSpc>
                          <a:spcPct val="200000"/>
                        </a:lnSpc>
                      </a:pPr>
                      <a:r>
                        <a:rPr lang="en-US" sz="1800" dirty="0">
                          <a:solidFill>
                            <a:schemeClr val="bg1"/>
                          </a:solidFill>
                        </a:rPr>
                        <a:t>20%</a:t>
                      </a:r>
                    </a:p>
                  </a:txBody>
                  <a:tcPr>
                    <a:solidFill>
                      <a:srgbClr val="0A0A0A">
                        <a:alpha val="70000"/>
                      </a:srgbClr>
                    </a:solidFill>
                  </a:tcPr>
                </a:tc>
                <a:tc>
                  <a:txBody>
                    <a:bodyPr/>
                    <a:lstStyle/>
                    <a:p>
                      <a:pPr algn="ctr">
                        <a:lnSpc>
                          <a:spcPct val="200000"/>
                        </a:lnSpc>
                      </a:pPr>
                      <a:r>
                        <a:rPr lang="en-US" sz="1800" dirty="0">
                          <a:solidFill>
                            <a:schemeClr val="bg1"/>
                          </a:solidFill>
                        </a:rPr>
                        <a:t>4</a:t>
                      </a:r>
                    </a:p>
                  </a:txBody>
                  <a:tcPr>
                    <a:solidFill>
                      <a:srgbClr val="0A0A0A">
                        <a:alpha val="70000"/>
                      </a:srgbClr>
                    </a:solidFill>
                  </a:tcPr>
                </a:tc>
                <a:tc>
                  <a:txBody>
                    <a:bodyPr/>
                    <a:lstStyle/>
                    <a:p>
                      <a:pPr algn="ctr">
                        <a:lnSpc>
                          <a:spcPct val="200000"/>
                        </a:lnSpc>
                      </a:pPr>
                      <a:r>
                        <a:rPr lang="en-US" sz="1800" dirty="0">
                          <a:solidFill>
                            <a:schemeClr val="bg1"/>
                          </a:solidFill>
                        </a:rPr>
                        <a:t>0.9</a:t>
                      </a:r>
                    </a:p>
                  </a:txBody>
                  <a:tcPr>
                    <a:solidFill>
                      <a:srgbClr val="0A0A0A">
                        <a:alpha val="70000"/>
                      </a:srgbClr>
                    </a:solidFill>
                  </a:tcPr>
                </a:tc>
                <a:tc>
                  <a:txBody>
                    <a:bodyPr/>
                    <a:lstStyle/>
                    <a:p>
                      <a:pPr algn="ctr">
                        <a:lnSpc>
                          <a:spcPct val="200000"/>
                        </a:lnSpc>
                      </a:pPr>
                      <a:r>
                        <a:rPr lang="en-US" sz="1800" dirty="0">
                          <a:solidFill>
                            <a:schemeClr val="bg1"/>
                          </a:solidFill>
                        </a:rPr>
                        <a:t>Vamshi</a:t>
                      </a:r>
                    </a:p>
                  </a:txBody>
                  <a:tcPr>
                    <a:solidFill>
                      <a:srgbClr val="0A0A0A">
                        <a:alpha val="70000"/>
                      </a:srgbClr>
                    </a:solidFill>
                  </a:tcPr>
                </a:tc>
                <a:extLst>
                  <a:ext uri="{0D108BD9-81ED-4DB2-BD59-A6C34878D82A}">
                    <a16:rowId xmlns:a16="http://schemas.microsoft.com/office/drawing/2014/main" val="1280961658"/>
                  </a:ext>
                </a:extLst>
              </a:tr>
              <a:tr h="865568">
                <a:tc>
                  <a:txBody>
                    <a:bodyPr/>
                    <a:lstStyle/>
                    <a:p>
                      <a:pPr algn="ctr"/>
                      <a:r>
                        <a:rPr lang="en-US" sz="4000" dirty="0">
                          <a:solidFill>
                            <a:schemeClr val="bg1"/>
                          </a:solidFill>
                        </a:rPr>
                        <a:t>4</a:t>
                      </a:r>
                    </a:p>
                  </a:txBody>
                  <a:tcPr>
                    <a:solidFill>
                      <a:srgbClr val="0A0A0A">
                        <a:alpha val="70000"/>
                      </a:srgbClr>
                    </a:solidFill>
                  </a:tcPr>
                </a:tc>
                <a:tc>
                  <a:txBody>
                    <a:bodyPr/>
                    <a:lstStyle/>
                    <a:p>
                      <a:r>
                        <a:rPr lang="en-US" dirty="0">
                          <a:solidFill>
                            <a:schemeClr val="bg1"/>
                          </a:solidFill>
                        </a:rPr>
                        <a:t>Constructed solution does not meet all the Business s </a:t>
                      </a:r>
                      <a:endParaRPr lang="en-US" sz="1800" dirty="0">
                        <a:solidFill>
                          <a:schemeClr val="bg1"/>
                        </a:solidFill>
                      </a:endParaRPr>
                    </a:p>
                  </a:txBody>
                  <a:tcPr>
                    <a:solidFill>
                      <a:srgbClr val="0A0A0A">
                        <a:alpha val="70000"/>
                      </a:srgbClr>
                    </a:solidFill>
                  </a:tcPr>
                </a:tc>
                <a:tc>
                  <a:txBody>
                    <a:bodyPr/>
                    <a:lstStyle/>
                    <a:p>
                      <a:r>
                        <a:rPr lang="en-US" sz="1800" dirty="0">
                          <a:solidFill>
                            <a:schemeClr val="bg1"/>
                          </a:solidFill>
                        </a:rPr>
                        <a:t>Realized Value May reduce </a:t>
                      </a:r>
                    </a:p>
                  </a:txBody>
                  <a:tcPr>
                    <a:solidFill>
                      <a:srgbClr val="0A0A0A">
                        <a:alpha val="70000"/>
                      </a:srgbClr>
                    </a:solidFill>
                  </a:tcPr>
                </a:tc>
                <a:tc>
                  <a:txBody>
                    <a:bodyPr/>
                    <a:lstStyle/>
                    <a:p>
                      <a:r>
                        <a:rPr lang="en-US" sz="1800" dirty="0">
                          <a:solidFill>
                            <a:schemeClr val="bg1"/>
                          </a:solidFill>
                        </a:rPr>
                        <a:t>Validation </a:t>
                      </a:r>
                    </a:p>
                  </a:txBody>
                  <a:tcPr>
                    <a:solidFill>
                      <a:srgbClr val="0A0A0A">
                        <a:alpha val="70000"/>
                      </a:srgbClr>
                    </a:solidFill>
                  </a:tcPr>
                </a:tc>
                <a:tc>
                  <a:txBody>
                    <a:bodyPr/>
                    <a:lstStyle/>
                    <a:p>
                      <a:pPr algn="ctr">
                        <a:lnSpc>
                          <a:spcPct val="200000"/>
                        </a:lnSpc>
                      </a:pPr>
                      <a:r>
                        <a:rPr lang="en-US" sz="1800" dirty="0">
                          <a:solidFill>
                            <a:schemeClr val="bg1"/>
                          </a:solidFill>
                        </a:rPr>
                        <a:t>30%</a:t>
                      </a:r>
                    </a:p>
                  </a:txBody>
                  <a:tcPr>
                    <a:solidFill>
                      <a:srgbClr val="0A0A0A">
                        <a:alpha val="70000"/>
                      </a:srgbClr>
                    </a:solidFill>
                  </a:tcPr>
                </a:tc>
                <a:tc>
                  <a:txBody>
                    <a:bodyPr/>
                    <a:lstStyle/>
                    <a:p>
                      <a:pPr algn="ctr">
                        <a:lnSpc>
                          <a:spcPct val="200000"/>
                        </a:lnSpc>
                      </a:pPr>
                      <a:r>
                        <a:rPr lang="en-US" sz="1800" dirty="0">
                          <a:solidFill>
                            <a:schemeClr val="bg1"/>
                          </a:solidFill>
                        </a:rPr>
                        <a:t>3</a:t>
                      </a:r>
                    </a:p>
                  </a:txBody>
                  <a:tcPr>
                    <a:solidFill>
                      <a:srgbClr val="0A0A0A">
                        <a:alpha val="70000"/>
                      </a:srgbClr>
                    </a:solidFill>
                  </a:tcPr>
                </a:tc>
                <a:tc>
                  <a:txBody>
                    <a:bodyPr/>
                    <a:lstStyle/>
                    <a:p>
                      <a:pPr algn="ctr">
                        <a:lnSpc>
                          <a:spcPct val="200000"/>
                        </a:lnSpc>
                      </a:pPr>
                      <a:r>
                        <a:rPr lang="en-US" sz="1800" dirty="0">
                          <a:solidFill>
                            <a:schemeClr val="bg1"/>
                          </a:solidFill>
                        </a:rPr>
                        <a:t>0.6</a:t>
                      </a:r>
                    </a:p>
                  </a:txBody>
                  <a:tcPr>
                    <a:solidFill>
                      <a:srgbClr val="0A0A0A">
                        <a:alpha val="70000"/>
                      </a:srgbClr>
                    </a:solidFill>
                  </a:tcPr>
                </a:tc>
                <a:tc>
                  <a:txBody>
                    <a:bodyPr/>
                    <a:lstStyle/>
                    <a:p>
                      <a:pPr algn="ctr">
                        <a:lnSpc>
                          <a:spcPct val="200000"/>
                        </a:lnSpc>
                      </a:pPr>
                      <a:r>
                        <a:rPr lang="en-US" sz="1800" dirty="0" err="1">
                          <a:solidFill>
                            <a:schemeClr val="bg1"/>
                          </a:solidFill>
                        </a:rPr>
                        <a:t>Chethan</a:t>
                      </a:r>
                      <a:endParaRPr lang="en-US" sz="1800" dirty="0">
                        <a:solidFill>
                          <a:schemeClr val="bg1"/>
                        </a:solidFill>
                      </a:endParaRPr>
                    </a:p>
                  </a:txBody>
                  <a:tcPr>
                    <a:solidFill>
                      <a:srgbClr val="0A0A0A">
                        <a:alpha val="70000"/>
                      </a:srgbClr>
                    </a:solidFill>
                  </a:tcPr>
                </a:tc>
                <a:extLst>
                  <a:ext uri="{0D108BD9-81ED-4DB2-BD59-A6C34878D82A}">
                    <a16:rowId xmlns:a16="http://schemas.microsoft.com/office/drawing/2014/main" val="2105255499"/>
                  </a:ext>
                </a:extLst>
              </a:tr>
              <a:tr h="1303761">
                <a:tc>
                  <a:txBody>
                    <a:bodyPr/>
                    <a:lstStyle/>
                    <a:p>
                      <a:pPr algn="ctr"/>
                      <a:r>
                        <a:rPr lang="en-US" sz="4000" dirty="0">
                          <a:solidFill>
                            <a:schemeClr val="bg1"/>
                          </a:solidFill>
                        </a:rPr>
                        <a:t>5</a:t>
                      </a:r>
                    </a:p>
                  </a:txBody>
                  <a:tcPr>
                    <a:solidFill>
                      <a:srgbClr val="0A0A0A">
                        <a:alpha val="70000"/>
                      </a:srgbClr>
                    </a:solidFill>
                  </a:tcPr>
                </a:tc>
                <a:tc>
                  <a:txBody>
                    <a:bodyPr/>
                    <a:lstStyle/>
                    <a:p>
                      <a:r>
                        <a:rPr lang="en-US" sz="1800" dirty="0">
                          <a:solidFill>
                            <a:schemeClr val="bg1"/>
                          </a:solidFill>
                        </a:rPr>
                        <a:t>System And Technology</a:t>
                      </a:r>
                    </a:p>
                  </a:txBody>
                  <a:tcPr>
                    <a:solidFill>
                      <a:srgbClr val="0A0A0A">
                        <a:alpha val="70000"/>
                      </a:srgbClr>
                    </a:solidFill>
                  </a:tcPr>
                </a:tc>
                <a:tc>
                  <a:txBody>
                    <a:bodyPr/>
                    <a:lstStyle/>
                    <a:p>
                      <a:r>
                        <a:rPr lang="en-US" sz="1800" dirty="0">
                          <a:solidFill>
                            <a:schemeClr val="bg1"/>
                          </a:solidFill>
                        </a:rPr>
                        <a:t>Arranged of New System and Technology Will be issue due to New changes</a:t>
                      </a:r>
                    </a:p>
                  </a:txBody>
                  <a:tcPr>
                    <a:solidFill>
                      <a:srgbClr val="0A0A0A">
                        <a:alpha val="70000"/>
                      </a:srgbClr>
                    </a:solidFill>
                  </a:tcPr>
                </a:tc>
                <a:tc>
                  <a:txBody>
                    <a:bodyPr/>
                    <a:lstStyle/>
                    <a:p>
                      <a:r>
                        <a:rPr lang="en-US" sz="1800" dirty="0">
                          <a:solidFill>
                            <a:schemeClr val="bg1"/>
                          </a:solidFill>
                        </a:rPr>
                        <a:t>Elicitation</a:t>
                      </a:r>
                    </a:p>
                  </a:txBody>
                  <a:tcPr>
                    <a:solidFill>
                      <a:srgbClr val="0A0A0A">
                        <a:alpha val="70000"/>
                      </a:srgbClr>
                    </a:solidFill>
                  </a:tcPr>
                </a:tc>
                <a:tc>
                  <a:txBody>
                    <a:bodyPr/>
                    <a:lstStyle/>
                    <a:p>
                      <a:pPr algn="ctr">
                        <a:lnSpc>
                          <a:spcPct val="200000"/>
                        </a:lnSpc>
                      </a:pPr>
                      <a:r>
                        <a:rPr lang="en-US" sz="1800" dirty="0">
                          <a:solidFill>
                            <a:schemeClr val="bg1"/>
                          </a:solidFill>
                        </a:rPr>
                        <a:t>20%</a:t>
                      </a:r>
                    </a:p>
                  </a:txBody>
                  <a:tcPr>
                    <a:solidFill>
                      <a:srgbClr val="0A0A0A">
                        <a:alpha val="70000"/>
                      </a:srgbClr>
                    </a:solidFill>
                  </a:tcPr>
                </a:tc>
                <a:tc>
                  <a:txBody>
                    <a:bodyPr/>
                    <a:lstStyle/>
                    <a:p>
                      <a:pPr algn="ctr">
                        <a:lnSpc>
                          <a:spcPct val="200000"/>
                        </a:lnSpc>
                      </a:pPr>
                      <a:r>
                        <a:rPr lang="en-US" sz="1800" dirty="0">
                          <a:solidFill>
                            <a:schemeClr val="bg1"/>
                          </a:solidFill>
                        </a:rPr>
                        <a:t>3</a:t>
                      </a:r>
                    </a:p>
                  </a:txBody>
                  <a:tcPr>
                    <a:solidFill>
                      <a:srgbClr val="0A0A0A">
                        <a:alpha val="70000"/>
                      </a:srgbClr>
                    </a:solidFill>
                  </a:tcPr>
                </a:tc>
                <a:tc>
                  <a:txBody>
                    <a:bodyPr/>
                    <a:lstStyle/>
                    <a:p>
                      <a:pPr algn="ctr">
                        <a:lnSpc>
                          <a:spcPct val="200000"/>
                        </a:lnSpc>
                      </a:pPr>
                      <a:r>
                        <a:rPr lang="en-US" sz="1800" dirty="0">
                          <a:solidFill>
                            <a:schemeClr val="bg1"/>
                          </a:solidFill>
                        </a:rPr>
                        <a:t>0.7</a:t>
                      </a:r>
                    </a:p>
                  </a:txBody>
                  <a:tcPr>
                    <a:solidFill>
                      <a:srgbClr val="0A0A0A">
                        <a:alpha val="70000"/>
                      </a:srgbClr>
                    </a:solidFill>
                  </a:tcPr>
                </a:tc>
                <a:tc>
                  <a:txBody>
                    <a:bodyPr/>
                    <a:lstStyle/>
                    <a:p>
                      <a:pPr algn="ctr">
                        <a:lnSpc>
                          <a:spcPct val="200000"/>
                        </a:lnSpc>
                      </a:pPr>
                      <a:r>
                        <a:rPr lang="en-US" sz="1800" dirty="0">
                          <a:solidFill>
                            <a:schemeClr val="bg1"/>
                          </a:solidFill>
                        </a:rPr>
                        <a:t>Prem</a:t>
                      </a:r>
                    </a:p>
                  </a:txBody>
                  <a:tcPr>
                    <a:solidFill>
                      <a:srgbClr val="0A0A0A">
                        <a:alpha val="70000"/>
                      </a:srgbClr>
                    </a:solidFill>
                  </a:tcPr>
                </a:tc>
                <a:extLst>
                  <a:ext uri="{0D108BD9-81ED-4DB2-BD59-A6C34878D82A}">
                    <a16:rowId xmlns:a16="http://schemas.microsoft.com/office/drawing/2014/main" val="3389234432"/>
                  </a:ext>
                </a:extLst>
              </a:tr>
            </a:tbl>
          </a:graphicData>
        </a:graphic>
      </p:graphicFrame>
      <p:sp>
        <p:nvSpPr>
          <p:cNvPr id="3" name="TextBox 2">
            <a:extLst>
              <a:ext uri="{FF2B5EF4-FFF2-40B4-BE49-F238E27FC236}">
                <a16:creationId xmlns:a16="http://schemas.microsoft.com/office/drawing/2014/main" id="{172E17D2-2AFB-4001-AF02-8F9C0C6AAD1E}"/>
              </a:ext>
            </a:extLst>
          </p:cNvPr>
          <p:cNvSpPr txBox="1"/>
          <p:nvPr/>
        </p:nvSpPr>
        <p:spPr>
          <a:xfrm>
            <a:off x="0" y="711203"/>
            <a:ext cx="12192000" cy="830997"/>
          </a:xfrm>
          <a:prstGeom prst="rect">
            <a:avLst/>
          </a:prstGeom>
          <a:solidFill>
            <a:schemeClr val="bg2">
              <a:lumMod val="10000"/>
              <a:alpha val="34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lvl="1" algn="ctr"/>
            <a:r>
              <a:rPr lang="en-US" sz="4800" dirty="0">
                <a:effectLst>
                  <a:outerShdw blurRad="38100" dist="38100" dir="2700000" algn="tl">
                    <a:srgbClr val="000000">
                      <a:alpha val="43137"/>
                    </a:srgbClr>
                  </a:outerShdw>
                </a:effectLst>
              </a:rPr>
              <a:t>Risk Identification</a:t>
            </a:r>
          </a:p>
        </p:txBody>
      </p:sp>
      <p:sp>
        <p:nvSpPr>
          <p:cNvPr id="8" name="TextBox 7">
            <a:extLst>
              <a:ext uri="{FF2B5EF4-FFF2-40B4-BE49-F238E27FC236}">
                <a16:creationId xmlns:a16="http://schemas.microsoft.com/office/drawing/2014/main" id="{2E8238F9-52F1-4C46-83EF-858033CCE4F2}"/>
              </a:ext>
            </a:extLst>
          </p:cNvPr>
          <p:cNvSpPr txBox="1"/>
          <p:nvPr/>
        </p:nvSpPr>
        <p:spPr>
          <a:xfrm>
            <a:off x="5029200" y="2343150"/>
            <a:ext cx="7162800" cy="1077218"/>
          </a:xfrm>
          <a:prstGeom prst="rect">
            <a:avLst/>
          </a:prstGeom>
          <a:solidFill>
            <a:schemeClr val="bg2">
              <a:lumMod val="10000"/>
              <a:alpha val="34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lvl="1" algn="ctr"/>
            <a:r>
              <a:rPr lang="en-US" sz="3200" dirty="0"/>
              <a:t>Identify risks That may occur in this new System and process.</a:t>
            </a:r>
            <a:endParaRPr lang="en-US" sz="32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1757505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0" end="0"/>
                                            </p:txEl>
                                          </p:spTgt>
                                        </p:tgtEl>
                                        <p:attrNameLst>
                                          <p:attrName>style.color</p:attrName>
                                        </p:attrNameLst>
                                      </p:cBhvr>
                                      <p:to>
                                        <a:srgbClr val="FFFFFF"/>
                                      </p:to>
                                    </p:animClr>
                                  </p:childTnLst>
                                </p:cTn>
                              </p:par>
                              <p:par>
                                <p:cTn id="7" presetID="3" presetClass="emph" presetSubtype="2" fill="hold" grpId="0" nodeType="withEffect">
                                  <p:stCondLst>
                                    <p:cond delay="0"/>
                                  </p:stCondLst>
                                  <p:childTnLst>
                                    <p:animClr clrSpc="rgb" dir="cw">
                                      <p:cBhvr override="childStyle">
                                        <p:cTn id="8" dur="2000" fill="hold"/>
                                        <p:tgtEl>
                                          <p:spTgt spid="8"/>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2E83821-511E-4FF7-9B73-C0F8EF5386D7}"/>
              </a:ext>
            </a:extLst>
          </p:cNvPr>
          <p:cNvPicPr>
            <a:picLocks noGrp="1" noChangeAspect="1"/>
          </p:cNvPicPr>
          <p:nvPr>
            <p:ph type="pic" sz="quarter" idx="4294967295"/>
          </p:nvPr>
        </p:nvPicPr>
        <p:blipFill rotWithShape="1">
          <a:blip r:embed="rId2">
            <a:alphaModFix/>
            <a:extLst>
              <a:ext uri="{28A0092B-C50C-407E-A947-70E740481C1C}">
                <a14:useLocalDpi xmlns:a14="http://schemas.microsoft.com/office/drawing/2010/main" val="0"/>
              </a:ext>
            </a:extLst>
          </a:blip>
          <a:srcRect l="62097" t="22" b="62513"/>
          <a:stretch/>
        </p:blipFill>
        <p:spPr>
          <a:xfrm>
            <a:off x="-1" y="0"/>
            <a:ext cx="12328989" cy="6858000"/>
          </a:xfrm>
          <a:solidFill>
            <a:schemeClr val="bg2">
              <a:lumMod val="10000"/>
            </a:schemeClr>
          </a:solidFill>
        </p:spPr>
      </p:pic>
      <p:graphicFrame>
        <p:nvGraphicFramePr>
          <p:cNvPr id="7" name="Table 7">
            <a:extLst>
              <a:ext uri="{FF2B5EF4-FFF2-40B4-BE49-F238E27FC236}">
                <a16:creationId xmlns:a16="http://schemas.microsoft.com/office/drawing/2014/main" id="{4528EB6C-60E6-49D9-9D06-B72BA10D9CD2}"/>
              </a:ext>
            </a:extLst>
          </p:cNvPr>
          <p:cNvGraphicFramePr>
            <a:graphicFrameLocks noGrp="1"/>
          </p:cNvGraphicFramePr>
          <p:nvPr>
            <p:extLst>
              <p:ext uri="{D42A27DB-BD31-4B8C-83A1-F6EECF244321}">
                <p14:modId xmlns:p14="http://schemas.microsoft.com/office/powerpoint/2010/main" val="683316888"/>
              </p:ext>
            </p:extLst>
          </p:nvPr>
        </p:nvGraphicFramePr>
        <p:xfrm>
          <a:off x="457200" y="307782"/>
          <a:ext cx="11598074" cy="6224687"/>
        </p:xfrm>
        <a:graphic>
          <a:graphicData uri="http://schemas.openxmlformats.org/drawingml/2006/table">
            <a:tbl>
              <a:tblPr firstRow="1" bandRow="1">
                <a:tableStyleId>{073A0DAA-6AF3-43AB-8588-CEC1D06C72B9}</a:tableStyleId>
              </a:tblPr>
              <a:tblGrid>
                <a:gridCol w="722109">
                  <a:extLst>
                    <a:ext uri="{9D8B030D-6E8A-4147-A177-3AD203B41FA5}">
                      <a16:colId xmlns:a16="http://schemas.microsoft.com/office/drawing/2014/main" val="157198157"/>
                    </a:ext>
                  </a:extLst>
                </a:gridCol>
                <a:gridCol w="2381078">
                  <a:extLst>
                    <a:ext uri="{9D8B030D-6E8A-4147-A177-3AD203B41FA5}">
                      <a16:colId xmlns:a16="http://schemas.microsoft.com/office/drawing/2014/main" val="3064730904"/>
                    </a:ext>
                  </a:extLst>
                </a:gridCol>
                <a:gridCol w="2352562">
                  <a:extLst>
                    <a:ext uri="{9D8B030D-6E8A-4147-A177-3AD203B41FA5}">
                      <a16:colId xmlns:a16="http://schemas.microsoft.com/office/drawing/2014/main" val="556826696"/>
                    </a:ext>
                  </a:extLst>
                </a:gridCol>
                <a:gridCol w="1141560">
                  <a:extLst>
                    <a:ext uri="{9D8B030D-6E8A-4147-A177-3AD203B41FA5}">
                      <a16:colId xmlns:a16="http://schemas.microsoft.com/office/drawing/2014/main" val="389259881"/>
                    </a:ext>
                  </a:extLst>
                </a:gridCol>
                <a:gridCol w="1784691">
                  <a:extLst>
                    <a:ext uri="{9D8B030D-6E8A-4147-A177-3AD203B41FA5}">
                      <a16:colId xmlns:a16="http://schemas.microsoft.com/office/drawing/2014/main" val="4038511766"/>
                    </a:ext>
                  </a:extLst>
                </a:gridCol>
                <a:gridCol w="1123950">
                  <a:extLst>
                    <a:ext uri="{9D8B030D-6E8A-4147-A177-3AD203B41FA5}">
                      <a16:colId xmlns:a16="http://schemas.microsoft.com/office/drawing/2014/main" val="2988068562"/>
                    </a:ext>
                  </a:extLst>
                </a:gridCol>
                <a:gridCol w="869225">
                  <a:extLst>
                    <a:ext uri="{9D8B030D-6E8A-4147-A177-3AD203B41FA5}">
                      <a16:colId xmlns:a16="http://schemas.microsoft.com/office/drawing/2014/main" val="3461013379"/>
                    </a:ext>
                  </a:extLst>
                </a:gridCol>
                <a:gridCol w="1222899">
                  <a:extLst>
                    <a:ext uri="{9D8B030D-6E8A-4147-A177-3AD203B41FA5}">
                      <a16:colId xmlns:a16="http://schemas.microsoft.com/office/drawing/2014/main" val="1228024772"/>
                    </a:ext>
                  </a:extLst>
                </a:gridCol>
              </a:tblGrid>
              <a:tr h="836716">
                <a:tc>
                  <a:txBody>
                    <a:bodyPr/>
                    <a:lstStyle/>
                    <a:p>
                      <a:r>
                        <a:rPr lang="en-US" sz="4000" dirty="0">
                          <a:solidFill>
                            <a:schemeClr val="bg1"/>
                          </a:solidFill>
                        </a:rPr>
                        <a:t>ID</a:t>
                      </a:r>
                    </a:p>
                  </a:txBody>
                  <a:tcPr>
                    <a:solidFill>
                      <a:srgbClr val="0A0A0A">
                        <a:alpha val="70000"/>
                      </a:srgbClr>
                    </a:solidFill>
                  </a:tcPr>
                </a:tc>
                <a:tc>
                  <a:txBody>
                    <a:bodyPr/>
                    <a:lstStyle/>
                    <a:p>
                      <a:r>
                        <a:rPr lang="en-US" sz="2600" dirty="0">
                          <a:solidFill>
                            <a:schemeClr val="bg1"/>
                          </a:solidFill>
                        </a:rPr>
                        <a:t>Risk Description</a:t>
                      </a:r>
                    </a:p>
                  </a:txBody>
                  <a:tcPr>
                    <a:solidFill>
                      <a:srgbClr val="0A0A0A">
                        <a:alpha val="70000"/>
                      </a:srgbClr>
                    </a:solidFill>
                  </a:tcPr>
                </a:tc>
                <a:tc>
                  <a:txBody>
                    <a:bodyPr/>
                    <a:lstStyle/>
                    <a:p>
                      <a:r>
                        <a:rPr lang="en-US" sz="2600" dirty="0">
                          <a:solidFill>
                            <a:schemeClr val="bg1"/>
                          </a:solidFill>
                        </a:rPr>
                        <a:t>Consequence</a:t>
                      </a:r>
                    </a:p>
                  </a:txBody>
                  <a:tcPr>
                    <a:solidFill>
                      <a:srgbClr val="0A0A0A">
                        <a:alpha val="70000"/>
                      </a:srgbClr>
                    </a:solidFill>
                  </a:tcPr>
                </a:tc>
                <a:tc>
                  <a:txBody>
                    <a:bodyPr/>
                    <a:lstStyle/>
                    <a:p>
                      <a:r>
                        <a:rPr lang="en-US" sz="2600" dirty="0">
                          <a:solidFill>
                            <a:schemeClr val="bg1"/>
                          </a:solidFill>
                        </a:rPr>
                        <a:t>Trigger</a:t>
                      </a:r>
                    </a:p>
                  </a:txBody>
                  <a:tcPr>
                    <a:solidFill>
                      <a:srgbClr val="0A0A0A">
                        <a:alpha val="70000"/>
                      </a:srgbClr>
                    </a:solidFill>
                  </a:tcPr>
                </a:tc>
                <a:tc>
                  <a:txBody>
                    <a:bodyPr/>
                    <a:lstStyle/>
                    <a:p>
                      <a:r>
                        <a:rPr lang="en-US" sz="2600" dirty="0">
                          <a:solidFill>
                            <a:schemeClr val="bg1"/>
                          </a:solidFill>
                        </a:rPr>
                        <a:t>Probability</a:t>
                      </a:r>
                    </a:p>
                  </a:txBody>
                  <a:tcPr>
                    <a:solidFill>
                      <a:srgbClr val="0A0A0A">
                        <a:alpha val="70000"/>
                      </a:srgbClr>
                    </a:solidFill>
                  </a:tcPr>
                </a:tc>
                <a:tc>
                  <a:txBody>
                    <a:bodyPr/>
                    <a:lstStyle/>
                    <a:p>
                      <a:r>
                        <a:rPr lang="en-US" sz="2400" dirty="0">
                          <a:solidFill>
                            <a:schemeClr val="bg1"/>
                          </a:solidFill>
                        </a:rPr>
                        <a:t>Impact</a:t>
                      </a:r>
                    </a:p>
                  </a:txBody>
                  <a:tcPr>
                    <a:solidFill>
                      <a:srgbClr val="0A0A0A">
                        <a:alpha val="70000"/>
                      </a:srgbClr>
                    </a:solidFill>
                  </a:tcPr>
                </a:tc>
                <a:tc>
                  <a:txBody>
                    <a:bodyPr/>
                    <a:lstStyle/>
                    <a:p>
                      <a:r>
                        <a:rPr lang="en-US" sz="2400" dirty="0">
                          <a:solidFill>
                            <a:schemeClr val="bg1"/>
                          </a:solidFill>
                        </a:rPr>
                        <a:t>Risk Level</a:t>
                      </a:r>
                    </a:p>
                  </a:txBody>
                  <a:tcPr>
                    <a:solidFill>
                      <a:srgbClr val="0A0A0A">
                        <a:alpha val="70000"/>
                      </a:srgbClr>
                    </a:solidFill>
                  </a:tcPr>
                </a:tc>
                <a:tc>
                  <a:txBody>
                    <a:bodyPr/>
                    <a:lstStyle/>
                    <a:p>
                      <a:r>
                        <a:rPr lang="en-US" sz="2400" dirty="0">
                          <a:solidFill>
                            <a:schemeClr val="bg1"/>
                          </a:solidFill>
                        </a:rPr>
                        <a:t>Risk Owner</a:t>
                      </a:r>
                    </a:p>
                  </a:txBody>
                  <a:tcPr>
                    <a:solidFill>
                      <a:srgbClr val="0A0A0A">
                        <a:alpha val="70000"/>
                      </a:srgbClr>
                    </a:solidFill>
                  </a:tcPr>
                </a:tc>
                <a:extLst>
                  <a:ext uri="{0D108BD9-81ED-4DB2-BD59-A6C34878D82A}">
                    <a16:rowId xmlns:a16="http://schemas.microsoft.com/office/drawing/2014/main" val="3039215941"/>
                  </a:ext>
                </a:extLst>
              </a:tr>
              <a:tr h="779011">
                <a:tc>
                  <a:txBody>
                    <a:bodyPr/>
                    <a:lstStyle/>
                    <a:p>
                      <a:pPr algn="ctr"/>
                      <a:r>
                        <a:rPr lang="en-US" sz="4000" dirty="0">
                          <a:solidFill>
                            <a:schemeClr val="bg1"/>
                          </a:solidFill>
                        </a:rPr>
                        <a:t>1</a:t>
                      </a:r>
                    </a:p>
                  </a:txBody>
                  <a:tcPr>
                    <a:solidFill>
                      <a:srgbClr val="0A0A0A">
                        <a:alpha val="70000"/>
                      </a:srgbClr>
                    </a:solidFill>
                  </a:tcPr>
                </a:tc>
                <a:tc>
                  <a:txBody>
                    <a:bodyPr/>
                    <a:lstStyle/>
                    <a:p>
                      <a:pPr algn="l"/>
                      <a:r>
                        <a:rPr lang="en-US" sz="1600" dirty="0">
                          <a:solidFill>
                            <a:schemeClr val="bg1"/>
                          </a:solidFill>
                        </a:rPr>
                        <a:t>Subject Matter Experts are not available during elicitation activities </a:t>
                      </a:r>
                    </a:p>
                  </a:txBody>
                  <a:tcPr>
                    <a:solidFill>
                      <a:srgbClr val="0A0A0A">
                        <a:alpha val="70000"/>
                      </a:srgbClr>
                    </a:solidFill>
                  </a:tcPr>
                </a:tc>
                <a:tc>
                  <a:txBody>
                    <a:bodyPr/>
                    <a:lstStyle/>
                    <a:p>
                      <a:r>
                        <a:rPr lang="en-US" sz="1600" dirty="0">
                          <a:solidFill>
                            <a:schemeClr val="bg1"/>
                          </a:solidFill>
                        </a:rPr>
                        <a:t>Scope and quality shall be reduced, and delivery date may be pushed back</a:t>
                      </a:r>
                    </a:p>
                  </a:txBody>
                  <a:tcPr>
                    <a:solidFill>
                      <a:srgbClr val="0A0A0A">
                        <a:alpha val="70000"/>
                      </a:srgbClr>
                    </a:solidFill>
                  </a:tcPr>
                </a:tc>
                <a:tc>
                  <a:txBody>
                    <a:bodyPr/>
                    <a:lstStyle/>
                    <a:p>
                      <a:r>
                        <a:rPr lang="en-US" dirty="0">
                          <a:solidFill>
                            <a:schemeClr val="bg1"/>
                          </a:solidFill>
                        </a:rPr>
                        <a:t>Elicitation</a:t>
                      </a:r>
                      <a:endParaRPr lang="en-US" sz="1800" dirty="0">
                        <a:solidFill>
                          <a:schemeClr val="bg1"/>
                        </a:solidFill>
                      </a:endParaRPr>
                    </a:p>
                  </a:txBody>
                  <a:tcPr>
                    <a:solidFill>
                      <a:srgbClr val="0A0A0A">
                        <a:alpha val="70000"/>
                      </a:srgbClr>
                    </a:solidFill>
                  </a:tcPr>
                </a:tc>
                <a:tc>
                  <a:txBody>
                    <a:bodyPr/>
                    <a:lstStyle/>
                    <a:p>
                      <a:pPr algn="ctr">
                        <a:lnSpc>
                          <a:spcPct val="200000"/>
                        </a:lnSpc>
                      </a:pPr>
                      <a:r>
                        <a:rPr lang="en-US" sz="1800" dirty="0">
                          <a:solidFill>
                            <a:schemeClr val="bg1"/>
                          </a:solidFill>
                        </a:rPr>
                        <a:t>40%</a:t>
                      </a:r>
                    </a:p>
                  </a:txBody>
                  <a:tcPr>
                    <a:solidFill>
                      <a:srgbClr val="0A0A0A">
                        <a:alpha val="70000"/>
                      </a:srgbClr>
                    </a:solidFill>
                  </a:tcPr>
                </a:tc>
                <a:tc>
                  <a:txBody>
                    <a:bodyPr/>
                    <a:lstStyle/>
                    <a:p>
                      <a:pPr algn="ctr">
                        <a:lnSpc>
                          <a:spcPct val="200000"/>
                        </a:lnSpc>
                      </a:pPr>
                      <a:r>
                        <a:rPr lang="en-US" sz="1800" dirty="0">
                          <a:solidFill>
                            <a:schemeClr val="bg1"/>
                          </a:solidFill>
                        </a:rPr>
                        <a:t>5</a:t>
                      </a:r>
                    </a:p>
                  </a:txBody>
                  <a:tcPr>
                    <a:solidFill>
                      <a:srgbClr val="0A0A0A">
                        <a:alpha val="70000"/>
                      </a:srgbClr>
                    </a:solidFill>
                  </a:tcPr>
                </a:tc>
                <a:tc>
                  <a:txBody>
                    <a:bodyPr/>
                    <a:lstStyle/>
                    <a:p>
                      <a:pPr algn="ctr">
                        <a:lnSpc>
                          <a:spcPct val="200000"/>
                        </a:lnSpc>
                      </a:pPr>
                      <a:r>
                        <a:rPr lang="en-US" sz="1800" dirty="0">
                          <a:solidFill>
                            <a:schemeClr val="bg1"/>
                          </a:solidFill>
                        </a:rPr>
                        <a:t>2.0</a:t>
                      </a:r>
                    </a:p>
                  </a:txBody>
                  <a:tcPr>
                    <a:solidFill>
                      <a:srgbClr val="0A0A0A">
                        <a:alpha val="70000"/>
                      </a:srgbClr>
                    </a:solidFill>
                  </a:tcPr>
                </a:tc>
                <a:tc>
                  <a:txBody>
                    <a:bodyPr/>
                    <a:lstStyle/>
                    <a:p>
                      <a:pPr algn="ctr">
                        <a:lnSpc>
                          <a:spcPct val="200000"/>
                        </a:lnSpc>
                      </a:pPr>
                      <a:endParaRPr lang="en-US" sz="1800" dirty="0">
                        <a:solidFill>
                          <a:schemeClr val="bg1"/>
                        </a:solidFill>
                      </a:endParaRPr>
                    </a:p>
                  </a:txBody>
                  <a:tcPr>
                    <a:solidFill>
                      <a:srgbClr val="0A0A0A">
                        <a:alpha val="70000"/>
                      </a:srgbClr>
                    </a:solidFill>
                  </a:tcPr>
                </a:tc>
                <a:extLst>
                  <a:ext uri="{0D108BD9-81ED-4DB2-BD59-A6C34878D82A}">
                    <a16:rowId xmlns:a16="http://schemas.microsoft.com/office/drawing/2014/main" val="3748519563"/>
                  </a:ext>
                </a:extLst>
              </a:tr>
              <a:tr h="1385246">
                <a:tc>
                  <a:txBody>
                    <a:bodyPr/>
                    <a:lstStyle/>
                    <a:p>
                      <a:r>
                        <a:rPr lang="en-US" sz="4000" dirty="0">
                          <a:solidFill>
                            <a:schemeClr val="bg1"/>
                          </a:solidFill>
                        </a:rPr>
                        <a:t> 2</a:t>
                      </a:r>
                    </a:p>
                  </a:txBody>
                  <a:tcPr>
                    <a:solidFill>
                      <a:srgbClr val="0A0A0A">
                        <a:alpha val="70000"/>
                      </a:srgbClr>
                    </a:solidFill>
                  </a:tcPr>
                </a:tc>
                <a:tc>
                  <a:txBody>
                    <a:bodyPr/>
                    <a:lstStyle/>
                    <a:p>
                      <a:pPr algn="l"/>
                      <a:endParaRPr lang="en-US" sz="1600" dirty="0">
                        <a:solidFill>
                          <a:schemeClr val="bg1"/>
                        </a:solidFill>
                      </a:endParaRPr>
                    </a:p>
                    <a:p>
                      <a:pPr algn="l"/>
                      <a:r>
                        <a:rPr lang="en-US" sz="1600" dirty="0">
                          <a:solidFill>
                            <a:schemeClr val="bg1"/>
                          </a:solidFill>
                        </a:rPr>
                        <a:t>Payment Option And Method Description </a:t>
                      </a:r>
                    </a:p>
                  </a:txBody>
                  <a:tcPr>
                    <a:solidFill>
                      <a:srgbClr val="0A0A0A">
                        <a:alpha val="70000"/>
                      </a:srgbClr>
                    </a:solidFill>
                  </a:tcPr>
                </a:tc>
                <a:tc>
                  <a:txBody>
                    <a:bodyPr/>
                    <a:lstStyle/>
                    <a:p>
                      <a:r>
                        <a:rPr lang="en-US" sz="1600" dirty="0">
                          <a:solidFill>
                            <a:schemeClr val="bg1"/>
                          </a:solidFill>
                        </a:rPr>
                        <a:t>Two Method Has Shared by stakeholder (2 Method Have QR CODE )Which Has to Be user specific and it will take time </a:t>
                      </a:r>
                    </a:p>
                  </a:txBody>
                  <a:tcPr>
                    <a:solidFill>
                      <a:srgbClr val="0A0A0A">
                        <a:alpha val="70000"/>
                      </a:srgbClr>
                    </a:solidFill>
                  </a:tcPr>
                </a:tc>
                <a:tc>
                  <a:txBody>
                    <a:bodyPr/>
                    <a:lstStyle/>
                    <a:p>
                      <a:r>
                        <a:rPr lang="en-US" sz="1800" dirty="0">
                          <a:solidFill>
                            <a:schemeClr val="bg1"/>
                          </a:solidFill>
                        </a:rPr>
                        <a:t>Development</a:t>
                      </a:r>
                    </a:p>
                  </a:txBody>
                  <a:tcPr>
                    <a:solidFill>
                      <a:srgbClr val="0A0A0A">
                        <a:alpha val="70000"/>
                      </a:srgbClr>
                    </a:solidFill>
                  </a:tcPr>
                </a:tc>
                <a:tc>
                  <a:txBody>
                    <a:bodyPr/>
                    <a:lstStyle/>
                    <a:p>
                      <a:pPr algn="ctr">
                        <a:lnSpc>
                          <a:spcPct val="200000"/>
                        </a:lnSpc>
                      </a:pPr>
                      <a:r>
                        <a:rPr lang="en-US" sz="1800" dirty="0">
                          <a:solidFill>
                            <a:schemeClr val="bg1"/>
                          </a:solidFill>
                        </a:rPr>
                        <a:t>30%</a:t>
                      </a:r>
                    </a:p>
                  </a:txBody>
                  <a:tcPr>
                    <a:solidFill>
                      <a:srgbClr val="0A0A0A">
                        <a:alpha val="70000"/>
                      </a:srgbClr>
                    </a:solidFill>
                  </a:tcPr>
                </a:tc>
                <a:tc>
                  <a:txBody>
                    <a:bodyPr/>
                    <a:lstStyle/>
                    <a:p>
                      <a:pPr algn="ctr">
                        <a:lnSpc>
                          <a:spcPct val="200000"/>
                        </a:lnSpc>
                      </a:pPr>
                      <a:r>
                        <a:rPr lang="en-US" sz="1800" dirty="0">
                          <a:solidFill>
                            <a:schemeClr val="bg1"/>
                          </a:solidFill>
                        </a:rPr>
                        <a:t>4</a:t>
                      </a:r>
                    </a:p>
                  </a:txBody>
                  <a:tcPr>
                    <a:solidFill>
                      <a:srgbClr val="0A0A0A">
                        <a:alpha val="70000"/>
                      </a:srgbClr>
                    </a:solidFill>
                  </a:tcPr>
                </a:tc>
                <a:tc>
                  <a:txBody>
                    <a:bodyPr/>
                    <a:lstStyle/>
                    <a:p>
                      <a:pPr algn="ctr">
                        <a:lnSpc>
                          <a:spcPct val="200000"/>
                        </a:lnSpc>
                      </a:pPr>
                      <a:r>
                        <a:rPr lang="en-US" sz="1800" dirty="0">
                          <a:solidFill>
                            <a:schemeClr val="bg1"/>
                          </a:solidFill>
                        </a:rPr>
                        <a:t>2.0</a:t>
                      </a:r>
                    </a:p>
                  </a:txBody>
                  <a:tcPr>
                    <a:solidFill>
                      <a:srgbClr val="0A0A0A">
                        <a:alpha val="70000"/>
                      </a:srgbClr>
                    </a:solidFill>
                  </a:tcPr>
                </a:tc>
                <a:tc>
                  <a:txBody>
                    <a:bodyPr/>
                    <a:lstStyle/>
                    <a:p>
                      <a:pPr algn="ctr">
                        <a:lnSpc>
                          <a:spcPct val="200000"/>
                        </a:lnSpc>
                      </a:pPr>
                      <a:endParaRPr lang="en-US" sz="1800" dirty="0">
                        <a:solidFill>
                          <a:schemeClr val="bg1"/>
                        </a:solidFill>
                      </a:endParaRPr>
                    </a:p>
                  </a:txBody>
                  <a:tcPr>
                    <a:solidFill>
                      <a:srgbClr val="0A0A0A">
                        <a:alpha val="70000"/>
                      </a:srgbClr>
                    </a:solidFill>
                  </a:tcPr>
                </a:tc>
                <a:extLst>
                  <a:ext uri="{0D108BD9-81ED-4DB2-BD59-A6C34878D82A}">
                    <a16:rowId xmlns:a16="http://schemas.microsoft.com/office/drawing/2014/main" val="2289234118"/>
                  </a:ext>
                </a:extLst>
              </a:tr>
              <a:tr h="865568">
                <a:tc>
                  <a:txBody>
                    <a:bodyPr/>
                    <a:lstStyle/>
                    <a:p>
                      <a:pPr algn="ctr"/>
                      <a:r>
                        <a:rPr lang="en-US" sz="4000" dirty="0">
                          <a:solidFill>
                            <a:schemeClr val="bg1"/>
                          </a:solidFill>
                        </a:rPr>
                        <a:t>3</a:t>
                      </a:r>
                    </a:p>
                  </a:txBody>
                  <a:tcPr>
                    <a:solidFill>
                      <a:srgbClr val="0A0A0A">
                        <a:alpha val="70000"/>
                      </a:srgbClr>
                    </a:solidFill>
                  </a:tcPr>
                </a:tc>
                <a:tc>
                  <a:txBody>
                    <a:bodyPr/>
                    <a:lstStyle/>
                    <a:p>
                      <a:pPr algn="l"/>
                      <a:r>
                        <a:rPr lang="en-US" sz="1800" dirty="0">
                          <a:solidFill>
                            <a:schemeClr val="bg1"/>
                          </a:solidFill>
                        </a:rPr>
                        <a:t>Changes in Applications </a:t>
                      </a:r>
                    </a:p>
                  </a:txBody>
                  <a:tcPr>
                    <a:solidFill>
                      <a:srgbClr val="0A0A0A">
                        <a:alpha val="70000"/>
                      </a:srgbClr>
                    </a:solidFill>
                  </a:tcPr>
                </a:tc>
                <a:tc>
                  <a:txBody>
                    <a:bodyPr/>
                    <a:lstStyle/>
                    <a:p>
                      <a:r>
                        <a:rPr lang="en-US" sz="1800" dirty="0">
                          <a:solidFill>
                            <a:schemeClr val="bg1"/>
                          </a:solidFill>
                        </a:rPr>
                        <a:t>Staff Availability is issue </a:t>
                      </a:r>
                    </a:p>
                  </a:txBody>
                  <a:tcPr>
                    <a:solidFill>
                      <a:srgbClr val="0A0A0A">
                        <a:alpha val="70000"/>
                      </a:srgbClr>
                    </a:solidFill>
                  </a:tcPr>
                </a:tc>
                <a:tc>
                  <a:txBody>
                    <a:bodyPr/>
                    <a:lstStyle/>
                    <a:p>
                      <a:r>
                        <a:rPr lang="en-US" sz="1800" dirty="0">
                          <a:solidFill>
                            <a:schemeClr val="bg1"/>
                          </a:solidFill>
                        </a:rPr>
                        <a:t>Change implementation</a:t>
                      </a:r>
                    </a:p>
                  </a:txBody>
                  <a:tcPr>
                    <a:solidFill>
                      <a:srgbClr val="0A0A0A">
                        <a:alpha val="70000"/>
                      </a:srgbClr>
                    </a:solidFill>
                  </a:tcPr>
                </a:tc>
                <a:tc>
                  <a:txBody>
                    <a:bodyPr/>
                    <a:lstStyle/>
                    <a:p>
                      <a:pPr algn="ctr">
                        <a:lnSpc>
                          <a:spcPct val="200000"/>
                        </a:lnSpc>
                      </a:pPr>
                      <a:r>
                        <a:rPr lang="en-US" sz="1800" dirty="0">
                          <a:solidFill>
                            <a:schemeClr val="bg1"/>
                          </a:solidFill>
                        </a:rPr>
                        <a:t>20%</a:t>
                      </a:r>
                    </a:p>
                  </a:txBody>
                  <a:tcPr>
                    <a:solidFill>
                      <a:srgbClr val="0A0A0A">
                        <a:alpha val="70000"/>
                      </a:srgbClr>
                    </a:solidFill>
                  </a:tcPr>
                </a:tc>
                <a:tc>
                  <a:txBody>
                    <a:bodyPr/>
                    <a:lstStyle/>
                    <a:p>
                      <a:pPr algn="ctr">
                        <a:lnSpc>
                          <a:spcPct val="200000"/>
                        </a:lnSpc>
                      </a:pPr>
                      <a:r>
                        <a:rPr lang="en-US" sz="1800" dirty="0">
                          <a:solidFill>
                            <a:schemeClr val="bg1"/>
                          </a:solidFill>
                        </a:rPr>
                        <a:t>4</a:t>
                      </a:r>
                    </a:p>
                  </a:txBody>
                  <a:tcPr>
                    <a:solidFill>
                      <a:srgbClr val="0A0A0A">
                        <a:alpha val="70000"/>
                      </a:srgbClr>
                    </a:solidFill>
                  </a:tcPr>
                </a:tc>
                <a:tc>
                  <a:txBody>
                    <a:bodyPr/>
                    <a:lstStyle/>
                    <a:p>
                      <a:pPr algn="ctr">
                        <a:lnSpc>
                          <a:spcPct val="200000"/>
                        </a:lnSpc>
                      </a:pPr>
                      <a:r>
                        <a:rPr lang="en-US" sz="1800" dirty="0">
                          <a:solidFill>
                            <a:schemeClr val="bg1"/>
                          </a:solidFill>
                        </a:rPr>
                        <a:t>0.9</a:t>
                      </a:r>
                    </a:p>
                  </a:txBody>
                  <a:tcPr>
                    <a:solidFill>
                      <a:srgbClr val="0A0A0A">
                        <a:alpha val="70000"/>
                      </a:srgbClr>
                    </a:solidFill>
                  </a:tcPr>
                </a:tc>
                <a:tc>
                  <a:txBody>
                    <a:bodyPr/>
                    <a:lstStyle/>
                    <a:p>
                      <a:pPr algn="ctr">
                        <a:lnSpc>
                          <a:spcPct val="200000"/>
                        </a:lnSpc>
                      </a:pPr>
                      <a:endParaRPr lang="en-US" sz="1800" dirty="0">
                        <a:solidFill>
                          <a:schemeClr val="bg1"/>
                        </a:solidFill>
                      </a:endParaRPr>
                    </a:p>
                  </a:txBody>
                  <a:tcPr>
                    <a:solidFill>
                      <a:srgbClr val="0A0A0A">
                        <a:alpha val="70000"/>
                      </a:srgbClr>
                    </a:solidFill>
                  </a:tcPr>
                </a:tc>
                <a:extLst>
                  <a:ext uri="{0D108BD9-81ED-4DB2-BD59-A6C34878D82A}">
                    <a16:rowId xmlns:a16="http://schemas.microsoft.com/office/drawing/2014/main" val="1280961658"/>
                  </a:ext>
                </a:extLst>
              </a:tr>
              <a:tr h="865568">
                <a:tc>
                  <a:txBody>
                    <a:bodyPr/>
                    <a:lstStyle/>
                    <a:p>
                      <a:pPr algn="ctr"/>
                      <a:r>
                        <a:rPr lang="en-US" sz="4000" dirty="0">
                          <a:solidFill>
                            <a:schemeClr val="bg1"/>
                          </a:solidFill>
                        </a:rPr>
                        <a:t>4</a:t>
                      </a:r>
                    </a:p>
                  </a:txBody>
                  <a:tcPr>
                    <a:solidFill>
                      <a:srgbClr val="0A0A0A">
                        <a:alpha val="70000"/>
                      </a:srgbClr>
                    </a:solidFill>
                  </a:tcPr>
                </a:tc>
                <a:tc>
                  <a:txBody>
                    <a:bodyPr/>
                    <a:lstStyle/>
                    <a:p>
                      <a:pPr algn="l"/>
                      <a:r>
                        <a:rPr lang="en-US" dirty="0">
                          <a:solidFill>
                            <a:schemeClr val="bg1"/>
                          </a:solidFill>
                        </a:rPr>
                        <a:t>Constructed solution does not meet all the Business s </a:t>
                      </a:r>
                      <a:endParaRPr lang="en-US" sz="1800" dirty="0">
                        <a:solidFill>
                          <a:schemeClr val="bg1"/>
                        </a:solidFill>
                      </a:endParaRPr>
                    </a:p>
                  </a:txBody>
                  <a:tcPr>
                    <a:solidFill>
                      <a:srgbClr val="0A0A0A">
                        <a:alpha val="70000"/>
                      </a:srgbClr>
                    </a:solidFill>
                  </a:tcPr>
                </a:tc>
                <a:tc>
                  <a:txBody>
                    <a:bodyPr/>
                    <a:lstStyle/>
                    <a:p>
                      <a:r>
                        <a:rPr lang="en-US" sz="1800" dirty="0">
                          <a:solidFill>
                            <a:schemeClr val="bg1"/>
                          </a:solidFill>
                        </a:rPr>
                        <a:t>Realized Value May reduce </a:t>
                      </a:r>
                    </a:p>
                  </a:txBody>
                  <a:tcPr>
                    <a:solidFill>
                      <a:srgbClr val="0A0A0A">
                        <a:alpha val="70000"/>
                      </a:srgbClr>
                    </a:solidFill>
                  </a:tcPr>
                </a:tc>
                <a:tc>
                  <a:txBody>
                    <a:bodyPr/>
                    <a:lstStyle/>
                    <a:p>
                      <a:r>
                        <a:rPr lang="en-US" sz="1800" dirty="0">
                          <a:solidFill>
                            <a:schemeClr val="bg1"/>
                          </a:solidFill>
                        </a:rPr>
                        <a:t>Validation </a:t>
                      </a:r>
                    </a:p>
                  </a:txBody>
                  <a:tcPr>
                    <a:solidFill>
                      <a:srgbClr val="0A0A0A">
                        <a:alpha val="70000"/>
                      </a:srgbClr>
                    </a:solidFill>
                  </a:tcPr>
                </a:tc>
                <a:tc>
                  <a:txBody>
                    <a:bodyPr/>
                    <a:lstStyle/>
                    <a:p>
                      <a:pPr algn="ctr">
                        <a:lnSpc>
                          <a:spcPct val="200000"/>
                        </a:lnSpc>
                      </a:pPr>
                      <a:r>
                        <a:rPr lang="en-US" sz="1800" dirty="0">
                          <a:solidFill>
                            <a:schemeClr val="bg1"/>
                          </a:solidFill>
                        </a:rPr>
                        <a:t>30%</a:t>
                      </a:r>
                    </a:p>
                  </a:txBody>
                  <a:tcPr>
                    <a:solidFill>
                      <a:srgbClr val="0A0A0A">
                        <a:alpha val="70000"/>
                      </a:srgbClr>
                    </a:solidFill>
                  </a:tcPr>
                </a:tc>
                <a:tc>
                  <a:txBody>
                    <a:bodyPr/>
                    <a:lstStyle/>
                    <a:p>
                      <a:pPr algn="ctr">
                        <a:lnSpc>
                          <a:spcPct val="200000"/>
                        </a:lnSpc>
                      </a:pPr>
                      <a:r>
                        <a:rPr lang="en-US" sz="1800" dirty="0">
                          <a:solidFill>
                            <a:schemeClr val="bg1"/>
                          </a:solidFill>
                        </a:rPr>
                        <a:t>3</a:t>
                      </a:r>
                    </a:p>
                  </a:txBody>
                  <a:tcPr>
                    <a:solidFill>
                      <a:srgbClr val="0A0A0A">
                        <a:alpha val="70000"/>
                      </a:srgbClr>
                    </a:solidFill>
                  </a:tcPr>
                </a:tc>
                <a:tc>
                  <a:txBody>
                    <a:bodyPr/>
                    <a:lstStyle/>
                    <a:p>
                      <a:pPr algn="ctr">
                        <a:lnSpc>
                          <a:spcPct val="200000"/>
                        </a:lnSpc>
                      </a:pPr>
                      <a:r>
                        <a:rPr lang="en-US" sz="1800" dirty="0">
                          <a:solidFill>
                            <a:schemeClr val="bg1"/>
                          </a:solidFill>
                        </a:rPr>
                        <a:t>0.6</a:t>
                      </a:r>
                    </a:p>
                  </a:txBody>
                  <a:tcPr>
                    <a:solidFill>
                      <a:srgbClr val="0A0A0A">
                        <a:alpha val="70000"/>
                      </a:srgbClr>
                    </a:solidFill>
                  </a:tcPr>
                </a:tc>
                <a:tc>
                  <a:txBody>
                    <a:bodyPr/>
                    <a:lstStyle/>
                    <a:p>
                      <a:pPr algn="ctr">
                        <a:lnSpc>
                          <a:spcPct val="200000"/>
                        </a:lnSpc>
                      </a:pPr>
                      <a:endParaRPr lang="en-US" sz="1800" dirty="0">
                        <a:solidFill>
                          <a:schemeClr val="bg1"/>
                        </a:solidFill>
                      </a:endParaRPr>
                    </a:p>
                  </a:txBody>
                  <a:tcPr>
                    <a:solidFill>
                      <a:srgbClr val="0A0A0A">
                        <a:alpha val="70000"/>
                      </a:srgbClr>
                    </a:solidFill>
                  </a:tcPr>
                </a:tc>
                <a:extLst>
                  <a:ext uri="{0D108BD9-81ED-4DB2-BD59-A6C34878D82A}">
                    <a16:rowId xmlns:a16="http://schemas.microsoft.com/office/drawing/2014/main" val="2105255499"/>
                  </a:ext>
                </a:extLst>
              </a:tr>
              <a:tr h="1303761">
                <a:tc>
                  <a:txBody>
                    <a:bodyPr/>
                    <a:lstStyle/>
                    <a:p>
                      <a:pPr algn="ctr"/>
                      <a:r>
                        <a:rPr lang="en-US" sz="4000" dirty="0">
                          <a:solidFill>
                            <a:schemeClr val="bg1"/>
                          </a:solidFill>
                        </a:rPr>
                        <a:t>5</a:t>
                      </a:r>
                    </a:p>
                  </a:txBody>
                  <a:tcPr>
                    <a:solidFill>
                      <a:srgbClr val="0A0A0A">
                        <a:alpha val="70000"/>
                      </a:srgbClr>
                    </a:solidFill>
                  </a:tcPr>
                </a:tc>
                <a:tc>
                  <a:txBody>
                    <a:bodyPr/>
                    <a:lstStyle/>
                    <a:p>
                      <a:pPr algn="l"/>
                      <a:endParaRPr lang="en-US" sz="1800" dirty="0">
                        <a:solidFill>
                          <a:schemeClr val="bg1"/>
                        </a:solidFill>
                      </a:endParaRPr>
                    </a:p>
                    <a:p>
                      <a:pPr algn="l"/>
                      <a:r>
                        <a:rPr lang="en-US" sz="1800" dirty="0">
                          <a:solidFill>
                            <a:schemeClr val="bg1"/>
                          </a:solidFill>
                        </a:rPr>
                        <a:t>System And Technology</a:t>
                      </a:r>
                    </a:p>
                  </a:txBody>
                  <a:tcPr>
                    <a:solidFill>
                      <a:srgbClr val="0A0A0A">
                        <a:alpha val="70000"/>
                      </a:srgbClr>
                    </a:solidFill>
                  </a:tcPr>
                </a:tc>
                <a:tc>
                  <a:txBody>
                    <a:bodyPr/>
                    <a:lstStyle/>
                    <a:p>
                      <a:r>
                        <a:rPr lang="en-US" sz="1800" dirty="0">
                          <a:solidFill>
                            <a:schemeClr val="bg1"/>
                          </a:solidFill>
                        </a:rPr>
                        <a:t>Arranged of New System and Technology Will be issue due to New changes</a:t>
                      </a:r>
                    </a:p>
                  </a:txBody>
                  <a:tcPr>
                    <a:solidFill>
                      <a:srgbClr val="0A0A0A">
                        <a:alpha val="70000"/>
                      </a:srgbClr>
                    </a:solidFill>
                  </a:tcPr>
                </a:tc>
                <a:tc>
                  <a:txBody>
                    <a:bodyPr/>
                    <a:lstStyle/>
                    <a:p>
                      <a:r>
                        <a:rPr lang="en-US" sz="1800" dirty="0">
                          <a:solidFill>
                            <a:schemeClr val="bg1"/>
                          </a:solidFill>
                        </a:rPr>
                        <a:t>Elicitation</a:t>
                      </a:r>
                    </a:p>
                  </a:txBody>
                  <a:tcPr>
                    <a:solidFill>
                      <a:srgbClr val="0A0A0A">
                        <a:alpha val="70000"/>
                      </a:srgbClr>
                    </a:solidFill>
                  </a:tcPr>
                </a:tc>
                <a:tc>
                  <a:txBody>
                    <a:bodyPr/>
                    <a:lstStyle/>
                    <a:p>
                      <a:pPr algn="ctr">
                        <a:lnSpc>
                          <a:spcPct val="200000"/>
                        </a:lnSpc>
                      </a:pPr>
                      <a:r>
                        <a:rPr lang="en-US" sz="1800" dirty="0">
                          <a:solidFill>
                            <a:schemeClr val="bg1"/>
                          </a:solidFill>
                        </a:rPr>
                        <a:t>20%</a:t>
                      </a:r>
                    </a:p>
                  </a:txBody>
                  <a:tcPr>
                    <a:solidFill>
                      <a:srgbClr val="0A0A0A">
                        <a:alpha val="70000"/>
                      </a:srgbClr>
                    </a:solidFill>
                  </a:tcPr>
                </a:tc>
                <a:tc>
                  <a:txBody>
                    <a:bodyPr/>
                    <a:lstStyle/>
                    <a:p>
                      <a:pPr algn="ctr">
                        <a:lnSpc>
                          <a:spcPct val="200000"/>
                        </a:lnSpc>
                      </a:pPr>
                      <a:r>
                        <a:rPr lang="en-US" sz="1800" dirty="0">
                          <a:solidFill>
                            <a:schemeClr val="bg1"/>
                          </a:solidFill>
                        </a:rPr>
                        <a:t>3</a:t>
                      </a:r>
                    </a:p>
                  </a:txBody>
                  <a:tcPr>
                    <a:solidFill>
                      <a:srgbClr val="0A0A0A">
                        <a:alpha val="70000"/>
                      </a:srgbClr>
                    </a:solidFill>
                  </a:tcPr>
                </a:tc>
                <a:tc>
                  <a:txBody>
                    <a:bodyPr/>
                    <a:lstStyle/>
                    <a:p>
                      <a:pPr algn="ctr">
                        <a:lnSpc>
                          <a:spcPct val="200000"/>
                        </a:lnSpc>
                      </a:pPr>
                      <a:r>
                        <a:rPr lang="en-US" sz="1800" dirty="0">
                          <a:solidFill>
                            <a:schemeClr val="bg1"/>
                          </a:solidFill>
                        </a:rPr>
                        <a:t>0.7</a:t>
                      </a:r>
                    </a:p>
                  </a:txBody>
                  <a:tcPr>
                    <a:solidFill>
                      <a:srgbClr val="0A0A0A">
                        <a:alpha val="70000"/>
                      </a:srgbClr>
                    </a:solidFill>
                  </a:tcPr>
                </a:tc>
                <a:tc>
                  <a:txBody>
                    <a:bodyPr/>
                    <a:lstStyle/>
                    <a:p>
                      <a:pPr algn="ctr">
                        <a:lnSpc>
                          <a:spcPct val="200000"/>
                        </a:lnSpc>
                      </a:pPr>
                      <a:endParaRPr lang="en-US" sz="1800" dirty="0">
                        <a:solidFill>
                          <a:schemeClr val="bg1"/>
                        </a:solidFill>
                      </a:endParaRPr>
                    </a:p>
                  </a:txBody>
                  <a:tcPr>
                    <a:solidFill>
                      <a:srgbClr val="0A0A0A">
                        <a:alpha val="70000"/>
                      </a:srgbClr>
                    </a:solidFill>
                  </a:tcPr>
                </a:tc>
                <a:extLst>
                  <a:ext uri="{0D108BD9-81ED-4DB2-BD59-A6C34878D82A}">
                    <a16:rowId xmlns:a16="http://schemas.microsoft.com/office/drawing/2014/main" val="3389234432"/>
                  </a:ext>
                </a:extLst>
              </a:tr>
            </a:tbl>
          </a:graphicData>
        </a:graphic>
      </p:graphicFrame>
    </p:spTree>
    <p:extLst>
      <p:ext uri="{BB962C8B-B14F-4D97-AF65-F5344CB8AC3E}">
        <p14:creationId xmlns:p14="http://schemas.microsoft.com/office/powerpoint/2010/main" val="2901521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5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7CB512-2A55-42DF-A5EE-DD3C36E2D538}"/>
              </a:ext>
            </a:extLst>
          </p:cNvPr>
          <p:cNvPicPr>
            <a:picLocks noChangeAspect="1"/>
          </p:cNvPicPr>
          <p:nvPr/>
        </p:nvPicPr>
        <p:blipFill>
          <a:blip r:embed="rId2">
            <a:alphaModFix amt="93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5425" y="0"/>
            <a:ext cx="12186577" cy="6858000"/>
          </a:xfrm>
          <a:prstGeom prst="rect">
            <a:avLst/>
          </a:prstGeom>
        </p:spPr>
      </p:pic>
      <p:sp>
        <p:nvSpPr>
          <p:cNvPr id="36" name="TextBox 35">
            <a:extLst>
              <a:ext uri="{FF2B5EF4-FFF2-40B4-BE49-F238E27FC236}">
                <a16:creationId xmlns:a16="http://schemas.microsoft.com/office/drawing/2014/main" id="{2411CF17-CAD3-49FE-A507-4DA6AC262115}"/>
              </a:ext>
            </a:extLst>
          </p:cNvPr>
          <p:cNvSpPr txBox="1"/>
          <p:nvPr/>
        </p:nvSpPr>
        <p:spPr>
          <a:xfrm>
            <a:off x="-4530062" y="-3285184"/>
            <a:ext cx="5149497" cy="923330"/>
          </a:xfrm>
          <a:prstGeom prst="rect">
            <a:avLst/>
          </a:prstGeom>
          <a:solidFill>
            <a:schemeClr val="bg2">
              <a:lumMod val="25000"/>
              <a:alpha val="48000"/>
            </a:schemeClr>
          </a:solidFill>
        </p:spPr>
        <p:txBody>
          <a:bodyPr wrap="square" rtlCol="0">
            <a:spAutoFit/>
          </a:bodyPr>
          <a:lstStyle/>
          <a:p>
            <a:pPr algn="dist"/>
            <a:r>
              <a:rPr lang="en-US" altLang="ko-KR" sz="5400" dirty="0">
                <a:solidFill>
                  <a:schemeClr val="bg1"/>
                </a:solidFill>
              </a:rPr>
              <a:t>SWOT</a:t>
            </a:r>
          </a:p>
        </p:txBody>
      </p:sp>
      <p:sp>
        <p:nvSpPr>
          <p:cNvPr id="37" name="TextBox 36">
            <a:extLst>
              <a:ext uri="{FF2B5EF4-FFF2-40B4-BE49-F238E27FC236}">
                <a16:creationId xmlns:a16="http://schemas.microsoft.com/office/drawing/2014/main" id="{0C573A52-CEFB-4876-A62E-564B1CC262B0}"/>
              </a:ext>
            </a:extLst>
          </p:cNvPr>
          <p:cNvSpPr txBox="1"/>
          <p:nvPr/>
        </p:nvSpPr>
        <p:spPr>
          <a:xfrm>
            <a:off x="-2843830" y="9019888"/>
            <a:ext cx="8477716" cy="950021"/>
          </a:xfrm>
          <a:prstGeom prst="rect">
            <a:avLst/>
          </a:prstGeom>
          <a:solidFill>
            <a:schemeClr val="bg2">
              <a:lumMod val="25000"/>
              <a:alpha val="48000"/>
            </a:schemeClr>
          </a:solidFill>
        </p:spPr>
        <p:txBody>
          <a:bodyPr wrap="square" rtlCol="0">
            <a:spAutoFit/>
          </a:bodyPr>
          <a:lstStyle/>
          <a:p>
            <a:pPr algn="dist"/>
            <a:r>
              <a:rPr lang="en-US" altLang="ko-KR" sz="5400" b="1" dirty="0">
                <a:solidFill>
                  <a:schemeClr val="bg1"/>
                </a:solidFill>
              </a:rPr>
              <a:t>Analysis</a:t>
            </a:r>
          </a:p>
        </p:txBody>
      </p:sp>
      <p:grpSp>
        <p:nvGrpSpPr>
          <p:cNvPr id="4" name="Group 3">
            <a:extLst>
              <a:ext uri="{FF2B5EF4-FFF2-40B4-BE49-F238E27FC236}">
                <a16:creationId xmlns:a16="http://schemas.microsoft.com/office/drawing/2014/main" id="{40430F9F-A463-4B3E-87A3-977C34F85BF1}"/>
              </a:ext>
            </a:extLst>
          </p:cNvPr>
          <p:cNvGrpSpPr/>
          <p:nvPr/>
        </p:nvGrpSpPr>
        <p:grpSpPr>
          <a:xfrm>
            <a:off x="-3775588" y="2330246"/>
            <a:ext cx="3775588" cy="3982065"/>
            <a:chOff x="4837471" y="639496"/>
            <a:chExt cx="7049729" cy="6793693"/>
          </a:xfrm>
        </p:grpSpPr>
        <p:grpSp>
          <p:nvGrpSpPr>
            <p:cNvPr id="28" name="Group 5">
              <a:extLst>
                <a:ext uri="{FF2B5EF4-FFF2-40B4-BE49-F238E27FC236}">
                  <a16:creationId xmlns:a16="http://schemas.microsoft.com/office/drawing/2014/main" id="{973F77B2-C2A1-4547-9CDA-C164ADD0B1D9}"/>
                </a:ext>
              </a:extLst>
            </p:cNvPr>
            <p:cNvGrpSpPr/>
            <p:nvPr/>
          </p:nvGrpSpPr>
          <p:grpSpPr>
            <a:xfrm>
              <a:off x="4837471" y="639496"/>
              <a:ext cx="7049729" cy="6793693"/>
              <a:chOff x="4459346" y="2412404"/>
              <a:chExt cx="3092318" cy="3080578"/>
            </a:xfrm>
          </p:grpSpPr>
          <p:sp>
            <p:nvSpPr>
              <p:cNvPr id="29" name="Pie 18">
                <a:extLst>
                  <a:ext uri="{FF2B5EF4-FFF2-40B4-BE49-F238E27FC236}">
                    <a16:creationId xmlns:a16="http://schemas.microsoft.com/office/drawing/2014/main" id="{309490BE-BE2F-4A1A-8F02-A0E28410C2BC}"/>
                  </a:ext>
                </a:extLst>
              </p:cNvPr>
              <p:cNvSpPr/>
              <p:nvPr/>
            </p:nvSpPr>
            <p:spPr>
              <a:xfrm rot="18900000">
                <a:off x="4459346" y="3208639"/>
                <a:ext cx="1699093" cy="1065994"/>
              </a:xfrm>
              <a:custGeom>
                <a:avLst/>
                <a:gdLst/>
                <a:ahLst/>
                <a:cxnLst/>
                <a:rect l="l" t="t" r="r" b="b"/>
                <a:pathLst>
                  <a:path w="1699093" h="1065994">
                    <a:moveTo>
                      <a:pt x="1387804" y="220434"/>
                    </a:moveTo>
                    <a:lnTo>
                      <a:pt x="1699093" y="531725"/>
                    </a:lnTo>
                    <a:lnTo>
                      <a:pt x="1387803" y="843015"/>
                    </a:lnTo>
                    <a:lnTo>
                      <a:pt x="1387804" y="687370"/>
                    </a:lnTo>
                    <a:lnTo>
                      <a:pt x="1056568" y="687370"/>
                    </a:lnTo>
                    <a:lnTo>
                      <a:pt x="1056568" y="1056568"/>
                    </a:lnTo>
                    <a:lnTo>
                      <a:pt x="42" y="1065994"/>
                    </a:lnTo>
                    <a:cubicBezTo>
                      <a:pt x="-2473" y="784152"/>
                      <a:pt x="107727" y="512989"/>
                      <a:pt x="306136" y="312802"/>
                    </a:cubicBezTo>
                    <a:cubicBezTo>
                      <a:pt x="504545" y="112615"/>
                      <a:pt x="774715" y="0"/>
                      <a:pt x="1056568" y="0"/>
                    </a:cubicBezTo>
                    <a:lnTo>
                      <a:pt x="1056568" y="376079"/>
                    </a:lnTo>
                    <a:lnTo>
                      <a:pt x="1387803" y="376079"/>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30" name="Right Arrow 2">
                <a:extLst>
                  <a:ext uri="{FF2B5EF4-FFF2-40B4-BE49-F238E27FC236}">
                    <a16:creationId xmlns:a16="http://schemas.microsoft.com/office/drawing/2014/main" id="{4C1E9790-C223-41CD-950B-9F845D7FC135}"/>
                  </a:ext>
                </a:extLst>
              </p:cNvPr>
              <p:cNvSpPr/>
              <p:nvPr/>
            </p:nvSpPr>
            <p:spPr>
              <a:xfrm rot="13500000">
                <a:off x="4923559" y="4103773"/>
                <a:ext cx="1712425" cy="1065994"/>
              </a:xfrm>
              <a:custGeom>
                <a:avLst/>
                <a:gdLst/>
                <a:ahLst/>
                <a:cxnLst/>
                <a:rect l="l" t="t" r="r" b="b"/>
                <a:pathLst>
                  <a:path w="1712425" h="1065994">
                    <a:moveTo>
                      <a:pt x="1056568" y="0"/>
                    </a:moveTo>
                    <a:lnTo>
                      <a:pt x="1056568" y="376079"/>
                    </a:lnTo>
                    <a:lnTo>
                      <a:pt x="1401135" y="376079"/>
                    </a:lnTo>
                    <a:lnTo>
                      <a:pt x="1401135" y="220434"/>
                    </a:lnTo>
                    <a:lnTo>
                      <a:pt x="1712425" y="531725"/>
                    </a:lnTo>
                    <a:lnTo>
                      <a:pt x="1401135" y="843015"/>
                    </a:lnTo>
                    <a:lnTo>
                      <a:pt x="1401135" y="687370"/>
                    </a:lnTo>
                    <a:lnTo>
                      <a:pt x="1056568" y="687370"/>
                    </a:lnTo>
                    <a:lnTo>
                      <a:pt x="1056568" y="1056568"/>
                    </a:lnTo>
                    <a:lnTo>
                      <a:pt x="42" y="1065994"/>
                    </a:lnTo>
                    <a:cubicBezTo>
                      <a:pt x="-2473" y="784152"/>
                      <a:pt x="107727" y="512989"/>
                      <a:pt x="306136" y="312802"/>
                    </a:cubicBezTo>
                    <a:cubicBezTo>
                      <a:pt x="504545" y="112615"/>
                      <a:pt x="774715" y="0"/>
                      <a:pt x="1056568"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31" name="Right Arrow 2">
                <a:extLst>
                  <a:ext uri="{FF2B5EF4-FFF2-40B4-BE49-F238E27FC236}">
                    <a16:creationId xmlns:a16="http://schemas.microsoft.com/office/drawing/2014/main" id="{BA253826-EC00-44A8-93E2-F3054A0B6C28}"/>
                  </a:ext>
                </a:extLst>
              </p:cNvPr>
              <p:cNvSpPr/>
              <p:nvPr/>
            </p:nvSpPr>
            <p:spPr>
              <a:xfrm rot="8100000">
                <a:off x="5839239" y="3646691"/>
                <a:ext cx="1712425" cy="1065994"/>
              </a:xfrm>
              <a:custGeom>
                <a:avLst/>
                <a:gdLst/>
                <a:ahLst/>
                <a:cxnLst/>
                <a:rect l="l" t="t" r="r" b="b"/>
                <a:pathLst>
                  <a:path w="1712425" h="1065994">
                    <a:moveTo>
                      <a:pt x="1056568" y="0"/>
                    </a:moveTo>
                    <a:lnTo>
                      <a:pt x="1056568" y="376079"/>
                    </a:lnTo>
                    <a:lnTo>
                      <a:pt x="1401135" y="376079"/>
                    </a:lnTo>
                    <a:lnTo>
                      <a:pt x="1401135" y="220434"/>
                    </a:lnTo>
                    <a:lnTo>
                      <a:pt x="1712425" y="531725"/>
                    </a:lnTo>
                    <a:lnTo>
                      <a:pt x="1401135" y="843015"/>
                    </a:lnTo>
                    <a:lnTo>
                      <a:pt x="1401135" y="687370"/>
                    </a:lnTo>
                    <a:lnTo>
                      <a:pt x="1056568" y="687370"/>
                    </a:lnTo>
                    <a:lnTo>
                      <a:pt x="1056568" y="1056568"/>
                    </a:lnTo>
                    <a:lnTo>
                      <a:pt x="42" y="1065994"/>
                    </a:lnTo>
                    <a:cubicBezTo>
                      <a:pt x="-2473" y="784152"/>
                      <a:pt x="107727" y="512989"/>
                      <a:pt x="306136" y="312802"/>
                    </a:cubicBezTo>
                    <a:cubicBezTo>
                      <a:pt x="504545" y="112615"/>
                      <a:pt x="774715" y="0"/>
                      <a:pt x="1056568"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32" name="Right Arrow 2">
                <a:extLst>
                  <a:ext uri="{FF2B5EF4-FFF2-40B4-BE49-F238E27FC236}">
                    <a16:creationId xmlns:a16="http://schemas.microsoft.com/office/drawing/2014/main" id="{ADC1A573-2106-4FFE-8321-4191A04EBC2A}"/>
                  </a:ext>
                </a:extLst>
              </p:cNvPr>
              <p:cNvSpPr/>
              <p:nvPr/>
            </p:nvSpPr>
            <p:spPr>
              <a:xfrm rot="2700000">
                <a:off x="5372596" y="2735620"/>
                <a:ext cx="1712426" cy="1065994"/>
              </a:xfrm>
              <a:custGeom>
                <a:avLst/>
                <a:gdLst/>
                <a:ahLst/>
                <a:cxnLst/>
                <a:rect l="l" t="t" r="r" b="b"/>
                <a:pathLst>
                  <a:path w="1712426" h="1065994">
                    <a:moveTo>
                      <a:pt x="306137" y="312802"/>
                    </a:moveTo>
                    <a:cubicBezTo>
                      <a:pt x="504546" y="112615"/>
                      <a:pt x="774715" y="0"/>
                      <a:pt x="1056569" y="0"/>
                    </a:cubicBezTo>
                    <a:lnTo>
                      <a:pt x="1056569" y="376079"/>
                    </a:lnTo>
                    <a:lnTo>
                      <a:pt x="1401136" y="376079"/>
                    </a:lnTo>
                    <a:lnTo>
                      <a:pt x="1401136" y="220434"/>
                    </a:lnTo>
                    <a:lnTo>
                      <a:pt x="1712426" y="531725"/>
                    </a:lnTo>
                    <a:lnTo>
                      <a:pt x="1401136" y="843015"/>
                    </a:lnTo>
                    <a:lnTo>
                      <a:pt x="1401136" y="687370"/>
                    </a:lnTo>
                    <a:lnTo>
                      <a:pt x="1056569" y="687370"/>
                    </a:lnTo>
                    <a:lnTo>
                      <a:pt x="1056569" y="1056568"/>
                    </a:lnTo>
                    <a:lnTo>
                      <a:pt x="694296" y="1059800"/>
                    </a:lnTo>
                    <a:lnTo>
                      <a:pt x="694295" y="978719"/>
                    </a:lnTo>
                    <a:lnTo>
                      <a:pt x="849940" y="978719"/>
                    </a:lnTo>
                    <a:lnTo>
                      <a:pt x="538651" y="667429"/>
                    </a:lnTo>
                    <a:lnTo>
                      <a:pt x="227360" y="978719"/>
                    </a:lnTo>
                    <a:lnTo>
                      <a:pt x="383005" y="978719"/>
                    </a:lnTo>
                    <a:lnTo>
                      <a:pt x="383005" y="1062578"/>
                    </a:lnTo>
                    <a:lnTo>
                      <a:pt x="42" y="1065994"/>
                    </a:lnTo>
                    <a:cubicBezTo>
                      <a:pt x="-2473" y="784152"/>
                      <a:pt x="107728" y="512989"/>
                      <a:pt x="306137" y="312802"/>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sp>
          <p:nvSpPr>
            <p:cNvPr id="3" name="TextBox 2">
              <a:extLst>
                <a:ext uri="{FF2B5EF4-FFF2-40B4-BE49-F238E27FC236}">
                  <a16:creationId xmlns:a16="http://schemas.microsoft.com/office/drawing/2014/main" id="{40CAFBB0-25BE-4A8D-833A-82DD939BD04E}"/>
                </a:ext>
              </a:extLst>
            </p:cNvPr>
            <p:cNvSpPr txBox="1"/>
            <p:nvPr/>
          </p:nvSpPr>
          <p:spPr>
            <a:xfrm>
              <a:off x="8318091" y="1238865"/>
              <a:ext cx="619432" cy="1303070"/>
            </a:xfrm>
            <a:prstGeom prst="rect">
              <a:avLst/>
            </a:prstGeom>
            <a:noFill/>
          </p:spPr>
          <p:txBody>
            <a:bodyPr wrap="square" rtlCol="0">
              <a:spAutoFit/>
            </a:bodyPr>
            <a:lstStyle/>
            <a:p>
              <a:r>
                <a:rPr lang="en-US" sz="4400" b="1" dirty="0">
                  <a:solidFill>
                    <a:schemeClr val="bg1"/>
                  </a:solidFill>
                  <a:latin typeface="Poor Richard" panose="02080502050505020702" pitchFamily="18" charset="0"/>
                </a:rPr>
                <a:t>S</a:t>
              </a:r>
            </a:p>
          </p:txBody>
        </p:sp>
        <p:sp>
          <p:nvSpPr>
            <p:cNvPr id="33" name="TextBox 32">
              <a:extLst>
                <a:ext uri="{FF2B5EF4-FFF2-40B4-BE49-F238E27FC236}">
                  <a16:creationId xmlns:a16="http://schemas.microsoft.com/office/drawing/2014/main" id="{BF9AF5A7-7BDB-423B-947D-644A0438E600}"/>
                </a:ext>
              </a:extLst>
            </p:cNvPr>
            <p:cNvSpPr txBox="1"/>
            <p:nvPr/>
          </p:nvSpPr>
          <p:spPr>
            <a:xfrm>
              <a:off x="9591366" y="3574027"/>
              <a:ext cx="619432" cy="1303070"/>
            </a:xfrm>
            <a:prstGeom prst="rect">
              <a:avLst/>
            </a:prstGeom>
            <a:noFill/>
          </p:spPr>
          <p:txBody>
            <a:bodyPr wrap="square" rtlCol="0">
              <a:spAutoFit/>
            </a:bodyPr>
            <a:lstStyle/>
            <a:p>
              <a:r>
                <a:rPr lang="en-US" sz="4400" b="1" dirty="0">
                  <a:solidFill>
                    <a:schemeClr val="bg1"/>
                  </a:solidFill>
                  <a:latin typeface="Poor Richard" panose="02080502050505020702" pitchFamily="18" charset="0"/>
                </a:rPr>
                <a:t>W</a:t>
              </a:r>
            </a:p>
          </p:txBody>
        </p:sp>
        <p:sp>
          <p:nvSpPr>
            <p:cNvPr id="34" name="TextBox 33">
              <a:extLst>
                <a:ext uri="{FF2B5EF4-FFF2-40B4-BE49-F238E27FC236}">
                  <a16:creationId xmlns:a16="http://schemas.microsoft.com/office/drawing/2014/main" id="{07C5E9B5-AA44-48A7-BFA9-93779F264A49}"/>
                </a:ext>
              </a:extLst>
            </p:cNvPr>
            <p:cNvSpPr txBox="1"/>
            <p:nvPr/>
          </p:nvSpPr>
          <p:spPr>
            <a:xfrm>
              <a:off x="7443020" y="4935795"/>
              <a:ext cx="619432" cy="1303070"/>
            </a:xfrm>
            <a:prstGeom prst="rect">
              <a:avLst/>
            </a:prstGeom>
            <a:noFill/>
          </p:spPr>
          <p:txBody>
            <a:bodyPr wrap="square" rtlCol="0">
              <a:spAutoFit/>
            </a:bodyPr>
            <a:lstStyle/>
            <a:p>
              <a:r>
                <a:rPr lang="en-US" sz="4400" b="1" dirty="0">
                  <a:solidFill>
                    <a:schemeClr val="bg1"/>
                  </a:solidFill>
                  <a:latin typeface="Poor Richard" panose="02080502050505020702" pitchFamily="18" charset="0"/>
                </a:rPr>
                <a:t>O</a:t>
              </a:r>
            </a:p>
          </p:txBody>
        </p:sp>
        <p:sp>
          <p:nvSpPr>
            <p:cNvPr id="35" name="TextBox 34">
              <a:extLst>
                <a:ext uri="{FF2B5EF4-FFF2-40B4-BE49-F238E27FC236}">
                  <a16:creationId xmlns:a16="http://schemas.microsoft.com/office/drawing/2014/main" id="{76482BE6-78CB-41C0-9614-CC58E731DD31}"/>
                </a:ext>
              </a:extLst>
            </p:cNvPr>
            <p:cNvSpPr txBox="1"/>
            <p:nvPr/>
          </p:nvSpPr>
          <p:spPr>
            <a:xfrm>
              <a:off x="5909188" y="2664543"/>
              <a:ext cx="619432" cy="1303070"/>
            </a:xfrm>
            <a:prstGeom prst="rect">
              <a:avLst/>
            </a:prstGeom>
            <a:noFill/>
          </p:spPr>
          <p:txBody>
            <a:bodyPr wrap="square" rtlCol="0">
              <a:spAutoFit/>
            </a:bodyPr>
            <a:lstStyle/>
            <a:p>
              <a:r>
                <a:rPr lang="en-US" sz="4400" b="1" dirty="0">
                  <a:solidFill>
                    <a:schemeClr val="bg1"/>
                  </a:solidFill>
                  <a:latin typeface="Poor Richard" panose="02080502050505020702" pitchFamily="18" charset="0"/>
                </a:rPr>
                <a:t>T</a:t>
              </a:r>
            </a:p>
          </p:txBody>
        </p:sp>
      </p:grpSp>
    </p:spTree>
    <p:extLst>
      <p:ext uri="{BB962C8B-B14F-4D97-AF65-F5344CB8AC3E}">
        <p14:creationId xmlns:p14="http://schemas.microsoft.com/office/powerpoint/2010/main" val="10602746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path" presetSubtype="0" accel="50000" decel="50000" fill="hold" grpId="0" nodeType="clickEffect">
                                  <p:stCondLst>
                                    <p:cond delay="0"/>
                                  </p:stCondLst>
                                  <p:childTnLst>
                                    <p:animMotion origin="layout" path="M 0.70235 0.00717 L 0.14323 0.21666 C 0.01719 0.26064 -0.05403 0.32685 -0.05403 0.39583 C -0.05403 0.47361 0.01719 0.53657 0.14323 0.58055 L 0.70235 0.79004 " pathEditMode="relative" rAng="0" ptsTypes="AAAAA">
                                      <p:cBhvr>
                                        <p:cTn id="6" dur="2000" fill="hold"/>
                                        <p:tgtEl>
                                          <p:spTgt spid="36"/>
                                        </p:tgtEl>
                                        <p:attrNameLst>
                                          <p:attrName>ppt_x</p:attrName>
                                          <p:attrName>ppt_y</p:attrName>
                                        </p:attrNameLst>
                                      </p:cBhvr>
                                      <p:rCtr x="-37826" y="39144"/>
                                    </p:animMotion>
                                  </p:childTnLst>
                                </p:cTn>
                              </p:par>
                              <p:par>
                                <p:cTn id="7" presetID="51" presetClass="path" presetSubtype="0" accel="50000" decel="50000" fill="hold" grpId="0" nodeType="withEffect">
                                  <p:stCondLst>
                                    <p:cond delay="0"/>
                                  </p:stCondLst>
                                  <p:childTnLst>
                                    <p:animMotion origin="layout" path="M 0.43229 -7.40741E-7 L 0.07253 -0.19097 C -0.00833 -0.23125 -0.05403 -0.29143 -0.05403 -0.35417 C -0.05403 -0.42546 -0.00833 -0.48241 0.07253 -0.52268 L 0.43229 -0.71343 " pathEditMode="relative" rAng="0" ptsTypes="AAAAA">
                                      <p:cBhvr>
                                        <p:cTn id="8" dur="2000" fill="hold"/>
                                        <p:tgtEl>
                                          <p:spTgt spid="37"/>
                                        </p:tgtEl>
                                        <p:attrNameLst>
                                          <p:attrName>ppt_x</p:attrName>
                                          <p:attrName>ppt_y</p:attrName>
                                        </p:attrNameLst>
                                      </p:cBhvr>
                                      <p:rCtr x="-24323" y="-35671"/>
                                    </p:animMotion>
                                  </p:childTnLst>
                                </p:cTn>
                              </p:par>
                            </p:childTnLst>
                          </p:cTn>
                        </p:par>
                        <p:par>
                          <p:cTn id="9" fill="hold">
                            <p:stCondLst>
                              <p:cond delay="2000"/>
                            </p:stCondLst>
                            <p:childTnLst>
                              <p:par>
                                <p:cTn id="10" presetID="63" presetClass="path" presetSubtype="0" accel="50000" decel="50000" fill="hold" nodeType="afterEffect">
                                  <p:stCondLst>
                                    <p:cond delay="0"/>
                                  </p:stCondLst>
                                  <p:childTnLst>
                                    <p:animMotion origin="layout" path="M -2.29167E-6 -2.59259E-6 L 0.29857 -0.38009 " pathEditMode="relative" rAng="0" ptsTypes="AA">
                                      <p:cBhvr>
                                        <p:cTn id="11" dur="2000" fill="hold"/>
                                        <p:tgtEl>
                                          <p:spTgt spid="4"/>
                                        </p:tgtEl>
                                        <p:attrNameLst>
                                          <p:attrName>ppt_x</p:attrName>
                                          <p:attrName>ppt_y</p:attrName>
                                        </p:attrNameLst>
                                      </p:cBhvr>
                                      <p:rCtr x="14935" y="-190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4225</TotalTime>
  <Words>2099</Words>
  <Application>Microsoft Office PowerPoint</Application>
  <PresentationFormat>Widescreen</PresentationFormat>
  <Paragraphs>326</Paragraphs>
  <Slides>25</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Arial</vt:lpstr>
      <vt:lpstr>Calibri</vt:lpstr>
      <vt:lpstr>Calibri Light</vt:lpstr>
      <vt:lpstr>Poor Richard</vt:lpstr>
      <vt:lpstr>Segoe UI</vt:lpstr>
      <vt:lpstr>Symbol</vt:lpstr>
      <vt:lpstr>Wingdings</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ATG</dc:creator>
  <cp:lastModifiedBy>ATG</cp:lastModifiedBy>
  <cp:revision>125</cp:revision>
  <dcterms:created xsi:type="dcterms:W3CDTF">2023-03-19T17:30:28Z</dcterms:created>
  <dcterms:modified xsi:type="dcterms:W3CDTF">2023-07-06T07:59:10Z</dcterms:modified>
</cp:coreProperties>
</file>